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48"/>
  </p:notesMasterIdLst>
  <p:handoutMasterIdLst>
    <p:handoutMasterId r:id="rId49"/>
  </p:handoutMasterIdLst>
  <p:sldIdLst>
    <p:sldId id="381" r:id="rId3"/>
    <p:sldId id="382" r:id="rId4"/>
    <p:sldId id="1112" r:id="rId5"/>
    <p:sldId id="1089" r:id="rId6"/>
    <p:sldId id="391" r:id="rId7"/>
    <p:sldId id="1122" r:id="rId8"/>
    <p:sldId id="392" r:id="rId9"/>
    <p:sldId id="1092" r:id="rId10"/>
    <p:sldId id="1096" r:id="rId11"/>
    <p:sldId id="1097" r:id="rId12"/>
    <p:sldId id="1127" r:id="rId13"/>
    <p:sldId id="1128" r:id="rId14"/>
    <p:sldId id="257" r:id="rId15"/>
    <p:sldId id="1090" r:id="rId16"/>
    <p:sldId id="1094" r:id="rId17"/>
    <p:sldId id="1135" r:id="rId18"/>
    <p:sldId id="1099" r:id="rId19"/>
    <p:sldId id="1137" r:id="rId20"/>
    <p:sldId id="1103" r:id="rId21"/>
    <p:sldId id="267" r:id="rId22"/>
    <p:sldId id="1106" r:id="rId23"/>
    <p:sldId id="1124" r:id="rId24"/>
    <p:sldId id="1133" r:id="rId25"/>
    <p:sldId id="1134" r:id="rId26"/>
    <p:sldId id="1107" r:id="rId27"/>
    <p:sldId id="1121" r:id="rId28"/>
    <p:sldId id="1109" r:id="rId29"/>
    <p:sldId id="1108" r:id="rId30"/>
    <p:sldId id="1110" r:id="rId31"/>
    <p:sldId id="1117" r:id="rId32"/>
    <p:sldId id="1118" r:id="rId33"/>
    <p:sldId id="1113" r:id="rId34"/>
    <p:sldId id="1119" r:id="rId35"/>
    <p:sldId id="1156" r:id="rId36"/>
    <p:sldId id="1157" r:id="rId37"/>
    <p:sldId id="1158" r:id="rId38"/>
    <p:sldId id="1114" r:id="rId39"/>
    <p:sldId id="1120" r:id="rId40"/>
    <p:sldId id="1111" r:id="rId41"/>
    <p:sldId id="1116" r:id="rId42"/>
    <p:sldId id="1115" r:id="rId43"/>
    <p:sldId id="1105" r:id="rId44"/>
    <p:sldId id="1087" r:id="rId45"/>
    <p:sldId id="370" r:id="rId46"/>
    <p:sldId id="1123"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04A41C-9C69-285E-1E9B-FEB93E1ADA4E}" name="Mumtaz Usmen" initials="MU" userId="S::ad6101@wayne.edu::0bb47c7d-a038-4da0-abb0-0e2941a87776" providerId="AD"/>
  <p188:author id="{B87C0956-34E5-A818-392B-695517023C29}" name="E Kazan" initials="EK" userId="S::ekazan@monroeccc.edu::ebf6200a-ffce-4d45-a09c-5728db7eb26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68" autoAdjust="0"/>
    <p:restoredTop sz="94558" autoAdjust="0"/>
  </p:normalViewPr>
  <p:slideViewPr>
    <p:cSldViewPr snapToGrid="0">
      <p:cViewPr varScale="1">
        <p:scale>
          <a:sx n="121" d="100"/>
          <a:sy n="121" d="100"/>
        </p:scale>
        <p:origin x="2024" y="168"/>
      </p:cViewPr>
      <p:guideLst/>
    </p:cSldViewPr>
  </p:slideViewPr>
  <p:outlineViewPr>
    <p:cViewPr>
      <p:scale>
        <a:sx n="33" d="100"/>
        <a:sy n="33" d="100"/>
      </p:scale>
      <p:origin x="0" y="-7116"/>
    </p:cViewPr>
  </p:outlineViewPr>
  <p:notesTextViewPr>
    <p:cViewPr>
      <p:scale>
        <a:sx n="3" d="2"/>
        <a:sy n="3" d="2"/>
      </p:scale>
      <p:origin x="0" y="0"/>
    </p:cViewPr>
  </p:notesTextViewPr>
  <p:sorterViewPr>
    <p:cViewPr varScale="1">
      <p:scale>
        <a:sx n="1" d="1"/>
        <a:sy n="1" d="1"/>
      </p:scale>
      <p:origin x="0" y="-4194"/>
    </p:cViewPr>
  </p:sorter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9FED6C-5C91-425F-B5A3-6C6F522E0A45}" type="datetimeFigureOut">
              <a:rPr lang="en-US" smtClean="0"/>
              <a:t>2/17/25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3E32AB-4C09-4170-9F6B-86316EE9B804}" type="slidenum">
              <a:rPr lang="en-US" smtClean="0"/>
              <a:t>‹#›</a:t>
            </a:fld>
            <a:endParaRPr lang="en-US" dirty="0"/>
          </a:p>
        </p:txBody>
      </p:sp>
    </p:spTree>
    <p:extLst>
      <p:ext uri="{BB962C8B-B14F-4D97-AF65-F5344CB8AC3E}">
        <p14:creationId xmlns:p14="http://schemas.microsoft.com/office/powerpoint/2010/main" val="29478543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685800" y="4400549"/>
            <a:ext cx="5486400" cy="42846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657600" y="8481773"/>
            <a:ext cx="2971800" cy="458787"/>
          </a:xfrm>
          <a:prstGeom prst="rect">
            <a:avLst/>
          </a:prstGeom>
        </p:spPr>
        <p:txBody>
          <a:bodyPr vert="horz" lIns="91440" tIns="45720" rIns="91440" bIns="45720" rtlCol="0" anchor="b"/>
          <a:lstStyle>
            <a:lvl1pPr algn="r">
              <a:defRPr sz="1200"/>
            </a:lvl1pPr>
          </a:lstStyle>
          <a:p>
            <a:fld id="{C0E6C4F7-EC48-43DC-ABC6-F7B9E10ACEE1}" type="slidenum">
              <a:rPr lang="en-US" smtClean="0"/>
              <a:t>‹#›</a:t>
            </a:fld>
            <a:endParaRPr lang="en-US" dirty="0"/>
          </a:p>
        </p:txBody>
      </p:sp>
      <p:sp>
        <p:nvSpPr>
          <p:cNvPr id="8" name="Slide Image Placeholder 7">
            <a:extLst>
              <a:ext uri="{FF2B5EF4-FFF2-40B4-BE49-F238E27FC236}">
                <a16:creationId xmlns:a16="http://schemas.microsoft.com/office/drawing/2014/main" id="{859481FC-1869-4605-A281-34F92F51C2D2}"/>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Tree>
    <p:extLst>
      <p:ext uri="{BB962C8B-B14F-4D97-AF65-F5344CB8AC3E}">
        <p14:creationId xmlns:p14="http://schemas.microsoft.com/office/powerpoint/2010/main" val="426115497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27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pPr algn="l" fontAlgn="ctr"/>
            <a:endParaRPr lang="en-US" sz="1000" dirty="0"/>
          </a:p>
        </p:txBody>
      </p:sp>
      <p:sp>
        <p:nvSpPr>
          <p:cNvPr id="5" name="Slide Number Placeholder 4">
            <a:extLst>
              <a:ext uri="{FF2B5EF4-FFF2-40B4-BE49-F238E27FC236}">
                <a16:creationId xmlns:a16="http://schemas.microsoft.com/office/drawing/2014/main" id="{859D12E0-0B05-490D-8649-E86097823CB2}"/>
              </a:ext>
            </a:extLst>
          </p:cNvPr>
          <p:cNvSpPr>
            <a:spLocks noGrp="1"/>
          </p:cNvSpPr>
          <p:nvPr>
            <p:ph type="sldNum" sz="quarter" idx="5"/>
          </p:nvPr>
        </p:nvSpPr>
        <p:spPr/>
        <p:txBody>
          <a:bodyPr/>
          <a:lstStyle/>
          <a:p>
            <a:fld id="{C0E6C4F7-EC48-43DC-ABC6-F7B9E10ACEE1}" type="slidenum">
              <a:rPr lang="en-US" smtClean="0"/>
              <a:t>1</a:t>
            </a:fld>
            <a:endParaRPr lang="en-US" dirty="0"/>
          </a:p>
        </p:txBody>
      </p:sp>
    </p:spTree>
    <p:extLst>
      <p:ext uri="{BB962C8B-B14F-4D97-AF65-F5344CB8AC3E}">
        <p14:creationId xmlns:p14="http://schemas.microsoft.com/office/powerpoint/2010/main" val="3260956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normAutofit/>
          </a:bodyPr>
          <a:lstStyle/>
          <a:p>
            <a:pPr algn="just"/>
            <a:r>
              <a:rPr lang="en-US" b="1" dirty="0"/>
              <a:t>Silicosis</a:t>
            </a:r>
            <a:r>
              <a:rPr lang="en-US" dirty="0"/>
              <a:t> is </a:t>
            </a:r>
            <a:r>
              <a:rPr lang="en-US" b="1" dirty="0"/>
              <a:t>often fatal (respiratory failure) </a:t>
            </a:r>
            <a:r>
              <a:rPr lang="en-US" dirty="0"/>
              <a:t>with limited curing options, but is </a:t>
            </a:r>
            <a:r>
              <a:rPr lang="en-US" b="1" dirty="0"/>
              <a:t>preventable. </a:t>
            </a:r>
          </a:p>
          <a:p>
            <a:pPr algn="just"/>
            <a:endParaRPr lang="en-US" b="1" dirty="0"/>
          </a:p>
          <a:p>
            <a:pPr marL="171450" indent="-171450" algn="just">
              <a:buFont typeface="Wingdings" panose="05000000000000000000" pitchFamily="2" charset="2"/>
              <a:buChar char="Ø"/>
            </a:pPr>
            <a:r>
              <a:rPr lang="en-US" dirty="0"/>
              <a:t>Inhaling silica dust can cause scar tissue to form in the lungs, reducing the lungs’ ability to extract oxygen from the air, making breathing difficult</a:t>
            </a:r>
          </a:p>
          <a:p>
            <a:pPr marL="171450" indent="-171450" algn="just">
              <a:buFont typeface="Wingdings" panose="05000000000000000000" pitchFamily="2" charset="2"/>
              <a:buChar char="Ø"/>
            </a:pPr>
            <a:endParaRPr lang="en-US" dirty="0"/>
          </a:p>
          <a:p>
            <a:pPr marL="171450" indent="-171450" algn="just">
              <a:buFont typeface="Wingdings" panose="05000000000000000000" pitchFamily="2" charset="2"/>
              <a:buChar char="Ø"/>
            </a:pPr>
            <a:r>
              <a:rPr lang="en-US" dirty="0"/>
              <a:t>Silica particles can embed themselves deep in the lungs where they cannot be cleared by mucus or coughing. </a:t>
            </a:r>
          </a:p>
        </p:txBody>
      </p:sp>
      <p:sp>
        <p:nvSpPr>
          <p:cNvPr id="5" name="Slide Number Placeholder 4">
            <a:extLst>
              <a:ext uri="{FF2B5EF4-FFF2-40B4-BE49-F238E27FC236}">
                <a16:creationId xmlns:a16="http://schemas.microsoft.com/office/drawing/2014/main" id="{4842A6C1-116E-4036-B236-DBC076778FC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E6C4F7-EC48-43DC-ABC6-F7B9E10ACE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0017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normAutofit/>
          </a:bodyPr>
          <a:lstStyle/>
          <a:p>
            <a:pPr marL="0" indent="0" algn="just">
              <a:buFont typeface="Arial" panose="020B0604020202020204" pitchFamily="34" charset="0"/>
              <a:buNone/>
            </a:pPr>
            <a:r>
              <a:rPr lang="en-US" b="0" dirty="0">
                <a:latin typeface="+mn-lt"/>
              </a:rPr>
              <a:t>Silicosis risk has been reduced over the past decades; however, exposures are still a problem that needs to be addressed.</a:t>
            </a:r>
          </a:p>
        </p:txBody>
      </p:sp>
      <p:sp>
        <p:nvSpPr>
          <p:cNvPr id="5" name="Slide Number Placeholder 4">
            <a:extLst>
              <a:ext uri="{FF2B5EF4-FFF2-40B4-BE49-F238E27FC236}">
                <a16:creationId xmlns:a16="http://schemas.microsoft.com/office/drawing/2014/main" id="{4C8A7FC9-C5F8-403E-AAEE-5F211C519A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E6C4F7-EC48-43DC-ABC6-F7B9E10ACE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5662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pPr algn="just"/>
            <a:r>
              <a:rPr lang="en-US" dirty="0"/>
              <a:t>Michigan silicosis statistics (1985- 2022) show that the top three industries suffering from this disease are </a:t>
            </a:r>
            <a:r>
              <a:rPr kumimoji="0" lang="en-US" sz="1600" b="0" i="0" u="none" strike="noStrike" kern="0" cap="none" spc="0" normalizeH="0" baseline="0" noProof="0" dirty="0">
                <a:ln>
                  <a:noFill/>
                </a:ln>
                <a:solidFill>
                  <a:srgbClr val="000000"/>
                </a:solidFill>
                <a:effectLst/>
                <a:uLnTx/>
                <a:uFillTx/>
                <a:latin typeface="Google Sans"/>
                <a:ea typeface="ＭＳ Ｐゴシック" pitchFamily="-112" charset="-128"/>
                <a:cs typeface="Times New Roman" panose="02020603050405020304" pitchFamily="18" charset="0"/>
              </a:rPr>
              <a:t>Manufacturing (84%) </a:t>
            </a:r>
          </a:p>
          <a:p>
            <a:pPr marL="742950" marR="0" lvl="1"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kumimoji="0" lang="en-US" sz="1600" b="0" i="0" u="none" strike="noStrike" kern="0" cap="none" spc="0" normalizeH="0" baseline="0" noProof="0" dirty="0">
                <a:ln>
                  <a:noFill/>
                </a:ln>
                <a:solidFill>
                  <a:srgbClr val="000000"/>
                </a:solidFill>
                <a:effectLst/>
                <a:uLnTx/>
                <a:uFillTx/>
                <a:latin typeface="Google Sans"/>
                <a:ea typeface="ＭＳ Ｐゴシック" pitchFamily="-112" charset="-128"/>
                <a:cs typeface="Times New Roman" panose="02020603050405020304" pitchFamily="18" charset="0"/>
              </a:rPr>
              <a:t>Construction (9%) </a:t>
            </a:r>
          </a:p>
          <a:p>
            <a:pPr marL="742950" marR="0" lvl="1"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kumimoji="0" lang="en-US" sz="1800" b="1" i="0" u="none" strike="noStrike" kern="0" cap="none" spc="0" normalizeH="0" baseline="0" noProof="0" dirty="0">
                <a:ln>
                  <a:noFill/>
                </a:ln>
                <a:solidFill>
                  <a:srgbClr val="000000"/>
                </a:solidFill>
                <a:effectLst/>
                <a:uLnTx/>
                <a:uFillTx/>
                <a:latin typeface="Google Sans"/>
                <a:ea typeface="ＭＳ Ｐゴシック" pitchFamily="-112" charset="-128"/>
                <a:cs typeface="Times New Roman" panose="02020603050405020304" pitchFamily="18" charset="0"/>
              </a:rPr>
              <a:t>Mining (4.4%)</a:t>
            </a:r>
          </a:p>
          <a:p>
            <a:pPr marL="285750" marR="0" lvl="0"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kumimoji="0" lang="en-US" sz="1800" b="0" i="0" u="none" strike="noStrike" kern="0" cap="none" spc="0" normalizeH="0" baseline="0" noProof="0" dirty="0">
                <a:ln>
                  <a:noFill/>
                </a:ln>
                <a:solidFill>
                  <a:srgbClr val="000000"/>
                </a:solidFill>
                <a:effectLst/>
                <a:uLnTx/>
                <a:uFillTx/>
                <a:latin typeface="Google Sans"/>
                <a:ea typeface="ＭＳ Ｐゴシック" pitchFamily="-112" charset="-128"/>
                <a:cs typeface="Times New Roman" panose="02020603050405020304" pitchFamily="18" charset="0"/>
              </a:rPr>
              <a:t>Note that the mining in the state is substantially smaller than the other two industries, and these are based on number of silicosis cases. This is also true in the rest of the country with few exceptions.</a:t>
            </a:r>
          </a:p>
          <a:p>
            <a:pPr algn="just"/>
            <a:endParaRPr lang="en-US" dirty="0"/>
          </a:p>
        </p:txBody>
      </p:sp>
      <p:sp>
        <p:nvSpPr>
          <p:cNvPr id="5" name="Slide Number Placeholder 4">
            <a:extLst>
              <a:ext uri="{FF2B5EF4-FFF2-40B4-BE49-F238E27FC236}">
                <a16:creationId xmlns:a16="http://schemas.microsoft.com/office/drawing/2014/main" id="{5D12850A-0597-4849-B42E-18B34154361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E6C4F7-EC48-43DC-ABC6-F7B9E10ACE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2887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normAutofit/>
          </a:bodyP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latin typeface="+mn-lt"/>
              </a:rPr>
              <a:t>The Occupational Safety and Health (OSH) Act of 1970 created NIOSH and OSHA.</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latin typeface="+mn-lt"/>
              </a:rPr>
              <a:t>The Mine Safety and Health Act of 1977 created MSHA. </a:t>
            </a:r>
          </a:p>
        </p:txBody>
      </p:sp>
      <p:sp>
        <p:nvSpPr>
          <p:cNvPr id="5" name="Slide Number Placeholder 4">
            <a:extLst>
              <a:ext uri="{FF2B5EF4-FFF2-40B4-BE49-F238E27FC236}">
                <a16:creationId xmlns:a16="http://schemas.microsoft.com/office/drawing/2014/main" id="{A00ADE6D-5D6B-4D9E-8A21-D6CA25C9BD93}"/>
              </a:ext>
            </a:extLst>
          </p:cNvPr>
          <p:cNvSpPr>
            <a:spLocks noGrp="1"/>
          </p:cNvSpPr>
          <p:nvPr>
            <p:ph type="sldNum" sz="quarter" idx="5"/>
          </p:nvPr>
        </p:nvSpPr>
        <p:spPr/>
        <p:txBody>
          <a:bodyPr/>
          <a:lstStyle/>
          <a:p>
            <a:fld id="{C0E6C4F7-EC48-43DC-ABC6-F7B9E10ACEE1}" type="slidenum">
              <a:rPr lang="en-US" smtClean="0"/>
              <a:t>13</a:t>
            </a:fld>
            <a:endParaRPr lang="en-US" dirty="0"/>
          </a:p>
        </p:txBody>
      </p:sp>
    </p:spTree>
    <p:extLst>
      <p:ext uri="{BB962C8B-B14F-4D97-AF65-F5344CB8AC3E}">
        <p14:creationId xmlns:p14="http://schemas.microsoft.com/office/powerpoint/2010/main" val="1238521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685800" rtl="0" eaLnBrk="1" fontAlgn="base" latinLnBrk="0" hangingPunct="1">
              <a:lnSpc>
                <a:spcPct val="110000"/>
              </a:lnSpc>
              <a:spcBef>
                <a:spcPts val="700"/>
              </a:spcBef>
              <a:spcAft>
                <a:spcPct val="0"/>
              </a:spcAft>
              <a:buClr>
                <a:srgbClr val="000000"/>
              </a:buClr>
              <a:buSzTx/>
              <a:buFont typeface="Arial" panose="020B0604020202020204" pitchFamily="34" charset="0"/>
              <a:buNone/>
              <a:tabLst/>
              <a:defRPr/>
            </a:pPr>
            <a:r>
              <a:rPr lang="en-US" b="0" dirty="0">
                <a:solidFill>
                  <a:srgbClr val="FF0000"/>
                </a:solidFill>
              </a:rPr>
              <a:t>MSHA’s silica standard was </a:t>
            </a:r>
            <a:r>
              <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rPr>
              <a:t>initially promulgated in the early 1970’s. </a:t>
            </a:r>
            <a:r>
              <a:rPr lang="en-US" b="0" dirty="0">
                <a:solidFill>
                  <a:srgbClr val="FF0000"/>
                </a:solidFill>
              </a:rPr>
              <a:t>The agency is amending its existing standards to better protect miners against occupational exposure to silica and to improve respiratory protection for miners against exposure to all airborne particulates     </a:t>
            </a:r>
          </a:p>
          <a:p>
            <a:pPr marL="0" marR="0" lvl="0" indent="0" algn="just" defTabSz="685800" rtl="0" eaLnBrk="1" fontAlgn="base" latinLnBrk="0" hangingPunct="1">
              <a:lnSpc>
                <a:spcPct val="110000"/>
              </a:lnSpc>
              <a:spcBef>
                <a:spcPts val="700"/>
              </a:spcBef>
              <a:spcAft>
                <a:spcPct val="0"/>
              </a:spcAft>
              <a:buClr>
                <a:srgbClr val="000000"/>
              </a:buClr>
              <a:buSzTx/>
              <a:buFont typeface="Arial" panose="020B0604020202020204" pitchFamily="34" charset="0"/>
              <a:buNone/>
              <a:tabLst/>
              <a:defRPr/>
            </a:pPr>
            <a:r>
              <a:rPr lang="en-US" b="0" dirty="0">
                <a:solidFill>
                  <a:srgbClr val="FF0000"/>
                </a:solidFill>
              </a:rPr>
              <a:t>The new/revised standard</a:t>
            </a:r>
          </a:p>
          <a:p>
            <a:pPr marL="342900" marR="0" lvl="0" indent="-342900" algn="just" defTabSz="685800" rtl="0" eaLnBrk="1" fontAlgn="base" latinLnBrk="0" hangingPunct="1">
              <a:lnSpc>
                <a:spcPct val="110000"/>
              </a:lnSpc>
              <a:spcBef>
                <a:spcPts val="700"/>
              </a:spcBef>
              <a:spcAft>
                <a:spcPct val="0"/>
              </a:spcAft>
              <a:buClr>
                <a:srgbClr val="000000"/>
              </a:buClr>
              <a:buSzTx/>
              <a:buFont typeface="Wingdings" panose="05000000000000000000" pitchFamily="2" charset="2"/>
              <a:buChar char="Ø"/>
              <a:tabLst/>
              <a:defRPr/>
            </a:pPr>
            <a:r>
              <a:rPr lang="en-US" b="0" dirty="0">
                <a:solidFill>
                  <a:srgbClr val="FF0000"/>
                </a:solidFill>
              </a:rPr>
              <a:t>Establishes a uniform PEL of 50 </a:t>
            </a:r>
            <a:r>
              <a:rPr lang="en-US" b="0" dirty="0" err="1">
                <a:solidFill>
                  <a:srgbClr val="FF0000"/>
                </a:solidFill>
              </a:rPr>
              <a:t>μg</a:t>
            </a:r>
            <a:r>
              <a:rPr lang="en-US" b="0" dirty="0">
                <a:solidFill>
                  <a:srgbClr val="FF0000"/>
                </a:solidFill>
              </a:rPr>
              <a:t>/m3, and introduces an AL of 25 </a:t>
            </a:r>
            <a:r>
              <a:rPr lang="en-US" b="0" dirty="0" err="1">
                <a:solidFill>
                  <a:srgbClr val="FF0000"/>
                </a:solidFill>
              </a:rPr>
              <a:t>μg</a:t>
            </a:r>
            <a:r>
              <a:rPr lang="en-US" b="0" dirty="0">
                <a:solidFill>
                  <a:srgbClr val="FF0000"/>
                </a:solidFill>
              </a:rPr>
              <a:t>/m3 for all mines (averaged over an 8-hr shift).</a:t>
            </a:r>
          </a:p>
          <a:p>
            <a:pPr marL="342900" marR="0" lvl="0" indent="-342900" algn="just" defTabSz="685800" rtl="0" eaLnBrk="1" fontAlgn="base" latinLnBrk="0" hangingPunct="1">
              <a:lnSpc>
                <a:spcPct val="110000"/>
              </a:lnSpc>
              <a:spcBef>
                <a:spcPts val="700"/>
              </a:spcBef>
              <a:spcAft>
                <a:spcPct val="0"/>
              </a:spcAft>
              <a:buClr>
                <a:srgbClr val="000000"/>
              </a:buClr>
              <a:buSzTx/>
              <a:buFont typeface="Wingdings" panose="05000000000000000000" pitchFamily="2" charset="2"/>
              <a:buChar char="Ø"/>
              <a:tabLst/>
              <a:defRPr/>
            </a:pPr>
            <a:r>
              <a:rPr lang="en-US" b="0" dirty="0">
                <a:solidFill>
                  <a:srgbClr val="FF0000"/>
                </a:solidFill>
              </a:rPr>
              <a:t>Additionally, it includes provisions for methods of compliance, exposure monitoring, corrective actions (when PEL is exceeded), respiratory protection, medical surveillance for metal and nonmetal (MNM) mines, and recordkeeping</a:t>
            </a:r>
          </a:p>
          <a:p>
            <a:pPr marL="342900" marR="0" lvl="0" indent="-342900" algn="just" defTabSz="685800" rtl="0" eaLnBrk="1" fontAlgn="base" latinLnBrk="0" hangingPunct="1">
              <a:lnSpc>
                <a:spcPct val="110000"/>
              </a:lnSpc>
              <a:spcBef>
                <a:spcPts val="700"/>
              </a:spcBef>
              <a:spcAft>
                <a:spcPct val="0"/>
              </a:spcAft>
              <a:buClr>
                <a:srgbClr val="000000"/>
              </a:buClr>
              <a:buSzTx/>
              <a:buFont typeface="Arial" panose="020B0604020202020204" pitchFamily="34" charset="0"/>
              <a:buChar char="•"/>
              <a:tabLst/>
              <a:defRPr/>
            </a:pPr>
            <a:endParaRPr lang="en-US" b="1" dirty="0">
              <a:solidFill>
                <a:srgbClr val="FF0000"/>
              </a:solidFill>
            </a:endParaRPr>
          </a:p>
        </p:txBody>
      </p:sp>
      <p:sp>
        <p:nvSpPr>
          <p:cNvPr id="4" name="Slide Number Placeholder 3"/>
          <p:cNvSpPr>
            <a:spLocks noGrp="1"/>
          </p:cNvSpPr>
          <p:nvPr>
            <p:ph type="sldNum" sz="quarter" idx="5"/>
          </p:nvPr>
        </p:nvSpPr>
        <p:spPr/>
        <p:txBody>
          <a:bodyPr/>
          <a:lstStyle/>
          <a:p>
            <a:fld id="{C0E6C4F7-EC48-43DC-ABC6-F7B9E10ACEE1}" type="slidenum">
              <a:rPr lang="en-US" smtClean="0"/>
              <a:t>14</a:t>
            </a:fld>
            <a:endParaRPr lang="en-US"/>
          </a:p>
        </p:txBody>
      </p:sp>
    </p:spTree>
    <p:extLst>
      <p:ext uri="{BB962C8B-B14F-4D97-AF65-F5344CB8AC3E}">
        <p14:creationId xmlns:p14="http://schemas.microsoft.com/office/powerpoint/2010/main" val="458461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Issue date is when the Rule is first published. Effective date is when mine operators can start applying the procedures and requirements of the standard without any citations for violations. Compliance date is when the standard must be followed and any violations can result in citations. </a:t>
            </a:r>
          </a:p>
          <a:p>
            <a:endParaRPr lang="en-US" dirty="0"/>
          </a:p>
          <a:p>
            <a:r>
              <a:rPr lang="en-US" dirty="0"/>
              <a:t>A period of two years is allowed for MNM operators to complete their preparations for compliance.</a:t>
            </a:r>
          </a:p>
        </p:txBody>
      </p:sp>
      <p:sp>
        <p:nvSpPr>
          <p:cNvPr id="4" name="Slide Number Placeholder 3"/>
          <p:cNvSpPr>
            <a:spLocks noGrp="1"/>
          </p:cNvSpPr>
          <p:nvPr>
            <p:ph type="sldNum" sz="quarter" idx="5"/>
          </p:nvPr>
        </p:nvSpPr>
        <p:spPr/>
        <p:txBody>
          <a:bodyPr/>
          <a:lstStyle/>
          <a:p>
            <a:fld id="{C0E6C4F7-EC48-43DC-ABC6-F7B9E10ACEE1}" type="slidenum">
              <a:rPr lang="en-US" smtClean="0"/>
              <a:t>15</a:t>
            </a:fld>
            <a:endParaRPr lang="en-US" dirty="0"/>
          </a:p>
        </p:txBody>
      </p:sp>
    </p:spTree>
    <p:extLst>
      <p:ext uri="{BB962C8B-B14F-4D97-AF65-F5344CB8AC3E}">
        <p14:creationId xmlns:p14="http://schemas.microsoft.com/office/powerpoint/2010/main" val="1482654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above chart shows the effective date and the compliance dates for coal and MNM mines. It indicates that Exposure Monitoring, Respiratory Protection, and Medical Surveillance activities can be initiated before the compliance date, with the understanding that violations of the standard before the compliance date will not be subject to citations. For MNM mines the compliance date is April 8, 2026, and starting from this date sampling, </a:t>
            </a:r>
            <a:r>
              <a:rPr lang="en-US" b="0" dirty="0">
                <a:highlight>
                  <a:srgbClr val="FFFF00"/>
                </a:highlight>
              </a:rPr>
              <a:t>respiratory protection (ASTM F3387-19)</a:t>
            </a:r>
            <a:r>
              <a:rPr lang="en-US" dirty="0">
                <a:highlight>
                  <a:srgbClr val="FFFF00"/>
                </a:highlight>
              </a:rPr>
              <a:t>, </a:t>
            </a:r>
            <a:r>
              <a:rPr lang="en-US" dirty="0"/>
              <a:t>and medical surveillance  requirements must be met (mandatory). Note that the required sampling must be followed by periodic evaluations every 6 months; and MNM medical exams must  be completed within 60 days of employment for all new miners, while for current miners the requirement is during an initial 12-month period and every 5 years.</a:t>
            </a:r>
          </a:p>
        </p:txBody>
      </p:sp>
      <p:sp>
        <p:nvSpPr>
          <p:cNvPr id="4" name="Slide Number Placeholder 3"/>
          <p:cNvSpPr>
            <a:spLocks noGrp="1"/>
          </p:cNvSpPr>
          <p:nvPr>
            <p:ph type="sldNum" sz="quarter" idx="5"/>
          </p:nvPr>
        </p:nvSpPr>
        <p:spPr/>
        <p:txBody>
          <a:bodyPr/>
          <a:lstStyle/>
          <a:p>
            <a:fld id="{C0E6C4F7-EC48-43DC-ABC6-F7B9E10ACEE1}" type="slidenum">
              <a:rPr lang="en-US" smtClean="0"/>
              <a:t>16</a:t>
            </a:fld>
            <a:endParaRPr lang="en-US" dirty="0"/>
          </a:p>
        </p:txBody>
      </p:sp>
    </p:spTree>
    <p:extLst>
      <p:ext uri="{BB962C8B-B14F-4D97-AF65-F5344CB8AC3E}">
        <p14:creationId xmlns:p14="http://schemas.microsoft.com/office/powerpoint/2010/main" val="2220321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15000"/>
              </a:lnSpc>
              <a:spcBef>
                <a:spcPts val="0"/>
              </a:spcBef>
              <a:spcAft>
                <a:spcPts val="655"/>
              </a:spcAft>
              <a:buFont typeface="Arial" panose="020B0604020202020204" pitchFamily="34" charset="0"/>
              <a:buNone/>
            </a:pPr>
            <a:r>
              <a:rPr lang="en-US" sz="1200" b="0" kern="0" dirty="0">
                <a:effectLst/>
                <a:latin typeface="Gill Sans MT" panose="020B0502020104020203" pitchFamily="34" charset="0"/>
                <a:ea typeface="Aptos" panose="020B0004020202020204" pitchFamily="34" charset="0"/>
                <a:cs typeface="Gill Sans MT" panose="020B0502020104020203" pitchFamily="34" charset="0"/>
              </a:rPr>
              <a:t>Action level (AL) is reached when airborne concentration of RCS is 25 </a:t>
            </a:r>
            <a:r>
              <a:rPr lang="en-US" sz="1200" b="0" kern="0" dirty="0" err="1">
                <a:effectLst/>
                <a:latin typeface="Calibri" panose="020F0502020204030204" pitchFamily="34" charset="0"/>
                <a:ea typeface="Aptos" panose="020B0004020202020204" pitchFamily="34" charset="0"/>
                <a:cs typeface="Times New Roman" panose="02020603050405020304" pitchFamily="18" charset="0"/>
              </a:rPr>
              <a:t>μ</a:t>
            </a:r>
            <a:r>
              <a:rPr lang="en-US" sz="1200" b="0" kern="0" dirty="0" err="1">
                <a:effectLst/>
                <a:latin typeface="Gill Sans MT" panose="020B0502020104020203" pitchFamily="34" charset="0"/>
                <a:ea typeface="Aptos" panose="020B0004020202020204" pitchFamily="34" charset="0"/>
                <a:cs typeface="Gill Sans MT" panose="020B0502020104020203" pitchFamily="34" charset="0"/>
              </a:rPr>
              <a:t>g</a:t>
            </a:r>
            <a:r>
              <a:rPr lang="en-US" sz="1200" b="0" kern="0" dirty="0">
                <a:effectLst/>
                <a:latin typeface="Gill Sans MT" panose="020B0502020104020203" pitchFamily="34" charset="0"/>
                <a:ea typeface="Aptos" panose="020B0004020202020204" pitchFamily="34" charset="0"/>
                <a:cs typeface="Gill Sans MT" panose="020B0502020104020203" pitchFamily="34" charset="0"/>
              </a:rPr>
              <a:t>/m</a:t>
            </a:r>
            <a:r>
              <a:rPr lang="en-US" sz="1200" b="0" kern="0" baseline="30000" dirty="0">
                <a:effectLst/>
                <a:latin typeface="Gill Sans MT" panose="020B0502020104020203" pitchFamily="34" charset="0"/>
                <a:ea typeface="Aptos" panose="020B0004020202020204" pitchFamily="34" charset="0"/>
                <a:cs typeface="Gill Sans MT" panose="020B0502020104020203" pitchFamily="34" charset="0"/>
              </a:rPr>
              <a:t>3</a:t>
            </a:r>
            <a:r>
              <a:rPr lang="en-US" sz="1200" b="0" kern="0" dirty="0">
                <a:effectLst/>
                <a:latin typeface="Gill Sans MT" panose="020B0502020104020203" pitchFamily="34" charset="0"/>
                <a:ea typeface="Aptos" panose="020B0004020202020204" pitchFamily="34" charset="0"/>
                <a:cs typeface="Gill Sans MT" panose="020B0502020104020203" pitchFamily="34" charset="0"/>
              </a:rPr>
              <a:t> for a full-shift exposure, calculated as an 8-hour time-weighted average (TWA). The </a:t>
            </a:r>
            <a:r>
              <a:rPr kumimoji="0" lang="en-US" sz="1200" b="0" i="0" u="none" strike="noStrike" kern="0" cap="none" spc="0" normalizeH="0" baseline="0" noProof="0" dirty="0">
                <a:ln>
                  <a:noFill/>
                </a:ln>
                <a:solidFill>
                  <a:srgbClr val="000000"/>
                </a:solidFill>
                <a:effectLst/>
                <a:uLnTx/>
                <a:uFillTx/>
                <a:latin typeface="Google Sans"/>
                <a:ea typeface="ＭＳ Ｐゴシック" charset="-128"/>
              </a:rPr>
              <a:t>standard </a:t>
            </a:r>
            <a:r>
              <a:rPr kumimoji="0" lang="en-US" sz="1200" b="0" i="0" u="sng" strike="noStrike" kern="0" cap="none" spc="0" normalizeH="0" baseline="0" noProof="0" dirty="0">
                <a:ln>
                  <a:noFill/>
                </a:ln>
                <a:solidFill>
                  <a:srgbClr val="000000"/>
                </a:solidFill>
                <a:effectLst/>
                <a:uLnTx/>
                <a:uFillTx/>
                <a:latin typeface="Google Sans"/>
                <a:ea typeface="ＭＳ Ｐゴシック" charset="-128"/>
              </a:rPr>
              <a:t>does not </a:t>
            </a:r>
            <a:r>
              <a:rPr kumimoji="0" lang="en-US" sz="1200" b="0" i="0" u="none" strike="noStrike" kern="0" cap="none" spc="0" normalizeH="0" baseline="0" noProof="0" dirty="0">
                <a:ln>
                  <a:noFill/>
                </a:ln>
                <a:solidFill>
                  <a:srgbClr val="000000"/>
                </a:solidFill>
                <a:effectLst/>
                <a:uLnTx/>
                <a:uFillTx/>
                <a:latin typeface="Google Sans"/>
                <a:ea typeface="ＭＳ Ｐゴシック" charset="-128"/>
              </a:rPr>
              <a:t>apply if the exposure is below the AL. </a:t>
            </a:r>
          </a:p>
          <a:p>
            <a:pPr marL="0" marR="0" indent="0">
              <a:lnSpc>
                <a:spcPct val="115000"/>
              </a:lnSpc>
              <a:spcBef>
                <a:spcPts val="0"/>
              </a:spcBef>
              <a:spcAft>
                <a:spcPts val="655"/>
              </a:spcAft>
              <a:buFont typeface="Arial" panose="020B0604020202020204" pitchFamily="34" charset="0"/>
              <a:buNone/>
            </a:pPr>
            <a:endParaRPr kumimoji="0" lang="en-US" sz="1200" b="0" i="0" u="none" strike="noStrike" kern="0" cap="none" spc="0" normalizeH="0" baseline="0" noProof="0" dirty="0">
              <a:ln>
                <a:noFill/>
              </a:ln>
              <a:solidFill>
                <a:srgbClr val="000000"/>
              </a:solidFill>
              <a:effectLst/>
              <a:uLnTx/>
              <a:uFillTx/>
              <a:latin typeface="Google Sans"/>
              <a:ea typeface="ＭＳ Ｐゴシック" charset="-128"/>
              <a:cs typeface="Gill Sans MT" panose="020B0502020104020203" pitchFamily="34" charset="0"/>
            </a:endParaRPr>
          </a:p>
          <a:p>
            <a:pPr marL="171450" marR="0" lvl="0" indent="-171450" algn="l" defTabSz="914400" rtl="0" eaLnBrk="1" fontAlgn="auto" latinLnBrk="0" hangingPunct="1">
              <a:lnSpc>
                <a:spcPct val="115000"/>
              </a:lnSpc>
              <a:spcBef>
                <a:spcPts val="0"/>
              </a:spcBef>
              <a:spcAft>
                <a:spcPts val="655"/>
              </a:spcAft>
              <a:buClrTx/>
              <a:buSzTx/>
              <a:buFont typeface="Wingdings" panose="05000000000000000000" pitchFamily="2" charset="2"/>
              <a:buChar char="Ø"/>
              <a:tabLst/>
              <a:defRPr/>
            </a:pPr>
            <a:r>
              <a:rPr lang="en-US" sz="1200" b="0" kern="0" dirty="0">
                <a:effectLst/>
                <a:latin typeface="Google Sans"/>
                <a:ea typeface="Aptos" panose="020B0004020202020204" pitchFamily="34" charset="0"/>
                <a:cs typeface="Gill Sans MT" panose="020B0502020104020203" pitchFamily="34" charset="0"/>
              </a:rPr>
              <a:t>Per NIOSH, wherever exposure measurements are above one-half the PEL (which is AL), the employer cannot be reasonably confident that the employee is not exposed to levels above the PEL on days with no measurements taken. This is the rationale behind introducing the AL value for silica concentration.</a:t>
            </a:r>
            <a:r>
              <a:rPr kumimoji="0" lang="en-US" sz="1900" b="1" i="0" u="none" strike="noStrike" kern="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 </a:t>
            </a:r>
            <a:r>
              <a:rPr kumimoji="0" lang="en-US" sz="1900" b="0" i="0" u="none" strike="noStrike" kern="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Therefore, further sampling is required when a sampling result is at or above AL, and </a:t>
            </a:r>
            <a:r>
              <a:rPr kumimoji="0" lang="en-US" sz="1900" b="0" i="0" u="none" strike="noStrike" kern="100" cap="none" spc="0" normalizeH="0" baseline="0" noProof="0" dirty="0">
                <a:ln>
                  <a:noFill/>
                </a:ln>
                <a:solidFill>
                  <a:srgbClr val="000000"/>
                </a:solidFill>
                <a:effectLst/>
                <a:uLnTx/>
                <a:uFillTx/>
                <a:latin typeface="Google Sans"/>
                <a:ea typeface="Aptos" panose="020B0004020202020204" pitchFamily="34" charset="0"/>
                <a:cs typeface="Times New Roman" panose="02020603050405020304" pitchFamily="18" charset="0"/>
              </a:rPr>
              <a:t>s</a:t>
            </a:r>
            <a:r>
              <a:rPr kumimoji="0" lang="en-US" sz="1900" b="0" i="0" u="none" strike="noStrike" kern="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ampling can be stopped when two                                                                                      consecutive sampling results are at or below AL.</a:t>
            </a:r>
          </a:p>
          <a:p>
            <a:pPr marL="171450" marR="0" lvl="0" indent="-171450" algn="l" defTabSz="914400" rtl="0" eaLnBrk="1" fontAlgn="auto" latinLnBrk="0" hangingPunct="1">
              <a:lnSpc>
                <a:spcPct val="115000"/>
              </a:lnSpc>
              <a:spcBef>
                <a:spcPts val="0"/>
              </a:spcBef>
              <a:spcAft>
                <a:spcPts val="655"/>
              </a:spcAft>
              <a:buClrTx/>
              <a:buSzTx/>
              <a:buFont typeface="Wingdings" panose="05000000000000000000" pitchFamily="2" charset="2"/>
              <a:buChar char="Ø"/>
              <a:tabLst/>
              <a:defRPr/>
            </a:pPr>
            <a:endParaRPr kumimoji="0" lang="en-US" sz="1900" b="0" i="0" u="none" strike="noStrike" kern="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endParaRPr>
          </a:p>
          <a:p>
            <a:pPr marL="0" marR="0" lvl="0" indent="0" algn="l" defTabSz="914400" rtl="0" eaLnBrk="1" fontAlgn="auto" latinLnBrk="0" hangingPunct="1">
              <a:lnSpc>
                <a:spcPct val="115000"/>
              </a:lnSpc>
              <a:spcBef>
                <a:spcPts val="0"/>
              </a:spcBef>
              <a:spcAft>
                <a:spcPts val="655"/>
              </a:spcAft>
              <a:buClrTx/>
              <a:buSzTx/>
              <a:buFont typeface="Wingdings" panose="05000000000000000000" pitchFamily="2" charset="2"/>
              <a:buNone/>
              <a:tabLst/>
              <a:defRPr/>
            </a:pPr>
            <a:r>
              <a:rPr lang="en-US" sz="2000" b="0" kern="0" dirty="0">
                <a:latin typeface="Gill Sans MT" panose="020B0502020104020203" pitchFamily="34" charset="0"/>
              </a:rPr>
              <a:t>According to the MSHA standard, Respirable Crystalline Silica (RCS) </a:t>
            </a:r>
            <a:r>
              <a:rPr lang="en-US" sz="2000" b="0" kern="0" dirty="0" err="1">
                <a:latin typeface="Gill Sans MT" panose="020B0502020104020203" pitchFamily="34" charset="0"/>
              </a:rPr>
              <a:t>meand</a:t>
            </a:r>
            <a:r>
              <a:rPr lang="en-US" sz="2000" b="0" kern="0" dirty="0">
                <a:latin typeface="Gill Sans MT" panose="020B0502020104020203" pitchFamily="34" charset="0"/>
              </a:rPr>
              <a:t> quartz, cristobalite, and/or tridymite contained in airborne particles determined to be respirable by a sampling device conforming to the International Organization for Standardization (ISO) 7708:1995: Air Quality—Particle Size Fraction Definitions for Health-Related Sampling</a:t>
            </a:r>
          </a:p>
          <a:p>
            <a:pPr marL="0" marR="0" lvl="0" indent="0" algn="l" defTabSz="914400" rtl="0" eaLnBrk="1" fontAlgn="auto" latinLnBrk="0" hangingPunct="1">
              <a:lnSpc>
                <a:spcPct val="115000"/>
              </a:lnSpc>
              <a:spcBef>
                <a:spcPts val="0"/>
              </a:spcBef>
              <a:spcAft>
                <a:spcPts val="655"/>
              </a:spcAft>
              <a:buClrTx/>
              <a:buSzTx/>
              <a:buFont typeface="Wingdings" panose="05000000000000000000" pitchFamily="2" charset="2"/>
              <a:buNone/>
              <a:tabLst/>
              <a:defRPr/>
            </a:pPr>
            <a:endParaRPr kumimoji="0" lang="en-US" sz="1900" b="0" i="0" u="none" strike="noStrike" kern="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endParaRPr>
          </a:p>
          <a:p>
            <a:pPr marL="0" marR="0" indent="0">
              <a:lnSpc>
                <a:spcPct val="115000"/>
              </a:lnSpc>
              <a:spcBef>
                <a:spcPts val="0"/>
              </a:spcBef>
              <a:spcAft>
                <a:spcPts val="655"/>
              </a:spcAft>
              <a:buFont typeface="Arial" panose="020B0604020202020204" pitchFamily="34" charset="0"/>
              <a:buNone/>
            </a:pPr>
            <a:endParaRPr lang="en-US" sz="1200" b="0" kern="100" dirty="0">
              <a:effectLst/>
              <a:latin typeface="Google Sans"/>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0E6C4F7-EC48-43DC-ABC6-F7B9E10ACEE1}" type="slidenum">
              <a:rPr lang="en-US" smtClean="0"/>
              <a:t>17</a:t>
            </a:fld>
            <a:endParaRPr lang="en-US"/>
          </a:p>
        </p:txBody>
      </p:sp>
    </p:spTree>
    <p:extLst>
      <p:ext uri="{BB962C8B-B14F-4D97-AF65-F5344CB8AC3E}">
        <p14:creationId xmlns:p14="http://schemas.microsoft.com/office/powerpoint/2010/main" val="3919090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229100"/>
            <a:ext cx="5486400" cy="4284663"/>
          </a:xfrm>
        </p:spPr>
        <p:txBody>
          <a:bodyPr/>
          <a:lstStyle/>
          <a:p>
            <a:pPr lvl="0" algn="just"/>
            <a:r>
              <a:rPr lang="en-US" sz="1200" dirty="0">
                <a:latin typeface="+mn-lt"/>
                <a:cs typeface="Times New Roman" panose="02020603050405020304" pitchFamily="18" charset="0"/>
              </a:rPr>
              <a:t>Conceptual definitions for PEL and AL are </a:t>
            </a:r>
            <a:r>
              <a:rPr lang="en-US" sz="1200" dirty="0">
                <a:highlight>
                  <a:srgbClr val="FFFF00"/>
                </a:highlight>
                <a:latin typeface="+mn-lt"/>
                <a:cs typeface="Times New Roman" panose="02020603050405020304" pitchFamily="18" charset="0"/>
              </a:rPr>
              <a:t>presented</a:t>
            </a:r>
            <a:r>
              <a:rPr lang="en-US" sz="1200" dirty="0">
                <a:latin typeface="+mn-lt"/>
                <a:cs typeface="Times New Roman" panose="02020603050405020304" pitchFamily="18" charset="0"/>
              </a:rPr>
              <a:t> here.</a:t>
            </a:r>
          </a:p>
          <a:p>
            <a:pPr lvl="0" algn="just"/>
            <a:endParaRPr lang="en-US" sz="1200" dirty="0">
              <a:latin typeface="+mn-lt"/>
              <a:cs typeface="Times New Roman" panose="02020603050405020304" pitchFamily="18" charset="0"/>
            </a:endParaRPr>
          </a:p>
          <a:p>
            <a:pPr lvl="0" algn="just"/>
            <a:r>
              <a:rPr lang="en-US" sz="1200" b="1" dirty="0">
                <a:latin typeface="+mn-lt"/>
                <a:cs typeface="Times New Roman" panose="02020603050405020304" pitchFamily="18" charset="0"/>
              </a:rPr>
              <a:t>PEL</a:t>
            </a:r>
            <a:r>
              <a:rPr lang="en-US" sz="1200" dirty="0">
                <a:latin typeface="+mn-lt"/>
                <a:cs typeface="Times New Roman" panose="02020603050405020304" pitchFamily="18" charset="0"/>
              </a:rPr>
              <a:t> is the </a:t>
            </a:r>
            <a:r>
              <a:rPr lang="en-US" sz="1200" b="0" dirty="0">
                <a:latin typeface="Google Sans"/>
                <a:cs typeface="Times New Roman" panose="02020603050405020304" pitchFamily="18" charset="0"/>
              </a:rPr>
              <a:t>maximum concentration of a chemical that a worker may be exposed to under MSHA regulations.</a:t>
            </a:r>
          </a:p>
          <a:p>
            <a:pPr lvl="0" algn="just"/>
            <a:endParaRPr lang="en-US" sz="1200" b="0" dirty="0">
              <a:latin typeface="Google Sans"/>
              <a:cs typeface="Times New Roman" panose="02020603050405020304" pitchFamily="18" charset="0"/>
            </a:endParaRPr>
          </a:p>
          <a:p>
            <a:pPr lvl="0" algn="just"/>
            <a:r>
              <a:rPr lang="en-US" sz="1200" b="1" dirty="0">
                <a:latin typeface="Google Sans"/>
                <a:cs typeface="Times New Roman" panose="02020603050405020304" pitchFamily="18" charset="0"/>
              </a:rPr>
              <a:t>AL</a:t>
            </a:r>
            <a:r>
              <a:rPr lang="en-US" sz="1200" b="0" dirty="0">
                <a:latin typeface="Google Sans"/>
                <a:cs typeface="Times New Roman" panose="02020603050405020304" pitchFamily="18" charset="0"/>
              </a:rPr>
              <a:t> signifies the level, of exposure (in terms of  the airborne concentration of CRS) at or above which the Standard applies, meaning that sampling must be continued until </a:t>
            </a:r>
            <a:r>
              <a:rPr lang="en-US" sz="1200" b="0" kern="0" dirty="0">
                <a:effectLst/>
                <a:latin typeface="Google Sans"/>
                <a:ea typeface="Aptos" panose="020B0004020202020204" pitchFamily="34" charset="0"/>
                <a:cs typeface="Gill Sans MT" panose="020B0502020104020203" pitchFamily="34" charset="0"/>
              </a:rPr>
              <a:t>two consecutive sampling results are at or below AL</a:t>
            </a:r>
          </a:p>
          <a:p>
            <a:pPr lvl="0" algn="just"/>
            <a:endParaRPr lang="en-US" sz="1200" b="0" kern="0" dirty="0">
              <a:effectLst/>
              <a:latin typeface="Google Sans"/>
              <a:cs typeface="Times New Roman" panose="02020603050405020304" pitchFamily="18" charset="0"/>
            </a:endParaRPr>
          </a:p>
          <a:p>
            <a:pPr lvl="0" algn="just"/>
            <a:r>
              <a:rPr lang="en-US" sz="1200" b="1" kern="0" dirty="0">
                <a:effectLst/>
                <a:latin typeface="Google Sans"/>
                <a:cs typeface="Times New Roman" panose="02020603050405020304" pitchFamily="18" charset="0"/>
              </a:rPr>
              <a:t>Competent Person: </a:t>
            </a:r>
            <a:r>
              <a:rPr lang="en-US" sz="1200" b="0" kern="0" dirty="0">
                <a:effectLst/>
                <a:latin typeface="Google Sans"/>
                <a:cs typeface="Times New Roman" panose="02020603050405020304" pitchFamily="18" charset="0"/>
              </a:rPr>
              <a:t>Per the Mine Act, Under 30 CFR Part 46, training must be provided to miners by a "competent person." who is designated by the production-operator or independent contractor, who has the ability, training, knowledge, or experience to provide training to miners in his or her area of expertise. Must be able both to effectively communicate the training subjects and to evaluate whether the training is effective.</a:t>
            </a:r>
          </a:p>
          <a:p>
            <a:pPr lvl="0" algn="just"/>
            <a:endParaRPr lang="en-US" sz="1200" b="0" dirty="0">
              <a:latin typeface="+mn-lt"/>
              <a:cs typeface="Times New Roman" panose="02020603050405020304" pitchFamily="18" charset="0"/>
            </a:endParaRPr>
          </a:p>
        </p:txBody>
      </p:sp>
      <p:sp>
        <p:nvSpPr>
          <p:cNvPr id="5" name="Slide Number Placeholder 4">
            <a:extLst>
              <a:ext uri="{FF2B5EF4-FFF2-40B4-BE49-F238E27FC236}">
                <a16:creationId xmlns:a16="http://schemas.microsoft.com/office/drawing/2014/main" id="{84A7BDD9-80CB-4B27-8E21-C923D8ACC5D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E6C4F7-EC48-43DC-ABC6-F7B9E10ACE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592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is right from the New Rule. It has been in effect since April 18, 2024. The new PEL of </a:t>
            </a:r>
            <a:r>
              <a:rPr kumimoji="0" lang="en-US" sz="2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Google Sans"/>
                <a:ea typeface="+mn-ea"/>
                <a:cs typeface="+mn-cs"/>
              </a:rPr>
              <a:t>50 </a:t>
            </a:r>
            <a:r>
              <a:rPr kumimoji="0" lang="en-US" sz="2400" b="0" i="0" u="none" strike="noStrike" kern="1200" cap="none" spc="0" normalizeH="0" baseline="0" noProof="0" dirty="0" err="1">
                <a:ln w="0"/>
                <a:solidFill>
                  <a:srgbClr val="000000"/>
                </a:solidFill>
                <a:effectLst>
                  <a:outerShdw blurRad="38100" dist="19050" dir="2700000" algn="tl" rotWithShape="0">
                    <a:srgbClr val="000000">
                      <a:alpha val="40000"/>
                    </a:srgbClr>
                  </a:outerShdw>
                </a:effectLst>
                <a:uLnTx/>
                <a:uFillTx/>
                <a:latin typeface="Google Sans"/>
                <a:ea typeface="+mn-ea"/>
                <a:cs typeface="+mn-cs"/>
              </a:rPr>
              <a:t>μg</a:t>
            </a:r>
            <a:r>
              <a:rPr kumimoji="0" lang="en-US" sz="2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Google Sans"/>
                <a:ea typeface="+mn-ea"/>
                <a:cs typeface="+mn-cs"/>
              </a:rPr>
              <a:t>/m</a:t>
            </a:r>
            <a:r>
              <a:rPr kumimoji="0" lang="en-US" sz="2400" b="0" i="0" u="none" strike="noStrike" kern="1200" cap="none" spc="0" normalizeH="0" baseline="30000" noProof="0" dirty="0">
                <a:ln w="0"/>
                <a:solidFill>
                  <a:srgbClr val="000000"/>
                </a:solidFill>
                <a:effectLst>
                  <a:outerShdw blurRad="38100" dist="19050" dir="2700000" algn="tl" rotWithShape="0">
                    <a:srgbClr val="000000">
                      <a:alpha val="40000"/>
                    </a:srgbClr>
                  </a:outerShdw>
                </a:effectLst>
                <a:uLnTx/>
                <a:uFillTx/>
                <a:latin typeface="Google Sans"/>
                <a:ea typeface="+mn-ea"/>
                <a:cs typeface="+mn-cs"/>
              </a:rPr>
              <a:t>3</a:t>
            </a:r>
            <a:r>
              <a:rPr kumimoji="0" lang="en-US" sz="2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Google Sans"/>
                <a:ea typeface="+mn-ea"/>
                <a:cs typeface="+mn-cs"/>
              </a:rPr>
              <a:t> will be enforced  (for compliance) starting on April 8, 2026 for MNM mines.</a:t>
            </a:r>
            <a:endParaRPr lang="en-US" b="0" dirty="0"/>
          </a:p>
        </p:txBody>
      </p:sp>
      <p:sp>
        <p:nvSpPr>
          <p:cNvPr id="4" name="Slide Number Placeholder 3"/>
          <p:cNvSpPr>
            <a:spLocks noGrp="1"/>
          </p:cNvSpPr>
          <p:nvPr>
            <p:ph type="sldNum" sz="quarter" idx="5"/>
          </p:nvPr>
        </p:nvSpPr>
        <p:spPr/>
        <p:txBody>
          <a:bodyPr/>
          <a:lstStyle/>
          <a:p>
            <a:fld id="{C0E6C4F7-EC48-43DC-ABC6-F7B9E10ACEE1}" type="slidenum">
              <a:rPr lang="en-US" smtClean="0"/>
              <a:t>19</a:t>
            </a:fld>
            <a:endParaRPr lang="en-US" dirty="0"/>
          </a:p>
        </p:txBody>
      </p:sp>
    </p:spTree>
    <p:extLst>
      <p:ext uri="{BB962C8B-B14F-4D97-AF65-F5344CB8AC3E}">
        <p14:creationId xmlns:p14="http://schemas.microsoft.com/office/powerpoint/2010/main" val="1118171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b="0" i="0" kern="1200" noProof="0" dirty="0">
                <a:solidFill>
                  <a:schemeClr val="tx1"/>
                </a:solidFill>
                <a:effectLst/>
                <a:latin typeface="+mn-lt"/>
                <a:ea typeface="+mn-ea"/>
                <a:cs typeface="+mn-cs"/>
              </a:rPr>
              <a:t>This material was produced under an MSHA Brookwood - Sago Training Grant (24R60BS000013-01-01). It </a:t>
            </a:r>
            <a:r>
              <a:rPr lang="en-US" b="0" i="0" u="sng" kern="1200" noProof="0" dirty="0">
                <a:solidFill>
                  <a:schemeClr val="tx1"/>
                </a:solidFill>
                <a:effectLst/>
                <a:latin typeface="+mn-lt"/>
                <a:ea typeface="+mn-ea"/>
                <a:cs typeface="+mn-cs"/>
              </a:rPr>
              <a:t>does not </a:t>
            </a:r>
            <a:r>
              <a:rPr lang="en-US" b="0" i="0" kern="1200" noProof="0" dirty="0">
                <a:solidFill>
                  <a:schemeClr val="tx1"/>
                </a:solidFill>
                <a:effectLst/>
                <a:latin typeface="+mn-lt"/>
                <a:ea typeface="+mn-ea"/>
                <a:cs typeface="+mn-cs"/>
              </a:rPr>
              <a:t>necessarily reflect the views or policies of the U.S. Department of Labor; nor does it mention of any trade names, commercial products, or organizations implying endorsement by the U.S. Government. The </a:t>
            </a:r>
            <a:r>
              <a:rPr lang="en-US" b="1" i="0" kern="1200" noProof="0" dirty="0">
                <a:solidFill>
                  <a:schemeClr val="tx1"/>
                </a:solidFill>
                <a:effectLst/>
                <a:latin typeface="+mn-lt"/>
                <a:ea typeface="+mn-ea"/>
                <a:cs typeface="+mn-cs"/>
              </a:rPr>
              <a:t>contents presented is for </a:t>
            </a:r>
            <a:r>
              <a:rPr lang="en-US" b="1" i="0" u="sng" kern="1200" noProof="0" dirty="0">
                <a:solidFill>
                  <a:schemeClr val="tx1"/>
                </a:solidFill>
                <a:effectLst/>
                <a:latin typeface="+mn-lt"/>
                <a:ea typeface="+mn-ea"/>
                <a:cs typeface="+mn-cs"/>
              </a:rPr>
              <a:t>information and awareness purposes only</a:t>
            </a:r>
            <a:r>
              <a:rPr lang="en-US" b="1" i="0" kern="1200" noProof="0" dirty="0">
                <a:solidFill>
                  <a:schemeClr val="tx1"/>
                </a:solidFill>
                <a:effectLst/>
                <a:latin typeface="+mn-lt"/>
                <a:ea typeface="+mn-ea"/>
                <a:cs typeface="+mn-cs"/>
              </a:rPr>
              <a:t>, and do not replace or substitute for the original </a:t>
            </a:r>
            <a:r>
              <a:rPr lang="en-US" b="1" i="0" u="sng" kern="1200" noProof="0" dirty="0">
                <a:solidFill>
                  <a:schemeClr val="tx1"/>
                </a:solidFill>
                <a:effectLst/>
                <a:latin typeface="+mn-lt"/>
                <a:ea typeface="+mn-ea"/>
                <a:cs typeface="+mn-cs"/>
              </a:rPr>
              <a:t>MSHA </a:t>
            </a:r>
            <a:r>
              <a:rPr lang="en-US" b="1" i="0" kern="1200" noProof="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RESPIRABLE CRYSTALLINE SILICA STANDARD (30 CFR part 60)</a:t>
            </a:r>
            <a:r>
              <a:rPr lang="en-US" b="1" i="0" kern="1200" noProof="0" dirty="0">
                <a:solidFill>
                  <a:schemeClr val="tx1"/>
                </a:solidFill>
                <a:effectLst/>
                <a:latin typeface="+mn-lt"/>
                <a:ea typeface="+mn-ea"/>
                <a:cs typeface="+mn-cs"/>
              </a:rPr>
              <a:t>. (https://www.ecfr.gov/current/title-30/chapter-I/subchapter-M/part-60)</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b="1" i="0" kern="1200" noProof="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5" name="Slide Number Placeholder 4">
            <a:extLst>
              <a:ext uri="{FF2B5EF4-FFF2-40B4-BE49-F238E27FC236}">
                <a16:creationId xmlns:a16="http://schemas.microsoft.com/office/drawing/2014/main" id="{DE6F5B54-1E16-4481-8C46-AB7FE6083F66}"/>
              </a:ext>
            </a:extLst>
          </p:cNvPr>
          <p:cNvSpPr>
            <a:spLocks noGrp="1"/>
          </p:cNvSpPr>
          <p:nvPr>
            <p:ph type="sldNum" sz="quarter" idx="5"/>
          </p:nvPr>
        </p:nvSpPr>
        <p:spPr/>
        <p:txBody>
          <a:bodyPr/>
          <a:lstStyle/>
          <a:p>
            <a:fld id="{C0E6C4F7-EC48-43DC-ABC6-F7B9E10ACEE1}" type="slidenum">
              <a:rPr lang="en-US" smtClean="0"/>
              <a:t>2</a:t>
            </a:fld>
            <a:endParaRPr lang="en-US" dirty="0"/>
          </a:p>
        </p:txBody>
      </p:sp>
    </p:spTree>
    <p:extLst>
      <p:ext uri="{BB962C8B-B14F-4D97-AF65-F5344CB8AC3E}">
        <p14:creationId xmlns:p14="http://schemas.microsoft.com/office/powerpoint/2010/main" val="3683832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normAutofit/>
          </a:bodyPr>
          <a:lstStyle/>
          <a:p>
            <a:pPr marL="0" marR="0" lvl="0" indent="0" defTabSz="914400" eaLnBrk="0" fontAlgn="base" latinLnBrk="0" hangingPunct="0">
              <a:lnSpc>
                <a:spcPct val="100000"/>
              </a:lnSpc>
              <a:spcBef>
                <a:spcPct val="20000"/>
              </a:spcBef>
              <a:spcAft>
                <a:spcPts val="600"/>
              </a:spcAft>
              <a:buClrTx/>
              <a:buSzTx/>
              <a:buFontTx/>
              <a:buNone/>
              <a:tabLst/>
              <a:defRPr/>
            </a:pPr>
            <a:r>
              <a:rPr lang="en-US" kern="1200" baseline="0" dirty="0">
                <a:solidFill>
                  <a:schemeClr val="tx1"/>
                </a:solidFill>
                <a:latin typeface="+mn-lt"/>
                <a:ea typeface="+mn-ea"/>
                <a:cs typeface="+mn-cs"/>
              </a:rPr>
              <a:t>This figure is an illustrative  summary. In addition to AL and PEL information, there is a comparative picture of human hair vs. very small particles of fine beach sand  and other fine particulate matters. </a:t>
            </a:r>
          </a:p>
          <a:p>
            <a:pPr marL="342900" marR="0" lvl="0" indent="-342900" defTabSz="914400" eaLnBrk="0" fontAlgn="base" latinLnBrk="0" hangingPunct="0">
              <a:lnSpc>
                <a:spcPct val="100000"/>
              </a:lnSpc>
              <a:spcBef>
                <a:spcPct val="20000"/>
              </a:spcBef>
              <a:spcAft>
                <a:spcPts val="600"/>
              </a:spcAft>
              <a:buClrTx/>
              <a:buSzTx/>
              <a:buFontTx/>
              <a:buChar char="•"/>
              <a:tabLst/>
              <a:defRPr/>
            </a:pPr>
            <a:endParaRPr lang="en-US" kern="1200" baseline="0" dirty="0">
              <a:solidFill>
                <a:schemeClr val="tx1"/>
              </a:solidFill>
              <a:latin typeface="+mn-lt"/>
              <a:ea typeface="+mn-ea"/>
              <a:cs typeface="+mn-cs"/>
            </a:endParaRPr>
          </a:p>
          <a:p>
            <a:pPr marL="0" marR="0" lvl="0" indent="0" defTabSz="914400" eaLnBrk="0" fontAlgn="base" latinLnBrk="0" hangingPunct="0">
              <a:lnSpc>
                <a:spcPct val="100000"/>
              </a:lnSpc>
              <a:spcBef>
                <a:spcPct val="20000"/>
              </a:spcBef>
              <a:spcAft>
                <a:spcPts val="600"/>
              </a:spcAft>
              <a:buClrTx/>
              <a:buSzTx/>
              <a:buFontTx/>
              <a:buNone/>
              <a:tabLst/>
              <a:defRPr/>
            </a:pPr>
            <a:r>
              <a:rPr lang="en-US" kern="1200" baseline="0" dirty="0">
                <a:solidFill>
                  <a:schemeClr val="tx1"/>
                </a:solidFill>
                <a:latin typeface="+mn-lt"/>
                <a:ea typeface="+mn-ea"/>
                <a:cs typeface="+mn-cs"/>
              </a:rPr>
              <a:t>Also note that as a </a:t>
            </a:r>
            <a:r>
              <a:rPr lang="en-US" sz="2400" b="0" kern="1200" baseline="0" dirty="0">
                <a:solidFill>
                  <a:schemeClr val="tx1"/>
                </a:solidFill>
                <a:latin typeface="Google Sans"/>
                <a:ea typeface="ＭＳ Ｐゴシック" charset="-128"/>
                <a:cs typeface="Times New Roman" panose="02020603050405020304" pitchFamily="18" charset="0"/>
              </a:rPr>
              <a:t>r</a:t>
            </a:r>
            <a:r>
              <a:rPr lang="en-US" altLang="en-US" sz="2400" b="0" dirty="0">
                <a:latin typeface="Google Sans"/>
                <a:ea typeface="ＭＳ Ｐゴシック" charset="-128"/>
                <a:cs typeface="Times New Roman" panose="02020603050405020304" pitchFamily="18" charset="0"/>
              </a:rPr>
              <a:t>ule-of–thumb for CRS overexposure, i</a:t>
            </a:r>
            <a:r>
              <a:rPr lang="en-US" sz="2400" b="0" dirty="0">
                <a:latin typeface="Google Sans"/>
                <a:ea typeface="ＭＳ Ｐゴシック" charset="-128"/>
                <a:cs typeface="Times New Roman" panose="02020603050405020304" pitchFamily="18" charset="0"/>
              </a:rPr>
              <a:t>f dust containing respirable silica is visible in the air, there is a higher likelihood that permissible exposure limit (PEL) is exceeded. Realize that this is qualitative and unenforceable for compliance with the standard. </a:t>
            </a:r>
            <a:endParaRPr lang="en-US" sz="2000" b="0" kern="0" dirty="0">
              <a:solidFill>
                <a:sysClr val="windowText" lastClr="000000"/>
              </a:solidFill>
              <a:latin typeface="Google Sans"/>
            </a:endParaRPr>
          </a:p>
          <a:p>
            <a:pPr algn="just"/>
            <a:endParaRPr lang="en-US" kern="1200" baseline="0" dirty="0">
              <a:solidFill>
                <a:schemeClr val="tx1"/>
              </a:solidFill>
              <a:latin typeface="+mn-lt"/>
              <a:ea typeface="+mn-ea"/>
              <a:cs typeface="+mn-cs"/>
            </a:endParaRPr>
          </a:p>
        </p:txBody>
      </p:sp>
      <p:sp>
        <p:nvSpPr>
          <p:cNvPr id="5" name="Slide Number Placeholder 4">
            <a:extLst>
              <a:ext uri="{FF2B5EF4-FFF2-40B4-BE49-F238E27FC236}">
                <a16:creationId xmlns:a16="http://schemas.microsoft.com/office/drawing/2014/main" id="{D4DBB1B0-E362-4C34-992B-E5DF053FA6A2}"/>
              </a:ext>
            </a:extLst>
          </p:cNvPr>
          <p:cNvSpPr>
            <a:spLocks noGrp="1"/>
          </p:cNvSpPr>
          <p:nvPr>
            <p:ph type="sldNum" sz="quarter" idx="5"/>
          </p:nvPr>
        </p:nvSpPr>
        <p:spPr/>
        <p:txBody>
          <a:bodyPr/>
          <a:lstStyle/>
          <a:p>
            <a:fld id="{C0E6C4F7-EC48-43DC-ABC6-F7B9E10ACEE1}" type="slidenum">
              <a:rPr lang="en-US" smtClean="0"/>
              <a:t>20</a:t>
            </a:fld>
            <a:endParaRPr lang="en-US"/>
          </a:p>
        </p:txBody>
      </p:sp>
    </p:spTree>
    <p:extLst>
      <p:ext uri="{BB962C8B-B14F-4D97-AF65-F5344CB8AC3E}">
        <p14:creationId xmlns:p14="http://schemas.microsoft.com/office/powerpoint/2010/main" val="3604144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Methods of compliance embody engineering controls and administrative controls.</a:t>
            </a:r>
          </a:p>
          <a:p>
            <a:pPr marL="171450" indent="-171450">
              <a:buFont typeface="Wingdings" panose="05000000000000000000" pitchFamily="2" charset="2"/>
              <a:buChar char="Ø"/>
            </a:pPr>
            <a:r>
              <a:rPr lang="en-US" dirty="0"/>
              <a:t>Engineering controls are primary</a:t>
            </a:r>
          </a:p>
          <a:p>
            <a:pPr marL="171450" indent="-171450">
              <a:buFont typeface="Wingdings" panose="05000000000000000000" pitchFamily="2" charset="2"/>
              <a:buChar char="Ø"/>
            </a:pPr>
            <a:r>
              <a:rPr lang="en-US" dirty="0"/>
              <a:t>Administrative controls are supplementary</a:t>
            </a:r>
          </a:p>
          <a:p>
            <a:pPr marL="171450" indent="-171450">
              <a:buFont typeface="Wingdings" panose="05000000000000000000" pitchFamily="2" charset="2"/>
              <a:buChar char="Ø"/>
            </a:pPr>
            <a:endParaRPr lang="en-US"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0" dirty="0"/>
              <a:t>Examples of engineering controls applicable to mining work include </a:t>
            </a:r>
            <a:r>
              <a:rPr lang="en-US" sz="1200" b="0" dirty="0">
                <a:solidFill>
                  <a:srgbClr val="000000"/>
                </a:solidFill>
                <a:effectLst/>
                <a:latin typeface="Google Sans"/>
                <a:ea typeface="Aptos" panose="020B0004020202020204" pitchFamily="34" charset="0"/>
                <a:cs typeface="Gill Sans MT" panose="020B0502020104020203" pitchFamily="34" charset="0"/>
              </a:rPr>
              <a:t>ventilation systems; dust suppression devices; enclosed cabs or control booths with filtered breathing air</a:t>
            </a:r>
            <a:r>
              <a:rPr lang="en-US" sz="1200" b="0" dirty="0">
                <a:solidFill>
                  <a:srgbClr val="000000"/>
                </a:solidFill>
                <a:latin typeface="Google Sans"/>
                <a:ea typeface="Aptos" panose="020B0004020202020204" pitchFamily="34" charset="0"/>
                <a:cs typeface="Gill Sans MT" panose="020B0502020104020203" pitchFamily="34" charset="0"/>
              </a:rPr>
              <a:t> </a:t>
            </a:r>
            <a:r>
              <a:rPr lang="en-US" sz="1200" b="0" dirty="0">
                <a:solidFill>
                  <a:srgbClr val="000000"/>
                </a:solidFill>
                <a:effectLst/>
                <a:latin typeface="Google Sans"/>
                <a:ea typeface="Aptos" panose="020B0004020202020204" pitchFamily="34" charset="0"/>
                <a:cs typeface="Gill Sans MT" panose="020B0502020104020203" pitchFamily="34" charset="0"/>
              </a:rPr>
              <a:t>changes in </a:t>
            </a:r>
            <a:r>
              <a:rPr kumimoji="0" lang="en-US" sz="1200" b="0" i="0" u="none" strike="noStrike" kern="120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equipment used or in </a:t>
            </a:r>
            <a:r>
              <a:rPr lang="en-US" sz="1200" b="0" dirty="0">
                <a:solidFill>
                  <a:srgbClr val="000000"/>
                </a:solidFill>
                <a:effectLst/>
                <a:latin typeface="Google Sans"/>
                <a:ea typeface="Aptos" panose="020B0004020202020204" pitchFamily="34" charset="0"/>
                <a:cs typeface="Gill Sans MT" panose="020B0502020104020203" pitchFamily="34" charset="0"/>
              </a:rPr>
              <a:t>materials handling methods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200" b="0" dirty="0">
              <a:solidFill>
                <a:srgbClr val="000000"/>
              </a:solidFill>
              <a:effectLst/>
              <a:latin typeface="Google Sans"/>
              <a:ea typeface="Aptos" panose="020B0004020202020204" pitchFamily="34" charset="0"/>
              <a:cs typeface="Gill Sans MT" panose="020B05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b="0" dirty="0">
                <a:solidFill>
                  <a:srgbClr val="000000"/>
                </a:solidFill>
                <a:latin typeface="Google Sans"/>
              </a:rPr>
              <a:t>Examples of housekeeping procedures applicable to mining operations   include avoiding a dusty process area by walking                                                        outside of it rather than through it; and preventing or minimizing contamination of clothing to decrease silica exposure (no air pressure to get dust off clothing…)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200" b="0" dirty="0">
              <a:solidFill>
                <a:srgbClr val="000000"/>
              </a:solidFill>
              <a:latin typeface="Google San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dirty="0">
                <a:solidFill>
                  <a:srgbClr val="000000"/>
                </a:solidFill>
                <a:latin typeface="Google Sans"/>
              </a:rPr>
              <a:t>Note that </a:t>
            </a:r>
            <a:r>
              <a:rPr lang="en-US" sz="1200" b="1" dirty="0">
                <a:solidFill>
                  <a:srgbClr val="000000"/>
                </a:solidFill>
                <a:latin typeface="Google Sans"/>
              </a:rPr>
              <a:t>rotation of miners is</a:t>
            </a:r>
            <a:r>
              <a:rPr lang="en-US" sz="1200" b="1" u="sng" dirty="0">
                <a:solidFill>
                  <a:srgbClr val="000000"/>
                </a:solidFill>
                <a:latin typeface="Google Sans"/>
              </a:rPr>
              <a:t> prohibited </a:t>
            </a:r>
            <a:r>
              <a:rPr lang="en-US" sz="1200" b="1" dirty="0">
                <a:solidFill>
                  <a:srgbClr val="000000"/>
                </a:solidFill>
                <a:latin typeface="Google Sans"/>
              </a:rPr>
              <a:t>as an acceptable administrative contro</a:t>
            </a:r>
            <a:r>
              <a:rPr lang="en-US" sz="1200" dirty="0">
                <a:solidFill>
                  <a:srgbClr val="000000"/>
                </a:solidFill>
                <a:latin typeface="Google Sans"/>
              </a:rPr>
              <a:t>l for </a:t>
            </a:r>
            <a:r>
              <a:rPr lang="en-US" sz="1200" b="1" dirty="0">
                <a:solidFill>
                  <a:srgbClr val="000000"/>
                </a:solidFill>
                <a:latin typeface="Google Sans"/>
              </a:rPr>
              <a:t>respirable crystalline silica</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1" dirty="0">
              <a:solidFill>
                <a:srgbClr val="000000"/>
              </a:solidFill>
              <a:latin typeface="Google San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b="0" dirty="0">
                <a:solidFill>
                  <a:srgbClr val="000000"/>
                </a:solidFill>
                <a:latin typeface="Google Sans"/>
              </a:rPr>
              <a:t>Training miners on silica safety and health is usually considered an administrative control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200" dirty="0">
              <a:solidFill>
                <a:srgbClr val="000000"/>
              </a:solidFill>
              <a:latin typeface="Google San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200" b="0" dirty="0">
              <a:solidFill>
                <a:srgbClr val="000000"/>
              </a:solidFill>
              <a:effectLst/>
              <a:latin typeface="Google Sans"/>
              <a:ea typeface="Aptos" panose="020B0004020202020204" pitchFamily="34" charset="0"/>
              <a:cs typeface="Gill Sans MT" panose="020B05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200" b="0" dirty="0">
              <a:solidFill>
                <a:srgbClr val="000000"/>
              </a:solidFill>
              <a:effectLst/>
              <a:latin typeface="Google Sans"/>
              <a:ea typeface="Aptos" panose="020B0004020202020204" pitchFamily="34" charset="0"/>
              <a:cs typeface="Gill Sans MT" panose="020B0502020104020203" pitchFamily="34" charset="0"/>
            </a:endParaRPr>
          </a:p>
          <a:p>
            <a:pPr marL="171450" indent="-171450">
              <a:buFont typeface="Wingdings" panose="05000000000000000000" pitchFamily="2" charset="2"/>
              <a:buChar char="Ø"/>
            </a:pPr>
            <a:endParaRPr lang="en-US" dirty="0"/>
          </a:p>
          <a:p>
            <a:endParaRPr lang="en-US" dirty="0"/>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C0E6C4F7-EC48-43DC-ABC6-F7B9E10ACEE1}" type="slidenum">
              <a:rPr lang="en-US" smtClean="0"/>
              <a:t>21</a:t>
            </a:fld>
            <a:endParaRPr lang="en-US"/>
          </a:p>
        </p:txBody>
      </p:sp>
    </p:spTree>
    <p:extLst>
      <p:ext uri="{BB962C8B-B14F-4D97-AF65-F5344CB8AC3E}">
        <p14:creationId xmlns:p14="http://schemas.microsoft.com/office/powerpoint/2010/main" val="1867677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1D35"/>
                </a:solidFill>
                <a:effectLst/>
                <a:latin typeface="Google Sans"/>
              </a:rPr>
              <a:t>The Hierarchy of Controls principle refers to </a:t>
            </a:r>
            <a:r>
              <a:rPr lang="en-US" dirty="0"/>
              <a:t>a system for ranking workplace safety measures from the most effective to the least effective, prioritizing methods like eliminating hazards completely, then substituting hazardous materials, followed by engineering controls, administrative controls, and finally, personal protective equipment (PPE) as the last resort</a:t>
            </a:r>
            <a:r>
              <a:rPr lang="en-US" b="0" i="0" dirty="0">
                <a:solidFill>
                  <a:srgbClr val="001D35"/>
                </a:solidFill>
                <a:effectLst/>
                <a:latin typeface="Google Sans"/>
              </a:rPr>
              <a:t>.</a:t>
            </a:r>
          </a:p>
          <a:p>
            <a:endParaRPr lang="en-US" b="0" i="0" dirty="0">
              <a:solidFill>
                <a:srgbClr val="001D35"/>
              </a:solidFill>
              <a:effectLst/>
              <a:latin typeface="Google Sans"/>
            </a:endParaRPr>
          </a:p>
          <a:p>
            <a:pPr marL="171450" indent="-171450">
              <a:buFont typeface="Wingdings" panose="05000000000000000000" pitchFamily="2" charset="2"/>
              <a:buChar char="Ø"/>
            </a:pPr>
            <a:r>
              <a:rPr lang="en-US" dirty="0"/>
              <a:t>Elimination  is physically removing the hazard from the workplace is the most effective and preferred method. </a:t>
            </a:r>
          </a:p>
          <a:p>
            <a:pPr marL="171450" indent="-171450">
              <a:buFont typeface="Wingdings" panose="05000000000000000000" pitchFamily="2" charset="2"/>
              <a:buChar char="Ø"/>
            </a:pPr>
            <a:r>
              <a:rPr lang="en-US" dirty="0"/>
              <a:t>Substitution is replacing a hazardous material or process with a less hazardous alternative (when possible and feasible). </a:t>
            </a:r>
          </a:p>
          <a:p>
            <a:pPr marL="171450" indent="-171450">
              <a:buFont typeface="Wingdings" panose="05000000000000000000" pitchFamily="2" charset="2"/>
              <a:buChar char="Ø"/>
            </a:pPr>
            <a:r>
              <a:rPr lang="en-US" dirty="0"/>
              <a:t>Engineering controls encompass modifying equipment or work processes to reduce exposure to hazards.</a:t>
            </a:r>
          </a:p>
          <a:p>
            <a:pPr marL="171450" indent="-171450">
              <a:buFont typeface="Wingdings" panose="05000000000000000000" pitchFamily="2" charset="2"/>
              <a:buChar char="Ø"/>
            </a:pPr>
            <a:r>
              <a:rPr lang="en-US" dirty="0"/>
              <a:t>Administrative controls incorporate changing work practices or procedures to minimize risk, including training and job rotation. </a:t>
            </a:r>
          </a:p>
          <a:p>
            <a:pPr marL="171450" indent="-171450">
              <a:buFont typeface="Wingdings" panose="05000000000000000000" pitchFamily="2" charset="2"/>
              <a:buChar char="Ø"/>
            </a:pPr>
            <a:r>
              <a:rPr lang="en-US" dirty="0"/>
              <a:t>Personal Protective Equipment (PPE) are a means of providing workers with gear like gloves, goggles, or respirators to protect them from hazards, considered the least effective control method.</a:t>
            </a:r>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a:p>
            <a:r>
              <a:rPr lang="en-US" dirty="0"/>
              <a:t>Export</a:t>
            </a:r>
          </a:p>
          <a:p>
            <a:r>
              <a:rPr lang="en-US" dirty="0"/>
              <a:t>Save</a:t>
            </a:r>
          </a:p>
          <a:p>
            <a:r>
              <a:rPr lang="en-US" dirty="0"/>
              <a:t>The hierarchy of controls is a method of identifying and ranking safeguards to protect workers from hazards. They are arranged from the most to least effective and include elimination, substitution, engineering controls, administrative controls and personal protective equipment.</a:t>
            </a:r>
          </a:p>
        </p:txBody>
      </p:sp>
      <p:sp>
        <p:nvSpPr>
          <p:cNvPr id="4" name="Slide Number Placeholder 3"/>
          <p:cNvSpPr>
            <a:spLocks noGrp="1"/>
          </p:cNvSpPr>
          <p:nvPr>
            <p:ph type="sldNum" sz="quarter" idx="5"/>
          </p:nvPr>
        </p:nvSpPr>
        <p:spPr/>
        <p:txBody>
          <a:bodyPr/>
          <a:lstStyle/>
          <a:p>
            <a:fld id="{C0E6C4F7-EC48-43DC-ABC6-F7B9E10ACEE1}" type="slidenum">
              <a:rPr lang="en-US" smtClean="0"/>
              <a:t>22</a:t>
            </a:fld>
            <a:endParaRPr lang="en-US" dirty="0"/>
          </a:p>
        </p:txBody>
      </p:sp>
    </p:spTree>
    <p:extLst>
      <p:ext uri="{BB962C8B-B14F-4D97-AF65-F5344CB8AC3E}">
        <p14:creationId xmlns:p14="http://schemas.microsoft.com/office/powerpoint/2010/main" val="363187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refer to the previous slide’s instructional notes.</a:t>
            </a:r>
          </a:p>
        </p:txBody>
      </p:sp>
      <p:sp>
        <p:nvSpPr>
          <p:cNvPr id="4" name="Slide Number Placeholder 3"/>
          <p:cNvSpPr>
            <a:spLocks noGrp="1"/>
          </p:cNvSpPr>
          <p:nvPr>
            <p:ph type="sldNum" sz="quarter" idx="5"/>
          </p:nvPr>
        </p:nvSpPr>
        <p:spPr/>
        <p:txBody>
          <a:bodyPr/>
          <a:lstStyle/>
          <a:p>
            <a:fld id="{C0E6C4F7-EC48-43DC-ABC6-F7B9E10ACEE1}" type="slidenum">
              <a:rPr lang="en-US" smtClean="0"/>
              <a:t>23</a:t>
            </a:fld>
            <a:endParaRPr lang="en-US"/>
          </a:p>
        </p:txBody>
      </p:sp>
    </p:spTree>
    <p:extLst>
      <p:ext uri="{BB962C8B-B14F-4D97-AF65-F5344CB8AC3E}">
        <p14:creationId xmlns:p14="http://schemas.microsoft.com/office/powerpoint/2010/main" val="3851911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pPr marL="457200" lvl="1" indent="0"/>
            <a:r>
              <a:rPr lang="en-US" sz="2100" b="0" dirty="0">
                <a:latin typeface="Google Sans"/>
                <a:cs typeface="Times New Roman" panose="02020603050405020304" pitchFamily="18" charset="0"/>
              </a:rPr>
              <a:t>The following information can be considered among best practices</a:t>
            </a:r>
          </a:p>
          <a:p>
            <a:pPr marL="1314450" lvl="2" indent="-457200">
              <a:buFont typeface="Wingdings" panose="05000000000000000000" pitchFamily="2" charset="2"/>
              <a:buChar char="Ø"/>
            </a:pPr>
            <a:r>
              <a:rPr lang="en-US" sz="2050" b="0" dirty="0">
                <a:latin typeface="Google Sans"/>
                <a:cs typeface="Times New Roman" panose="02020603050405020304" pitchFamily="18" charset="0"/>
              </a:rPr>
              <a:t>Engineering and administrative controls for reducing exposures allows for respirator use, in addition to those controls, when feasible engineering controls cannot reduce employee exposures to levels below PEL</a:t>
            </a:r>
          </a:p>
          <a:p>
            <a:pPr marL="1314450" lvl="2" indent="-457200">
              <a:buFont typeface="Wingdings" panose="05000000000000000000" pitchFamily="2" charset="2"/>
              <a:buChar char="Ø"/>
            </a:pPr>
            <a:r>
              <a:rPr lang="en-US" sz="2050" b="0" dirty="0">
                <a:latin typeface="Google Sans"/>
                <a:cs typeface="Times New Roman" panose="02020603050405020304" pitchFamily="18" charset="0"/>
              </a:rPr>
              <a:t>Even when employers demonstrate the infeasibility of engineering and workplace controls, they must still use feasible controls to reduce exposures to the lowest possible level, and then use respiratory protection along with those </a:t>
            </a:r>
            <a:r>
              <a:rPr lang="en-US" sz="2100" b="0" dirty="0">
                <a:latin typeface="Google Sans"/>
                <a:cs typeface="Times New Roman" panose="02020603050405020304" pitchFamily="18" charset="0"/>
              </a:rPr>
              <a:t>controls</a:t>
            </a:r>
          </a:p>
          <a:p>
            <a:pPr algn="l"/>
            <a:endParaRPr lang="en-US" b="0" i="0" dirty="0">
              <a:solidFill>
                <a:srgbClr val="1F1F1F"/>
              </a:solidFill>
              <a:effectLst/>
              <a:latin typeface="Google Sans"/>
            </a:endParaRPr>
          </a:p>
          <a:p>
            <a:pPr algn="l"/>
            <a:r>
              <a:rPr lang="en-US" b="0" i="0" dirty="0">
                <a:solidFill>
                  <a:srgbClr val="1F1F1F"/>
                </a:solidFill>
                <a:effectLst/>
                <a:latin typeface="Google Sans"/>
              </a:rPr>
              <a:t>Engineering and administrative controls for silica exposures in mining activities include the following examples: </a:t>
            </a:r>
          </a:p>
          <a:p>
            <a:pPr algn="l" fontAlgn="ctr"/>
            <a:endParaRPr lang="en-US" b="0" i="0" dirty="0">
              <a:solidFill>
                <a:srgbClr val="1F1F1F"/>
              </a:solidFill>
              <a:effectLst/>
              <a:latin typeface="Google Sans"/>
            </a:endParaRPr>
          </a:p>
          <a:p>
            <a:pPr algn="l">
              <a:buFont typeface="Arial" panose="020B0604020202020204" pitchFamily="34" charset="0"/>
              <a:buNone/>
            </a:pPr>
            <a:r>
              <a:rPr lang="en-US" b="1" i="0" dirty="0">
                <a:solidFill>
                  <a:srgbClr val="1F1F1F"/>
                </a:solidFill>
                <a:effectLst/>
                <a:latin typeface="Google Sans"/>
              </a:rPr>
              <a:t>Engineering controls</a:t>
            </a:r>
            <a:endParaRPr lang="en-US" b="0" i="0" dirty="0">
              <a:solidFill>
                <a:srgbClr val="1F1F1F"/>
              </a:solidFill>
              <a:effectLst/>
              <a:latin typeface="Google Sans"/>
            </a:endParaRPr>
          </a:p>
          <a:p>
            <a:pPr marL="742950" lvl="1" indent="-285750" algn="l">
              <a:buFont typeface="Wingdings" panose="05000000000000000000" pitchFamily="2" charset="2"/>
              <a:buChar char="Ø"/>
            </a:pPr>
            <a:r>
              <a:rPr lang="en-US" b="0" i="0" dirty="0">
                <a:solidFill>
                  <a:srgbClr val="1F1F1F"/>
                </a:solidFill>
                <a:effectLst/>
                <a:latin typeface="Google Sans"/>
              </a:rPr>
              <a:t>Exhaust ventilation</a:t>
            </a:r>
          </a:p>
          <a:p>
            <a:pPr marL="742950" lvl="1" indent="-285750" algn="l">
              <a:buFont typeface="Wingdings" panose="05000000000000000000" pitchFamily="2" charset="2"/>
              <a:buChar char="Ø"/>
            </a:pPr>
            <a:r>
              <a:rPr lang="en-US" b="0" i="0" dirty="0">
                <a:solidFill>
                  <a:srgbClr val="1F1F1F"/>
                </a:solidFill>
                <a:effectLst/>
                <a:latin typeface="Google Sans"/>
              </a:rPr>
              <a:t>Dry dust collection systems</a:t>
            </a:r>
          </a:p>
          <a:p>
            <a:pPr marL="742950" lvl="1" indent="-285750" algn="l">
              <a:buFont typeface="Wingdings" panose="05000000000000000000" pitchFamily="2" charset="2"/>
              <a:buChar char="Ø"/>
            </a:pPr>
            <a:r>
              <a:rPr lang="en-US" b="0" i="0" dirty="0">
                <a:solidFill>
                  <a:srgbClr val="1F1F1F"/>
                </a:solidFill>
                <a:effectLst/>
                <a:latin typeface="Google Sans"/>
              </a:rPr>
              <a:t>Water sprays</a:t>
            </a:r>
          </a:p>
          <a:p>
            <a:pPr marL="742950" lvl="1" indent="-285750" algn="l">
              <a:buFont typeface="Wingdings" panose="05000000000000000000" pitchFamily="2" charset="2"/>
              <a:buChar char="Ø"/>
            </a:pPr>
            <a:r>
              <a:rPr lang="en-US" b="0" i="0" dirty="0">
                <a:solidFill>
                  <a:srgbClr val="1F1F1F"/>
                </a:solidFill>
                <a:effectLst/>
                <a:latin typeface="Google Sans"/>
              </a:rPr>
              <a:t>Wet drilling or suppression</a:t>
            </a:r>
          </a:p>
          <a:p>
            <a:pPr marL="742950" lvl="1" indent="-285750" algn="l">
              <a:buFont typeface="Wingdings" panose="05000000000000000000" pitchFamily="2" charset="2"/>
              <a:buChar char="Ø"/>
            </a:pPr>
            <a:r>
              <a:rPr lang="en-US" b="0" i="0" dirty="0">
                <a:solidFill>
                  <a:srgbClr val="1F1F1F"/>
                </a:solidFill>
                <a:effectLst/>
                <a:latin typeface="Google Sans"/>
              </a:rPr>
              <a:t>Supply vacuums with high-efficiency particulate air (HEPA) filters</a:t>
            </a:r>
          </a:p>
          <a:p>
            <a:pPr marL="742950" lvl="1" indent="-285750" algn="l">
              <a:buFont typeface="Wingdings" panose="05000000000000000000" pitchFamily="2" charset="2"/>
              <a:buChar char="Ø"/>
            </a:pPr>
            <a:r>
              <a:rPr lang="en-US" b="0" i="0" dirty="0">
                <a:solidFill>
                  <a:srgbClr val="1F1F1F"/>
                </a:solidFill>
                <a:effectLst/>
                <a:latin typeface="Google Sans"/>
              </a:rPr>
              <a:t>Enclosed cabs / control booths</a:t>
            </a:r>
          </a:p>
          <a:p>
            <a:pPr marL="742950" lvl="1" indent="-285750" algn="l">
              <a:buFont typeface="Arial" panose="020B0604020202020204" pitchFamily="34" charset="0"/>
              <a:buChar char="•"/>
            </a:pPr>
            <a:endParaRPr lang="en-US" b="0" i="0" dirty="0">
              <a:solidFill>
                <a:srgbClr val="1F1F1F"/>
              </a:solidFill>
              <a:effectLst/>
              <a:latin typeface="Google Sans"/>
            </a:endParaRPr>
          </a:p>
          <a:p>
            <a:pPr algn="l">
              <a:buFont typeface="Arial" panose="020B0604020202020204" pitchFamily="34" charset="0"/>
              <a:buNone/>
            </a:pPr>
            <a:r>
              <a:rPr lang="en-US" b="1" i="0" dirty="0">
                <a:solidFill>
                  <a:srgbClr val="1F1F1F"/>
                </a:solidFill>
                <a:effectLst/>
                <a:latin typeface="Google Sans"/>
              </a:rPr>
              <a:t>Administrative controls </a:t>
            </a:r>
            <a:r>
              <a:rPr lang="en-US" b="0" i="0" dirty="0">
                <a:solidFill>
                  <a:srgbClr val="1F1F1F"/>
                </a:solidFill>
                <a:effectLst/>
                <a:latin typeface="Google Sans"/>
              </a:rPr>
              <a:t>:</a:t>
            </a:r>
          </a:p>
          <a:p>
            <a:pPr marL="742950" lvl="1" indent="-285750" algn="l">
              <a:buFont typeface="Wingdings" panose="05000000000000000000" pitchFamily="2" charset="2"/>
              <a:buChar char="Ø"/>
            </a:pPr>
            <a:r>
              <a:rPr lang="en-US" b="0" i="0" dirty="0">
                <a:solidFill>
                  <a:srgbClr val="1F1F1F"/>
                </a:solidFill>
                <a:effectLst/>
                <a:latin typeface="Google Sans"/>
              </a:rPr>
              <a:t>Preventative maintenance</a:t>
            </a:r>
          </a:p>
          <a:p>
            <a:pPr marL="742950" lvl="1" indent="-285750" algn="l">
              <a:buFont typeface="Wingdings" panose="05000000000000000000" pitchFamily="2" charset="2"/>
              <a:buChar char="Ø"/>
            </a:pPr>
            <a:r>
              <a:rPr lang="en-US" b="0" i="0" dirty="0">
                <a:solidFill>
                  <a:srgbClr val="1F1F1F"/>
                </a:solidFill>
                <a:effectLst/>
                <a:latin typeface="Google Sans"/>
              </a:rPr>
              <a:t>Good housekeeping</a:t>
            </a:r>
          </a:p>
          <a:p>
            <a:pPr marL="742950" lvl="1" indent="-285750" algn="l">
              <a:buFont typeface="Wingdings" panose="05000000000000000000" pitchFamily="2" charset="2"/>
              <a:buChar char="Ø"/>
            </a:pPr>
            <a:r>
              <a:rPr lang="en-US" b="0" i="0" dirty="0">
                <a:solidFill>
                  <a:srgbClr val="1F1F1F"/>
                </a:solidFill>
                <a:effectLst/>
                <a:latin typeface="Google Sans"/>
              </a:rPr>
              <a:t>Wet cleaning methods </a:t>
            </a:r>
          </a:p>
          <a:p>
            <a:pPr marL="742950" lvl="1" indent="-285750" algn="l">
              <a:buFont typeface="Wingdings" panose="05000000000000000000" pitchFamily="2" charset="2"/>
              <a:buChar char="Ø"/>
            </a:pPr>
            <a:r>
              <a:rPr lang="en-US" b="0" i="0" dirty="0">
                <a:solidFill>
                  <a:srgbClr val="1F1F1F"/>
                </a:solidFill>
                <a:effectLst/>
                <a:latin typeface="Google Sans"/>
              </a:rPr>
              <a:t>Rotation </a:t>
            </a:r>
            <a:r>
              <a:rPr lang="en-US" b="1" i="0" dirty="0">
                <a:solidFill>
                  <a:srgbClr val="1F1F1F"/>
                </a:solidFill>
                <a:effectLst/>
                <a:latin typeface="Google Sans"/>
              </a:rPr>
              <a:t>(not allowed for miners)</a:t>
            </a:r>
          </a:p>
          <a:p>
            <a:pPr marL="742950" lvl="1" indent="-285750" algn="l">
              <a:buFont typeface="Wingdings" panose="05000000000000000000" pitchFamily="2" charset="2"/>
              <a:buChar char="Ø"/>
            </a:pPr>
            <a:r>
              <a:rPr lang="en-US" b="1" i="0" dirty="0">
                <a:solidFill>
                  <a:srgbClr val="1F1F1F"/>
                </a:solidFill>
                <a:effectLst/>
                <a:latin typeface="Google Sans"/>
              </a:rPr>
              <a:t>Training (mandatory </a:t>
            </a:r>
            <a:r>
              <a:rPr lang="en-US" b="0" i="0" dirty="0">
                <a:solidFill>
                  <a:srgbClr val="1F1F1F"/>
                </a:solidFill>
                <a:effectLst/>
                <a:latin typeface="Google Sans"/>
              </a:rPr>
              <a:t>and</a:t>
            </a:r>
            <a:r>
              <a:rPr lang="en-US" b="1" i="0" dirty="0">
                <a:solidFill>
                  <a:srgbClr val="1F1F1F"/>
                </a:solidFill>
                <a:effectLst/>
                <a:latin typeface="Google Sans"/>
              </a:rPr>
              <a:t> awareness level)</a:t>
            </a:r>
          </a:p>
          <a:p>
            <a:pPr algn="just"/>
            <a:endParaRPr lang="en-US" dirty="0"/>
          </a:p>
        </p:txBody>
      </p:sp>
      <p:sp>
        <p:nvSpPr>
          <p:cNvPr id="5" name="Slide Number Placeholder 4">
            <a:extLst>
              <a:ext uri="{FF2B5EF4-FFF2-40B4-BE49-F238E27FC236}">
                <a16:creationId xmlns:a16="http://schemas.microsoft.com/office/drawing/2014/main" id="{6551D845-5EA8-4C47-A7F6-BEC976898E6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E6C4F7-EC48-43DC-ABC6-F7B9E10ACE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5607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Font typeface="Arial" panose="020B0604020202020204" pitchFamily="34" charset="0"/>
              <a:buNone/>
            </a:pPr>
            <a:r>
              <a:rPr lang="en-US" sz="2200" b="1" dirty="0">
                <a:solidFill>
                  <a:srgbClr val="000000"/>
                </a:solidFill>
                <a:effectLst/>
                <a:latin typeface="Gill Sans MT" panose="020B0502020104020203" pitchFamily="34" charset="0"/>
                <a:ea typeface="Aptos" panose="020B0004020202020204" pitchFamily="34" charset="0"/>
                <a:cs typeface="Times New Roman" panose="02020603050405020304" pitchFamily="18" charset="0"/>
              </a:rPr>
              <a:t>Two ways to monitor </a:t>
            </a:r>
            <a:r>
              <a:rPr lang="en-US" sz="2200" b="0" dirty="0">
                <a:solidFill>
                  <a:srgbClr val="000000"/>
                </a:solidFill>
                <a:effectLst/>
                <a:latin typeface="Gill Sans MT" panose="020B0502020104020203" pitchFamily="34" charset="0"/>
                <a:ea typeface="Aptos" panose="020B0004020202020204" pitchFamily="34" charset="0"/>
                <a:cs typeface="Times New Roman" panose="02020603050405020304" pitchFamily="18" charset="0"/>
              </a:rPr>
              <a:t>miners’ </a:t>
            </a:r>
            <a:r>
              <a:rPr lang="en-US" sz="2200" b="1" dirty="0">
                <a:solidFill>
                  <a:srgbClr val="000000"/>
                </a:solidFill>
                <a:effectLst/>
                <a:latin typeface="Gill Sans MT" panose="020B0502020104020203" pitchFamily="34" charset="0"/>
                <a:ea typeface="Aptos" panose="020B0004020202020204" pitchFamily="34" charset="0"/>
                <a:cs typeface="Times New Roman" panose="02020603050405020304" pitchFamily="18" charset="0"/>
              </a:rPr>
              <a:t>exposures</a:t>
            </a:r>
            <a:r>
              <a:rPr lang="en-US" sz="2200" b="0" dirty="0">
                <a:solidFill>
                  <a:srgbClr val="000000"/>
                </a:solidFill>
                <a:effectLst/>
                <a:latin typeface="Gill Sans MT" panose="020B0502020104020203" pitchFamily="34" charset="0"/>
                <a:ea typeface="Aptos" panose="020B0004020202020204" pitchFamily="34" charset="0"/>
                <a:cs typeface="Times New Roman" panose="02020603050405020304" pitchFamily="18" charset="0"/>
              </a:rPr>
              <a:t> to silica</a:t>
            </a:r>
            <a:endParaRPr lang="en-US" sz="2200" b="0" dirty="0">
              <a:solidFill>
                <a:srgbClr val="000000"/>
              </a:solidFill>
              <a:effectLst/>
              <a:latin typeface="Gill Sans MT" panose="020B0502020104020203" pitchFamily="34" charset="0"/>
              <a:ea typeface="Aptos" panose="020B0004020202020204" pitchFamily="34" charset="0"/>
              <a:cs typeface="Gill Sans MT" panose="020B0502020104020203" pitchFamily="34" charset="0"/>
            </a:endParaRPr>
          </a:p>
          <a:p>
            <a:pPr marL="800100" lvl="1" indent="-342900">
              <a:buFont typeface="Wingdings" panose="05000000000000000000" pitchFamily="2" charset="2"/>
              <a:buChar char="Ø"/>
            </a:pPr>
            <a:r>
              <a:rPr lang="en-US" sz="2000" b="1" dirty="0">
                <a:solidFill>
                  <a:srgbClr val="000000"/>
                </a:solidFill>
                <a:effectLst/>
                <a:latin typeface="Gill Sans MT" panose="020B0502020104020203" pitchFamily="34" charset="0"/>
                <a:ea typeface="Aptos" panose="020B0004020202020204" pitchFamily="34" charset="0"/>
                <a:cs typeface="Times New Roman" panose="02020603050405020304" pitchFamily="18" charset="0"/>
              </a:rPr>
              <a:t>Sampling airborne dust</a:t>
            </a:r>
            <a:r>
              <a:rPr lang="en-US" sz="2000" b="0" dirty="0">
                <a:solidFill>
                  <a:srgbClr val="000000"/>
                </a:solidFill>
                <a:effectLst/>
                <a:latin typeface="Gill Sans MT" panose="020B0502020104020203" pitchFamily="34" charset="0"/>
                <a:ea typeface="Aptos" panose="020B0004020202020204" pitchFamily="34" charset="0"/>
                <a:cs typeface="Times New Roman" panose="02020603050405020304" pitchFamily="18" charset="0"/>
              </a:rPr>
              <a:t>, and </a:t>
            </a:r>
            <a:endParaRPr lang="en-US" sz="2000" b="0" dirty="0">
              <a:solidFill>
                <a:srgbClr val="000000"/>
              </a:solidFill>
              <a:latin typeface="Gill Sans MT" panose="020B0502020104020203" pitchFamily="34" charset="0"/>
              <a:ea typeface="Aptos" panose="020B0004020202020204" pitchFamily="34" charset="0"/>
              <a:cs typeface="Times New Roman" panose="02020603050405020304" pitchFamily="18" charset="0"/>
            </a:endParaRPr>
          </a:p>
          <a:p>
            <a:pPr marL="800100" lvl="1" indent="-342900">
              <a:buFont typeface="Wingdings" panose="05000000000000000000" pitchFamily="2" charset="2"/>
              <a:buChar char="Ø"/>
            </a:pPr>
            <a:r>
              <a:rPr lang="en-US" sz="2000" b="1" dirty="0">
                <a:solidFill>
                  <a:srgbClr val="000000"/>
                </a:solidFill>
                <a:effectLst/>
                <a:latin typeface="Gill Sans MT" panose="020B0502020104020203" pitchFamily="34" charset="0"/>
                <a:ea typeface="Aptos" panose="020B0004020202020204" pitchFamily="34" charset="0"/>
                <a:cs typeface="Times New Roman" panose="02020603050405020304" pitchFamily="18" charset="0"/>
              </a:rPr>
              <a:t>Periodic </a:t>
            </a:r>
            <a:r>
              <a:rPr lang="en-US" sz="2000" b="1" dirty="0">
                <a:solidFill>
                  <a:srgbClr val="000000"/>
                </a:solidFill>
                <a:latin typeface="Gill Sans MT" panose="020B0502020104020203" pitchFamily="34" charset="0"/>
                <a:ea typeface="Aptos" panose="020B0004020202020204" pitchFamily="34" charset="0"/>
                <a:cs typeface="Times New Roman" panose="02020603050405020304" pitchFamily="18" charset="0"/>
              </a:rPr>
              <a:t>e</a:t>
            </a:r>
            <a:r>
              <a:rPr lang="en-US" sz="2000" b="1" dirty="0">
                <a:solidFill>
                  <a:srgbClr val="000000"/>
                </a:solidFill>
                <a:effectLst/>
                <a:latin typeface="Gill Sans MT" panose="020B0502020104020203" pitchFamily="34" charset="0"/>
                <a:ea typeface="Aptos" panose="020B0004020202020204" pitchFamily="34" charset="0"/>
                <a:cs typeface="Times New Roman" panose="02020603050405020304" pitchFamily="18" charset="0"/>
              </a:rPr>
              <a:t>valuations </a:t>
            </a:r>
            <a:r>
              <a:rPr lang="en-US" sz="2000" b="0" dirty="0">
                <a:solidFill>
                  <a:srgbClr val="000000"/>
                </a:solidFill>
                <a:effectLst/>
                <a:latin typeface="Gill Sans MT" panose="020B0502020104020203" pitchFamily="34" charset="0"/>
                <a:ea typeface="Aptos" panose="020B0004020202020204" pitchFamily="34" charset="0"/>
                <a:cs typeface="Times New Roman" panose="02020603050405020304" pitchFamily="18" charset="0"/>
              </a:rPr>
              <a:t>of the </a:t>
            </a:r>
            <a:r>
              <a:rPr lang="en-US" sz="2000" b="1" dirty="0">
                <a:solidFill>
                  <a:srgbClr val="000000"/>
                </a:solidFill>
                <a:effectLst/>
                <a:latin typeface="Gill Sans MT" panose="020B0502020104020203" pitchFamily="34" charset="0"/>
                <a:ea typeface="Aptos" panose="020B0004020202020204" pitchFamily="34" charset="0"/>
                <a:cs typeface="Times New Roman" panose="02020603050405020304" pitchFamily="18" charset="0"/>
              </a:rPr>
              <a:t>mining environment</a:t>
            </a:r>
          </a:p>
          <a:p>
            <a:pPr marL="457200" lvl="1" indent="0">
              <a:buFont typeface="Wingdings" panose="05000000000000000000" pitchFamily="2" charset="2"/>
              <a:buNone/>
            </a:pPr>
            <a:endParaRPr lang="en-US" sz="2000" b="1" dirty="0">
              <a:solidFill>
                <a:srgbClr val="000000"/>
              </a:solidFill>
              <a:effectLst/>
              <a:latin typeface="Gill Sans MT" panose="020B0502020104020203"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r>
              <a:rPr lang="en-US" sz="2300" b="1" dirty="0">
                <a:solidFill>
                  <a:srgbClr val="000000"/>
                </a:solidFill>
                <a:latin typeface="Gill Sans MT" panose="020B0502020104020203" pitchFamily="34" charset="0"/>
                <a:ea typeface="Aptos" panose="020B0004020202020204" pitchFamily="34" charset="0"/>
                <a:cs typeface="Times New Roman" panose="02020603050405020304" pitchFamily="18" charset="0"/>
              </a:rPr>
              <a:t>Sampling </a:t>
            </a:r>
          </a:p>
          <a:p>
            <a:pPr marL="800100" lvl="1" indent="-342900">
              <a:buFont typeface="Wingdings" panose="05000000000000000000" pitchFamily="2" charset="2"/>
              <a:buChar char="Ø"/>
            </a:pPr>
            <a:r>
              <a:rPr kumimoji="0" lang="en-US" sz="2100" b="0" i="0" u="none" strike="noStrike" kern="120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Personal </a:t>
            </a:r>
            <a:r>
              <a:rPr kumimoji="0" lang="en-US" sz="2200" b="0" i="0" u="none" strike="noStrike" kern="120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breathing-zone air samples </a:t>
            </a:r>
            <a:r>
              <a:rPr kumimoji="0" lang="en-US" sz="2100" b="0" i="0" u="none" strike="noStrike" kern="120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for MNM operations, and </a:t>
            </a:r>
            <a:r>
              <a:rPr kumimoji="0" lang="en-US" sz="2000" b="0" i="0" u="none" strike="noStrike" kern="120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occupational environmental samples for </a:t>
            </a:r>
            <a:r>
              <a:rPr lang="en-US" sz="1900" b="0" dirty="0">
                <a:solidFill>
                  <a:srgbClr val="000000"/>
                </a:solidFill>
                <a:latin typeface="Google Sans"/>
              </a:rPr>
              <a:t>the duration of a miner’s regular full shift, and during typical mining activities, (including </a:t>
            </a:r>
            <a:r>
              <a:rPr kumimoji="0" lang="en-US" sz="1900" b="0" i="0" u="none" strike="noStrike" kern="1200" cap="none" spc="0" normalizeH="0" baseline="0" noProof="0" dirty="0">
                <a:ln>
                  <a:noFill/>
                </a:ln>
                <a:solidFill>
                  <a:srgbClr val="000000"/>
                </a:solidFill>
                <a:effectLst/>
                <a:uLnTx/>
                <a:uFillTx/>
                <a:latin typeface="Google Sans"/>
                <a:ea typeface="+mn-ea"/>
                <a:cs typeface="+mn-cs"/>
              </a:rPr>
              <a:t>shaft and slope </a:t>
            </a:r>
            <a:r>
              <a:rPr lang="en-US" sz="1900" b="0" dirty="0">
                <a:solidFill>
                  <a:srgbClr val="000000"/>
                </a:solidFill>
                <a:latin typeface="Google Sans"/>
              </a:rPr>
              <a:t>sinking, and construction and removal of overburden)</a:t>
            </a:r>
          </a:p>
          <a:p>
            <a:pPr marL="457200" lvl="1" indent="0">
              <a:buFont typeface="Wingdings" panose="05000000000000000000" pitchFamily="2" charset="2"/>
              <a:buNone/>
            </a:pPr>
            <a:r>
              <a:rPr kumimoji="0" lang="en-US" sz="1900" b="0" i="0" u="none" strike="noStrike" kern="1200" cap="none" spc="0" normalizeH="0" baseline="0" noProof="0" dirty="0">
                <a:ln>
                  <a:noFill/>
                </a:ln>
                <a:solidFill>
                  <a:srgbClr val="000000"/>
                </a:solidFill>
                <a:effectLst/>
                <a:uLnTx/>
                <a:uFillTx/>
                <a:latin typeface="Google Sans"/>
                <a:ea typeface="+mn-ea"/>
                <a:cs typeface="+mn-cs"/>
              </a:rPr>
              <a:t> </a:t>
            </a:r>
          </a:p>
          <a:p>
            <a:pPr marL="800100" lvl="1" indent="-342900">
              <a:buFont typeface="Wingdings" panose="05000000000000000000" pitchFamily="2" charset="2"/>
              <a:buChar char="Ø"/>
            </a:pPr>
            <a:r>
              <a:rPr kumimoji="0" lang="en-US" sz="1900" b="0" i="0" u="none" strike="noStrike" kern="120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May sample a representative fraction of miners (at least two) when multiple miners perform the </a:t>
            </a:r>
            <a:r>
              <a:rPr lang="en-US" sz="1900" b="0" dirty="0">
                <a:solidFill>
                  <a:srgbClr val="000000"/>
                </a:solidFill>
                <a:latin typeface="Google Sans"/>
                <a:ea typeface="Aptos" panose="020B0004020202020204" pitchFamily="34" charset="0"/>
                <a:cs typeface="Gill Sans MT" panose="020B0502020104020203" pitchFamily="34" charset="0"/>
              </a:rPr>
              <a:t>s</a:t>
            </a:r>
            <a:r>
              <a:rPr kumimoji="0" lang="en-US" sz="1900" b="0" i="0" u="none" strike="noStrike" kern="1200" cap="none" spc="0" normalizeH="0" baseline="0" noProof="0" dirty="0" err="1">
                <a:ln>
                  <a:noFill/>
                </a:ln>
                <a:solidFill>
                  <a:srgbClr val="000000"/>
                </a:solidFill>
                <a:effectLst/>
                <a:uLnTx/>
                <a:uFillTx/>
                <a:latin typeface="Google Sans"/>
                <a:ea typeface="Aptos" panose="020B0004020202020204" pitchFamily="34" charset="0"/>
                <a:cs typeface="Gill Sans MT" panose="020B0502020104020203" pitchFamily="34" charset="0"/>
              </a:rPr>
              <a:t>ame</a:t>
            </a:r>
            <a:r>
              <a:rPr kumimoji="0" lang="en-US" sz="1900" b="0" i="0" u="none" strike="noStrike" kern="120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 tasks on the same shift and  in the same work area; must select the miners with highest exposure to silica.</a:t>
            </a:r>
          </a:p>
          <a:p>
            <a:pPr marL="457200" lvl="1" indent="0">
              <a:buFont typeface="Wingdings" panose="05000000000000000000" pitchFamily="2" charset="2"/>
              <a:buNone/>
            </a:pPr>
            <a:endParaRPr kumimoji="0" lang="en-US" sz="1900" b="0" i="0" u="none" strike="noStrike" kern="120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endParaRPr>
          </a:p>
          <a:p>
            <a:pPr marL="800100" lvl="1" indent="-342900">
              <a:buFont typeface="Wingdings" panose="05000000000000000000" pitchFamily="2" charset="2"/>
              <a:buChar char="Ø"/>
            </a:pPr>
            <a:r>
              <a:rPr lang="en-US" b="0" i="0" dirty="0">
                <a:solidFill>
                  <a:srgbClr val="1F1F1F"/>
                </a:solidFill>
                <a:effectLst/>
                <a:latin typeface="Google Sans"/>
              </a:rPr>
              <a:t>Mine operators are required to conduct periodic evaluations </a:t>
            </a:r>
            <a:r>
              <a:rPr lang="en-US" b="0" i="0" dirty="0">
                <a:solidFill>
                  <a:srgbClr val="040C28"/>
                </a:solidFill>
                <a:effectLst/>
                <a:latin typeface="Google Sans"/>
              </a:rPr>
              <a:t>at least every 6 months</a:t>
            </a:r>
            <a:r>
              <a:rPr lang="en-US" b="0" i="0" dirty="0">
                <a:solidFill>
                  <a:srgbClr val="1F1F1F"/>
                </a:solidFill>
                <a:effectLst/>
                <a:latin typeface="Google Sans"/>
              </a:rPr>
              <a:t> or whenever there is a change in production, processes, installation and maintenance of engineering controls, installation and maintenance of equipment,  administrative controls, or </a:t>
            </a:r>
            <a:r>
              <a:rPr lang="en-US" b="0" i="0" dirty="0">
                <a:solidFill>
                  <a:srgbClr val="1F1F1F"/>
                </a:solidFill>
                <a:effectLst/>
                <a:highlight>
                  <a:srgbClr val="FFFF00"/>
                </a:highlight>
                <a:latin typeface="Google Sans"/>
              </a:rPr>
              <a:t>geological conditions</a:t>
            </a:r>
            <a:r>
              <a:rPr lang="en-US" b="0" i="0" dirty="0">
                <a:solidFill>
                  <a:srgbClr val="1F1F1F"/>
                </a:solidFill>
                <a:effectLst/>
                <a:latin typeface="Google Sans"/>
              </a:rPr>
              <a:t>.</a:t>
            </a:r>
            <a:endParaRPr lang="en-US" sz="1200" b="0" dirty="0">
              <a:solidFill>
                <a:srgbClr val="000000"/>
              </a:solidFill>
              <a:effectLst/>
              <a:latin typeface="Gill Sans MT" panose="020B0502020104020203" pitchFamily="34" charset="0"/>
              <a:ea typeface="Aptos" panose="020B0004020202020204" pitchFamily="34" charset="0"/>
              <a:cs typeface="Gill Sans MT" panose="020B0502020104020203" pitchFamily="34" charset="0"/>
            </a:endParaRPr>
          </a:p>
          <a:p>
            <a:endParaRPr lang="en-US" dirty="0"/>
          </a:p>
        </p:txBody>
      </p:sp>
      <p:sp>
        <p:nvSpPr>
          <p:cNvPr id="4" name="Slide Number Placeholder 3"/>
          <p:cNvSpPr>
            <a:spLocks noGrp="1"/>
          </p:cNvSpPr>
          <p:nvPr>
            <p:ph type="sldNum" sz="quarter" idx="5"/>
          </p:nvPr>
        </p:nvSpPr>
        <p:spPr/>
        <p:txBody>
          <a:bodyPr/>
          <a:lstStyle/>
          <a:p>
            <a:fld id="{C0E6C4F7-EC48-43DC-ABC6-F7B9E10ACEE1}" type="slidenum">
              <a:rPr lang="en-US" smtClean="0"/>
              <a:t>25</a:t>
            </a:fld>
            <a:endParaRPr lang="en-US"/>
          </a:p>
        </p:txBody>
      </p:sp>
    </p:spTree>
    <p:extLst>
      <p:ext uri="{BB962C8B-B14F-4D97-AF65-F5344CB8AC3E}">
        <p14:creationId xmlns:p14="http://schemas.microsoft.com/office/powerpoint/2010/main" val="1640503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Additional sampling requirements include the following: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1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1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Use respirable-particle-size selective samplers that conform to </a:t>
            </a:r>
            <a:r>
              <a:rPr kumimoji="0" lang="en-US" sz="2100" b="1"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ISO 7708:1995(E</a:t>
            </a:r>
            <a:r>
              <a:rPr kumimoji="0" lang="en-US" sz="21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Several models available in the market for purchase or rental</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1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Have the samples analyzed by a laboratory that: </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is an ISO-accredited body, and </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analyzes the samples by analytical methods specified by MSHA, NIOSH or OSHA</a:t>
            </a:r>
          </a:p>
          <a:p>
            <a:pPr marL="12573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There are 30 commercial labs in the US for this purpose as of fall 2023</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                                                                             </a:t>
            </a:r>
            <a:endParaRPr kumimoji="0" lang="en-US" sz="22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1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Make a record of sampling date, occupations sampled, and concentrations of respirable crystalline silica dust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2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1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Post the record and the lab report on the mine bulletin board, and share them electronically (if applicable) for 31 days upon receipt</a:t>
            </a:r>
          </a:p>
          <a:p>
            <a:endParaRPr lang="en-US" dirty="0"/>
          </a:p>
        </p:txBody>
      </p:sp>
      <p:sp>
        <p:nvSpPr>
          <p:cNvPr id="4" name="Slide Number Placeholder 3"/>
          <p:cNvSpPr>
            <a:spLocks noGrp="1"/>
          </p:cNvSpPr>
          <p:nvPr>
            <p:ph type="sldNum" sz="quarter" idx="5"/>
          </p:nvPr>
        </p:nvSpPr>
        <p:spPr/>
        <p:txBody>
          <a:bodyPr/>
          <a:lstStyle/>
          <a:p>
            <a:fld id="{C0E6C4F7-EC48-43DC-ABC6-F7B9E10ACEE1}" type="slidenum">
              <a:rPr lang="en-US" smtClean="0"/>
              <a:t>26</a:t>
            </a:fld>
            <a:endParaRPr lang="en-US" dirty="0"/>
          </a:p>
        </p:txBody>
      </p:sp>
    </p:spTree>
    <p:extLst>
      <p:ext uri="{BB962C8B-B14F-4D97-AF65-F5344CB8AC3E}">
        <p14:creationId xmlns:p14="http://schemas.microsoft.com/office/powerpoint/2010/main" val="3005924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indent="-342900">
              <a:spcBef>
                <a:spcPts val="0"/>
              </a:spcBef>
              <a:spcAft>
                <a:spcPts val="0"/>
              </a:spcAft>
              <a:buFont typeface="Wingdings" panose="05000000000000000000" pitchFamily="2" charset="2"/>
              <a:buChar char="Ø"/>
            </a:pPr>
            <a:r>
              <a:rPr lang="en-US" sz="2200" b="1" dirty="0">
                <a:solidFill>
                  <a:srgbClr val="000000"/>
                </a:solidFill>
                <a:effectLst/>
                <a:latin typeface="Google Sans"/>
                <a:ea typeface="Aptos" panose="020B0004020202020204" pitchFamily="34" charset="0"/>
                <a:cs typeface="Gill Sans MT" panose="020B0502020104020203" pitchFamily="34" charset="0"/>
              </a:rPr>
              <a:t>Initial samplings </a:t>
            </a:r>
            <a:r>
              <a:rPr lang="en-US" sz="2200" b="0" dirty="0">
                <a:solidFill>
                  <a:srgbClr val="000000"/>
                </a:solidFill>
                <a:effectLst/>
                <a:latin typeface="Google Sans"/>
                <a:ea typeface="Aptos" panose="020B0004020202020204" pitchFamily="34" charset="0"/>
                <a:cs typeface="Gill Sans MT" panose="020B0502020104020203" pitchFamily="34" charset="0"/>
              </a:rPr>
              <a:t>(first sampling and second sampling) are required for a</a:t>
            </a:r>
            <a:r>
              <a:rPr lang="en-US" sz="2050" b="0" dirty="0">
                <a:solidFill>
                  <a:srgbClr val="000000"/>
                </a:solidFill>
                <a:effectLst/>
                <a:latin typeface="Google Sans"/>
                <a:ea typeface="Aptos" panose="020B0004020202020204" pitchFamily="34" charset="0"/>
                <a:cs typeface="Gill Sans MT" panose="020B0502020104020203" pitchFamily="34" charset="0"/>
              </a:rPr>
              <a:t>ny miner who is exposed or may reasonably be expected to be exposed to respirable crystalline silica</a:t>
            </a:r>
          </a:p>
          <a:p>
            <a:pPr marL="342900" marR="0" indent="-342900">
              <a:spcBef>
                <a:spcPts val="0"/>
              </a:spcBef>
              <a:spcAft>
                <a:spcPts val="0"/>
              </a:spcAft>
              <a:buFont typeface="Wingdings" panose="05000000000000000000" pitchFamily="2" charset="2"/>
              <a:buChar char="Ø"/>
            </a:pPr>
            <a:r>
              <a:rPr lang="en-US" sz="1900" dirty="0">
                <a:solidFill>
                  <a:srgbClr val="000000"/>
                </a:solidFill>
                <a:effectLst/>
                <a:latin typeface="Google Sans"/>
                <a:ea typeface="Aptos" panose="020B0004020202020204" pitchFamily="34" charset="0"/>
                <a:cs typeface="Gill Sans MT" panose="020B0502020104020203" pitchFamily="34" charset="0"/>
              </a:rPr>
              <a:t> </a:t>
            </a:r>
          </a:p>
          <a:p>
            <a:pPr marL="342900" marR="0" indent="-342900">
              <a:spcBef>
                <a:spcPts val="0"/>
              </a:spcBef>
              <a:spcAft>
                <a:spcPts val="0"/>
              </a:spcAft>
              <a:buFont typeface="Wingdings" panose="05000000000000000000" pitchFamily="2" charset="2"/>
              <a:buChar char="Ø"/>
            </a:pPr>
            <a:r>
              <a:rPr lang="en-US" sz="2200" b="1" dirty="0">
                <a:solidFill>
                  <a:srgbClr val="000000"/>
                </a:solidFill>
                <a:latin typeface="Google Sans"/>
              </a:rPr>
              <a:t>Subsequent samplings </a:t>
            </a:r>
            <a:r>
              <a:rPr lang="en-US" sz="2200" b="0" dirty="0">
                <a:solidFill>
                  <a:srgbClr val="000000"/>
                </a:solidFill>
                <a:latin typeface="Google Sans"/>
              </a:rPr>
              <a:t>are required when s</a:t>
            </a:r>
            <a:r>
              <a:rPr lang="en-US" sz="2050" b="0" dirty="0">
                <a:solidFill>
                  <a:srgbClr val="000000"/>
                </a:solidFill>
                <a:latin typeface="Google Sans"/>
              </a:rPr>
              <a:t>ampling result is at or above AL,  but at or below PEL (between 25</a:t>
            </a:r>
            <a:r>
              <a:rPr kumimoji="0" lang="en-US" sz="2050" b="0" i="0" u="none" strike="noStrike" kern="0" cap="none" spc="0" normalizeH="0" baseline="0" noProof="0" dirty="0" err="1">
                <a:ln>
                  <a:noFill/>
                </a:ln>
                <a:solidFill>
                  <a:srgbClr val="000000"/>
                </a:solidFill>
                <a:effectLst/>
                <a:uLnTx/>
                <a:uFillTx/>
                <a:latin typeface="Google Sans"/>
                <a:ea typeface="Aptos" panose="020B0004020202020204" pitchFamily="34" charset="0"/>
                <a:cs typeface="Times New Roman" panose="02020603050405020304" pitchFamily="18" charset="0"/>
              </a:rPr>
              <a:t>μ</a:t>
            </a:r>
            <a:r>
              <a:rPr kumimoji="0" lang="en-US" sz="2050" b="0" i="0" u="none" strike="noStrike" kern="0" cap="none" spc="0" normalizeH="0" baseline="0" noProof="0" dirty="0" err="1">
                <a:ln>
                  <a:noFill/>
                </a:ln>
                <a:solidFill>
                  <a:srgbClr val="000000"/>
                </a:solidFill>
                <a:effectLst/>
                <a:uLnTx/>
                <a:uFillTx/>
                <a:latin typeface="Google Sans"/>
                <a:ea typeface="Aptos" panose="020B0004020202020204" pitchFamily="34" charset="0"/>
                <a:cs typeface="Gill Sans MT" panose="020B0502020104020203" pitchFamily="34" charset="0"/>
              </a:rPr>
              <a:t>g</a:t>
            </a:r>
            <a:r>
              <a:rPr kumimoji="0" lang="en-US" sz="2050" b="0" i="0" u="none" strike="noStrike" kern="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/m</a:t>
            </a:r>
            <a:r>
              <a:rPr kumimoji="0" lang="en-US" sz="2050" b="0" i="0" u="none" strike="noStrike" kern="0" cap="none" spc="0" normalizeH="0" baseline="30000" noProof="0" dirty="0">
                <a:ln>
                  <a:noFill/>
                </a:ln>
                <a:solidFill>
                  <a:srgbClr val="000000"/>
                </a:solidFill>
                <a:effectLst/>
                <a:uLnTx/>
                <a:uFillTx/>
                <a:latin typeface="Google Sans"/>
                <a:ea typeface="Aptos" panose="020B0004020202020204" pitchFamily="34" charset="0"/>
                <a:cs typeface="Gill Sans MT" panose="020B0502020104020203" pitchFamily="34" charset="0"/>
              </a:rPr>
              <a:t>3</a:t>
            </a:r>
            <a:r>
              <a:rPr lang="en-US" sz="2050" b="0" dirty="0">
                <a:solidFill>
                  <a:srgbClr val="000000"/>
                </a:solidFill>
                <a:latin typeface="Google Sans"/>
              </a:rPr>
              <a:t> and </a:t>
            </a:r>
            <a:r>
              <a:rPr kumimoji="0" lang="en-US" sz="2050" b="0" i="0" u="none" strike="noStrike" kern="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50</a:t>
            </a:r>
            <a:r>
              <a:rPr kumimoji="0" lang="en-US" sz="2050" b="0" i="0" u="none" strike="noStrike" kern="0" cap="none" spc="0" normalizeH="0" baseline="0" noProof="0" dirty="0">
                <a:ln>
                  <a:noFill/>
                </a:ln>
                <a:solidFill>
                  <a:srgbClr val="000000"/>
                </a:solidFill>
                <a:effectLst/>
                <a:uLnTx/>
                <a:uFillTx/>
                <a:latin typeface="Google Sans"/>
                <a:ea typeface="Aptos" panose="020B0004020202020204" pitchFamily="34" charset="0"/>
                <a:cs typeface="Times New Roman" panose="02020603050405020304" pitchFamily="18" charset="0"/>
              </a:rPr>
              <a:t>μ</a:t>
            </a:r>
            <a:r>
              <a:rPr kumimoji="0" lang="en-US" sz="2050" b="0" i="0" u="none" strike="noStrike" kern="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g/m</a:t>
            </a:r>
            <a:r>
              <a:rPr lang="en-US" sz="2050" b="0" kern="0" baseline="30000" dirty="0">
                <a:solidFill>
                  <a:srgbClr val="000000"/>
                </a:solidFill>
                <a:latin typeface="Google Sans"/>
              </a:rPr>
              <a:t>3</a:t>
            </a:r>
            <a:r>
              <a:rPr lang="en-US" sz="2050" b="0" dirty="0">
                <a:solidFill>
                  <a:srgbClr val="000000"/>
                </a:solidFill>
                <a:latin typeface="Google Sans"/>
              </a:rPr>
              <a:t>) </a:t>
            </a:r>
          </a:p>
          <a:p>
            <a:pPr marL="457200" lvl="1" indent="0">
              <a:buFont typeface="Wingdings" panose="05000000000000000000" pitchFamily="2" charset="2"/>
              <a:buNone/>
            </a:pPr>
            <a:r>
              <a:rPr lang="en-US" sz="2000" b="0" dirty="0">
                <a:solidFill>
                  <a:srgbClr val="000000"/>
                </a:solidFill>
                <a:latin typeface="Google Sans"/>
              </a:rPr>
              <a:t>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200" b="1" dirty="0">
                <a:solidFill>
                  <a:srgbClr val="000000"/>
                </a:solidFill>
                <a:latin typeface="Google Sans"/>
              </a:rPr>
              <a:t>Sampling</a:t>
            </a:r>
            <a:r>
              <a:rPr lang="en-US" sz="2200" b="0" dirty="0">
                <a:solidFill>
                  <a:srgbClr val="000000"/>
                </a:solidFill>
                <a:latin typeface="Google Sans"/>
              </a:rPr>
              <a:t> can be </a:t>
            </a:r>
            <a:r>
              <a:rPr lang="en-US" sz="2200" b="1" dirty="0">
                <a:solidFill>
                  <a:srgbClr val="000000"/>
                </a:solidFill>
                <a:latin typeface="Google Sans"/>
              </a:rPr>
              <a:t>stopped</a:t>
            </a:r>
            <a:r>
              <a:rPr lang="en-US" sz="2200" b="0" dirty="0">
                <a:solidFill>
                  <a:srgbClr val="000000"/>
                </a:solidFill>
                <a:latin typeface="Google Sans"/>
              </a:rPr>
              <a:t> </a:t>
            </a:r>
            <a:r>
              <a:rPr lang="en-US" sz="2200" b="1" dirty="0">
                <a:solidFill>
                  <a:srgbClr val="000000"/>
                </a:solidFill>
                <a:latin typeface="Google Sans"/>
              </a:rPr>
              <a:t>when </a:t>
            </a:r>
            <a:r>
              <a:rPr lang="en-US" sz="2400" b="1" dirty="0">
                <a:solidFill>
                  <a:srgbClr val="000000"/>
                </a:solidFill>
                <a:latin typeface="Google Sans"/>
              </a:rPr>
              <a:t>two consecutive samplings </a:t>
            </a:r>
            <a:r>
              <a:rPr lang="en-US" sz="2400" b="0" dirty="0">
                <a:solidFill>
                  <a:srgbClr val="000000"/>
                </a:solidFill>
                <a:latin typeface="Google Sans"/>
              </a:rPr>
              <a:t>indicate that miner exposures are </a:t>
            </a:r>
            <a:r>
              <a:rPr lang="en-US" sz="2400" b="1" dirty="0">
                <a:solidFill>
                  <a:srgbClr val="000000"/>
                </a:solidFill>
                <a:latin typeface="Google Sans"/>
              </a:rPr>
              <a:t>below AL</a:t>
            </a:r>
          </a:p>
          <a:p>
            <a:pPr marL="342900" marR="0" indent="-342900">
              <a:spcBef>
                <a:spcPts val="0"/>
              </a:spcBef>
              <a:spcAft>
                <a:spcPts val="0"/>
              </a:spcAft>
              <a:buFont typeface="Arial" panose="020B0604020202020204" pitchFamily="34" charset="0"/>
              <a:buChar char="•"/>
            </a:pPr>
            <a:endParaRPr lang="en-US" sz="2200" dirty="0">
              <a:solidFill>
                <a:srgbClr val="000000"/>
              </a:solidFill>
              <a:latin typeface="Google Sans"/>
            </a:endParaRPr>
          </a:p>
          <a:p>
            <a:pPr marL="800100" marR="0" lvl="1" indent="-342900">
              <a:spcBef>
                <a:spcPts val="0"/>
              </a:spcBef>
              <a:spcAft>
                <a:spcPts val="0"/>
              </a:spcAft>
              <a:buFont typeface="Wingdings" panose="05000000000000000000" pitchFamily="2" charset="2"/>
              <a:buChar char="Ø"/>
            </a:pPr>
            <a:r>
              <a:rPr lang="en-US" sz="1900" b="0" dirty="0">
                <a:solidFill>
                  <a:srgbClr val="000000"/>
                </a:solidFill>
                <a:latin typeface="Google Sans"/>
              </a:rPr>
              <a:t>The </a:t>
            </a:r>
            <a:r>
              <a:rPr lang="en-US" sz="1900" b="1" dirty="0">
                <a:solidFill>
                  <a:srgbClr val="000000"/>
                </a:solidFill>
                <a:latin typeface="Google Sans"/>
              </a:rPr>
              <a:t>second sampling </a:t>
            </a:r>
            <a:r>
              <a:rPr lang="en-US" sz="1900" b="0" dirty="0">
                <a:solidFill>
                  <a:srgbClr val="000000"/>
                </a:solidFill>
                <a:latin typeface="Google Sans"/>
              </a:rPr>
              <a:t>must be taken </a:t>
            </a:r>
            <a:r>
              <a:rPr lang="en-US" sz="1900" b="1" dirty="0">
                <a:solidFill>
                  <a:srgbClr val="000000"/>
                </a:solidFill>
                <a:latin typeface="Google Sans"/>
              </a:rPr>
              <a:t>after receiving the results of the prior sampling</a:t>
            </a:r>
            <a:r>
              <a:rPr lang="en-US" sz="1900" b="0" dirty="0">
                <a:solidFill>
                  <a:srgbClr val="000000"/>
                </a:solidFill>
                <a:latin typeface="Google Sans"/>
              </a:rPr>
              <a:t>, but </a:t>
            </a:r>
            <a:r>
              <a:rPr lang="en-US" sz="1900" b="1" dirty="0">
                <a:solidFill>
                  <a:srgbClr val="000000"/>
                </a:solidFill>
                <a:latin typeface="Google Sans"/>
              </a:rPr>
              <a:t>no sooner than 7 days after prior sampling</a:t>
            </a:r>
          </a:p>
          <a:p>
            <a:pPr marL="914400" lvl="2" indent="0">
              <a:buFont typeface="Wingdings" panose="05000000000000000000" pitchFamily="2" charset="2"/>
              <a:buNone/>
            </a:pPr>
            <a:r>
              <a:rPr lang="en-US" sz="1900" dirty="0">
                <a:solidFill>
                  <a:srgbClr val="000000"/>
                </a:solidFill>
                <a:effectLst/>
                <a:latin typeface="Google Sans"/>
                <a:ea typeface="Aptos" panose="020B0004020202020204" pitchFamily="34" charset="0"/>
                <a:cs typeface="Gill Sans MT" panose="020B0502020104020203" pitchFamily="34" charset="0"/>
              </a:rPr>
              <a:t> </a:t>
            </a:r>
          </a:p>
          <a:p>
            <a:pPr marL="342900" indent="-342900">
              <a:buFont typeface="Arial" panose="020B0604020202020204" pitchFamily="34" charset="0"/>
              <a:buChar char="•"/>
            </a:pPr>
            <a:r>
              <a:rPr lang="en-US" sz="2200" b="1" dirty="0">
                <a:solidFill>
                  <a:srgbClr val="000000"/>
                </a:solidFill>
                <a:latin typeface="Google Sans"/>
              </a:rPr>
              <a:t>Corrective actions sampling </a:t>
            </a:r>
            <a:r>
              <a:rPr lang="en-US" sz="2200" b="0" dirty="0">
                <a:solidFill>
                  <a:srgbClr val="000000"/>
                </a:solidFill>
                <a:latin typeface="Google Sans"/>
              </a:rPr>
              <a:t>is required when s</a:t>
            </a:r>
            <a:r>
              <a:rPr lang="en-US" sz="2050" b="0" dirty="0">
                <a:solidFill>
                  <a:srgbClr val="000000"/>
                </a:solidFill>
                <a:latin typeface="Google Sans"/>
              </a:rPr>
              <a:t>ampling result is </a:t>
            </a:r>
            <a:r>
              <a:rPr lang="en-US" sz="2050" b="1" dirty="0">
                <a:solidFill>
                  <a:srgbClr val="000000"/>
                </a:solidFill>
                <a:latin typeface="Google Sans"/>
              </a:rPr>
              <a:t>above PEL         </a:t>
            </a:r>
            <a:r>
              <a:rPr lang="en-US" sz="2050" b="1" dirty="0">
                <a:solidFill>
                  <a:srgbClr val="000000"/>
                </a:solidFill>
                <a:effectLst/>
                <a:latin typeface="Google Sans"/>
                <a:ea typeface="Aptos" panose="020B0004020202020204" pitchFamily="34" charset="0"/>
                <a:cs typeface="Gill Sans MT" panose="020B0502020104020203" pitchFamily="34" charset="0"/>
              </a:rPr>
              <a:t> </a:t>
            </a:r>
          </a:p>
          <a:p>
            <a:endParaRPr lang="en-US" dirty="0"/>
          </a:p>
        </p:txBody>
      </p:sp>
      <p:sp>
        <p:nvSpPr>
          <p:cNvPr id="4" name="Slide Number Placeholder 3"/>
          <p:cNvSpPr>
            <a:spLocks noGrp="1"/>
          </p:cNvSpPr>
          <p:nvPr>
            <p:ph type="sldNum" sz="quarter" idx="5"/>
          </p:nvPr>
        </p:nvSpPr>
        <p:spPr/>
        <p:txBody>
          <a:bodyPr/>
          <a:lstStyle/>
          <a:p>
            <a:fld id="{C0E6C4F7-EC48-43DC-ABC6-F7B9E10ACEE1}" type="slidenum">
              <a:rPr lang="en-US" smtClean="0"/>
              <a:t>27</a:t>
            </a:fld>
            <a:endParaRPr lang="en-US" dirty="0"/>
          </a:p>
        </p:txBody>
      </p:sp>
    </p:spTree>
    <p:extLst>
      <p:ext uri="{BB962C8B-B14F-4D97-AF65-F5344CB8AC3E}">
        <p14:creationId xmlns:p14="http://schemas.microsoft.com/office/powerpoint/2010/main" val="1153529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schematic chart illustrates the sequence and flow of the samplings as required by the MSHA silica standard. The First Sampling is used to determine whether the silica concentration is below AL, between AL and PEL., or above PEL.  For the first two conditions, a Second Sampling is required, which will create three additional scenarios. If two consecutive trials in the Second Sampling produce results that are still below AL, the sampling can be stopped/discontinued. However, if the results are between AL and PEL, Subsequent Sampling must be performed, as described in the next slide.   </a:t>
            </a:r>
          </a:p>
          <a:p>
            <a:endParaRPr lang="en-US" dirty="0"/>
          </a:p>
          <a:p>
            <a:r>
              <a:rPr lang="en-US" dirty="0"/>
              <a:t>If the results of the Second Sampling indicate concentrations that exceed PEL, Corrective Actions Sampling will have to be initiated. In such cases (i.e. when PEL is greater than 50),immediate reporting to MSHA District Manager or designated office  is required. Corrective Actions Sampling continues until the results come at/below PEL.             </a:t>
            </a:r>
          </a:p>
          <a:p>
            <a:endParaRPr lang="en-US" dirty="0"/>
          </a:p>
        </p:txBody>
      </p:sp>
      <p:sp>
        <p:nvSpPr>
          <p:cNvPr id="4" name="Slide Number Placeholder 3"/>
          <p:cNvSpPr>
            <a:spLocks noGrp="1"/>
          </p:cNvSpPr>
          <p:nvPr>
            <p:ph type="sldNum" sz="quarter" idx="5"/>
          </p:nvPr>
        </p:nvSpPr>
        <p:spPr/>
        <p:txBody>
          <a:bodyPr/>
          <a:lstStyle/>
          <a:p>
            <a:fld id="{C0E6C4F7-EC48-43DC-ABC6-F7B9E10ACEE1}" type="slidenum">
              <a:rPr lang="en-US" smtClean="0"/>
              <a:t>28</a:t>
            </a:fld>
            <a:endParaRPr lang="en-US" dirty="0"/>
          </a:p>
        </p:txBody>
      </p:sp>
    </p:spTree>
    <p:extLst>
      <p:ext uri="{BB962C8B-B14F-4D97-AF65-F5344CB8AC3E}">
        <p14:creationId xmlns:p14="http://schemas.microsoft.com/office/powerpoint/2010/main" val="1167901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schematic chart illustrates the sequence and flow of the Subsequent Samplings as required by the MSHA silica standard. Subsequent Samplings must be initiated within 3 months of the previous sampling, but can be discontinued if the results in two consecutive samplings are below AL. However, If the results are between AL and PEL, sampling continues. If Subsequent Sampling gives results above PEL, then Corrective Actions Sampling must start and proceed in the manner described in the previous slide.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immediate reporting to MSHA District Manager or designated office  is required when results show values in excess of PEL, and Corrective Actions Sampling continues until the results come at/below PEL. </a:t>
            </a:r>
            <a:endParaRPr lang="en-US" dirty="0"/>
          </a:p>
        </p:txBody>
      </p:sp>
      <p:sp>
        <p:nvSpPr>
          <p:cNvPr id="4" name="Slide Number Placeholder 3"/>
          <p:cNvSpPr>
            <a:spLocks noGrp="1"/>
          </p:cNvSpPr>
          <p:nvPr>
            <p:ph type="sldNum" sz="quarter" idx="5"/>
          </p:nvPr>
        </p:nvSpPr>
        <p:spPr/>
        <p:txBody>
          <a:bodyPr/>
          <a:lstStyle/>
          <a:p>
            <a:fld id="{C0E6C4F7-EC48-43DC-ABC6-F7B9E10ACEE1}" type="slidenum">
              <a:rPr lang="en-US" smtClean="0"/>
              <a:t>29</a:t>
            </a:fld>
            <a:endParaRPr lang="en-US" dirty="0"/>
          </a:p>
        </p:txBody>
      </p:sp>
    </p:spTree>
    <p:extLst>
      <p:ext uri="{BB962C8B-B14F-4D97-AF65-F5344CB8AC3E}">
        <p14:creationId xmlns:p14="http://schemas.microsoft.com/office/powerpoint/2010/main" val="1260563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is in two segments: The first segment covers background and general information about silica and its health effects and provides a concise overview of MSHA’s new Final Rule (30 CFR Part 60). The second segment gets into details of the individual sections of the standard. </a:t>
            </a:r>
          </a:p>
        </p:txBody>
      </p:sp>
      <p:sp>
        <p:nvSpPr>
          <p:cNvPr id="4" name="Slide Number Placeholder 3"/>
          <p:cNvSpPr>
            <a:spLocks noGrp="1"/>
          </p:cNvSpPr>
          <p:nvPr>
            <p:ph type="sldNum" sz="quarter" idx="5"/>
          </p:nvPr>
        </p:nvSpPr>
        <p:spPr/>
        <p:txBody>
          <a:bodyPr/>
          <a:lstStyle/>
          <a:p>
            <a:fld id="{C0E6C4F7-EC48-43DC-ABC6-F7B9E10ACEE1}" type="slidenum">
              <a:rPr lang="en-US" smtClean="0"/>
              <a:t>3</a:t>
            </a:fld>
            <a:endParaRPr lang="en-US" dirty="0"/>
          </a:p>
        </p:txBody>
      </p:sp>
    </p:spTree>
    <p:extLst>
      <p:ext uri="{BB962C8B-B14F-4D97-AF65-F5344CB8AC3E}">
        <p14:creationId xmlns:p14="http://schemas.microsoft.com/office/powerpoint/2010/main" val="34290340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indent="-342900">
              <a:spcBef>
                <a:spcPts val="0"/>
              </a:spcBef>
              <a:spcAft>
                <a:spcPts val="850"/>
              </a:spcAft>
              <a:buFont typeface="Wingdings" panose="05000000000000000000" pitchFamily="2" charset="2"/>
              <a:buChar char="Ø"/>
            </a:pPr>
            <a:r>
              <a:rPr lang="en-US" sz="2100" b="0" dirty="0">
                <a:solidFill>
                  <a:srgbClr val="000000"/>
                </a:solidFill>
                <a:effectLst/>
                <a:latin typeface="Google Sans"/>
                <a:ea typeface="Aptos" panose="020B0004020202020204" pitchFamily="34" charset="0"/>
                <a:cs typeface="Gill Sans MT" panose="020B0502020104020203" pitchFamily="34" charset="0"/>
              </a:rPr>
              <a:t>Periodic evaluations can be performed as follows:</a:t>
            </a:r>
          </a:p>
          <a:p>
            <a:pPr marL="342900" marR="0" indent="-342900">
              <a:spcBef>
                <a:spcPts val="0"/>
              </a:spcBef>
              <a:spcAft>
                <a:spcPts val="850"/>
              </a:spcAft>
              <a:buFont typeface="Wingdings" panose="05000000000000000000" pitchFamily="2" charset="2"/>
              <a:buChar char="Ø"/>
            </a:pPr>
            <a:r>
              <a:rPr lang="en-US" sz="2100" b="0" dirty="0">
                <a:solidFill>
                  <a:srgbClr val="000000"/>
                </a:solidFill>
                <a:effectLst/>
                <a:latin typeface="Google Sans"/>
                <a:ea typeface="Aptos" panose="020B0004020202020204" pitchFamily="34" charset="0"/>
                <a:cs typeface="Gill Sans MT" panose="020B0502020104020203" pitchFamily="34" charset="0"/>
              </a:rPr>
              <a:t>Evaluate changes in production, processes, equipment, use of engineering controls</a:t>
            </a:r>
            <a:r>
              <a:rPr lang="en-US" sz="2100" b="0" dirty="0">
                <a:solidFill>
                  <a:srgbClr val="000000"/>
                </a:solidFill>
                <a:latin typeface="Google Sans"/>
                <a:ea typeface="Aptos" panose="020B0004020202020204" pitchFamily="34" charset="0"/>
                <a:cs typeface="Gill Sans MT" panose="020B0502020104020203" pitchFamily="34" charset="0"/>
              </a:rPr>
              <a:t>; </a:t>
            </a:r>
            <a:r>
              <a:rPr lang="en-US" sz="2100" b="0" dirty="0">
                <a:solidFill>
                  <a:srgbClr val="000000"/>
                </a:solidFill>
                <a:effectLst/>
                <a:latin typeface="Google Sans"/>
                <a:ea typeface="Aptos" panose="020B0004020202020204" pitchFamily="34" charset="0"/>
                <a:cs typeface="Gill Sans MT" panose="020B0502020104020203" pitchFamily="34" charset="0"/>
              </a:rPr>
              <a:t>administrative controls</a:t>
            </a:r>
            <a:r>
              <a:rPr lang="en-US" sz="2100" b="0" dirty="0">
                <a:solidFill>
                  <a:srgbClr val="000000"/>
                </a:solidFill>
                <a:latin typeface="Google Sans"/>
                <a:ea typeface="Aptos" panose="020B0004020202020204" pitchFamily="34" charset="0"/>
                <a:cs typeface="Gill Sans MT" panose="020B0502020104020203" pitchFamily="34" charset="0"/>
              </a:rPr>
              <a:t>;</a:t>
            </a:r>
            <a:r>
              <a:rPr lang="en-US" sz="2100" b="0" dirty="0">
                <a:solidFill>
                  <a:srgbClr val="000000"/>
                </a:solidFill>
                <a:effectLst/>
                <a:latin typeface="Google Sans"/>
                <a:ea typeface="Aptos" panose="020B0004020202020204" pitchFamily="34" charset="0"/>
                <a:cs typeface="Gill Sans MT" panose="020B0502020104020203" pitchFamily="34" charset="0"/>
              </a:rPr>
              <a:t> or geological conditions</a:t>
            </a:r>
          </a:p>
          <a:p>
            <a:pPr marL="342900" marR="0" indent="-342900">
              <a:spcBef>
                <a:spcPts val="0"/>
              </a:spcBef>
              <a:spcAft>
                <a:spcPts val="850"/>
              </a:spcAft>
              <a:buFont typeface="Wingdings" panose="05000000000000000000" pitchFamily="2" charset="2"/>
              <a:buChar char="Ø"/>
            </a:pPr>
            <a:r>
              <a:rPr lang="en-US" sz="2100" b="0" dirty="0">
                <a:solidFill>
                  <a:srgbClr val="000000"/>
                </a:solidFill>
                <a:latin typeface="Google Sans"/>
                <a:ea typeface="Aptos" panose="020B0004020202020204" pitchFamily="34" charset="0"/>
                <a:cs typeface="Gill Sans MT" panose="020B0502020104020203" pitchFamily="34" charset="0"/>
              </a:rPr>
              <a:t>D</a:t>
            </a:r>
            <a:r>
              <a:rPr lang="en-US" sz="2100" b="0" dirty="0">
                <a:solidFill>
                  <a:srgbClr val="000000"/>
                </a:solidFill>
                <a:effectLst/>
                <a:latin typeface="Google Sans"/>
                <a:ea typeface="Aptos" panose="020B0004020202020204" pitchFamily="34" charset="0"/>
                <a:cs typeface="Gill Sans MT" panose="020B0502020104020203" pitchFamily="34" charset="0"/>
              </a:rPr>
              <a:t>etermine whether the change may reasonably be expected to result in new or increased exposure to respirable crystalline silica</a:t>
            </a:r>
          </a:p>
          <a:p>
            <a:pPr marL="342900" marR="0" indent="-342900">
              <a:spcBef>
                <a:spcPts val="0"/>
              </a:spcBef>
              <a:spcAft>
                <a:spcPts val="0"/>
              </a:spcAft>
              <a:buFont typeface="Wingdings" panose="05000000000000000000" pitchFamily="2" charset="2"/>
              <a:buChar char="Ø"/>
            </a:pPr>
            <a:r>
              <a:rPr lang="en-US" sz="2100" b="0" dirty="0">
                <a:solidFill>
                  <a:srgbClr val="000000"/>
                </a:solidFill>
                <a:effectLst/>
                <a:latin typeface="Google Sans"/>
                <a:ea typeface="Aptos" panose="020B0004020202020204" pitchFamily="34" charset="0"/>
                <a:cs typeface="Gill Sans MT" panose="020B0502020104020203" pitchFamily="34" charset="0"/>
              </a:rPr>
              <a:t>Conduct sampling if the change may result exposure to silica levels above AL</a:t>
            </a:r>
          </a:p>
          <a:p>
            <a:pPr marL="8001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000" b="0" dirty="0">
                <a:solidFill>
                  <a:srgbClr val="000000"/>
                </a:solidFill>
                <a:effectLst/>
                <a:latin typeface="Google Sans"/>
                <a:ea typeface="Aptos" panose="020B0004020202020204" pitchFamily="34" charset="0"/>
                <a:cs typeface="Gill Sans MT" panose="020B0502020104020203" pitchFamily="34" charset="0"/>
              </a:rPr>
              <a:t>Post-evaluation sampling must be conducted when operator determines that the change may reasonably be expected to result in new or increased exposure levels above AL</a:t>
            </a:r>
            <a:r>
              <a:rPr kumimoji="0" lang="en-US" sz="2000" b="0" u="none" strike="noStrike" kern="120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 </a:t>
            </a:r>
          </a:p>
          <a:p>
            <a:pPr marL="8001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100" b="0" dirty="0">
                <a:solidFill>
                  <a:srgbClr val="000000"/>
                </a:solidFill>
                <a:effectLst/>
                <a:latin typeface="Google Sans"/>
                <a:ea typeface="Aptos" panose="020B0004020202020204" pitchFamily="34" charset="0"/>
                <a:cs typeface="Gill Sans MT" panose="020B0502020104020203" pitchFamily="34" charset="0"/>
              </a:rPr>
              <a:t> </a:t>
            </a:r>
          </a:p>
          <a:p>
            <a:pPr marL="342900" marR="0" indent="-342900">
              <a:spcBef>
                <a:spcPts val="0"/>
              </a:spcBef>
              <a:spcAft>
                <a:spcPts val="0"/>
              </a:spcAft>
              <a:buFont typeface="Wingdings" panose="05000000000000000000" pitchFamily="2" charset="2"/>
              <a:buChar char="Ø"/>
            </a:pPr>
            <a:r>
              <a:rPr lang="en-US" sz="2100" b="0" dirty="0">
                <a:solidFill>
                  <a:srgbClr val="000000"/>
                </a:solidFill>
                <a:effectLst/>
                <a:latin typeface="Google Sans"/>
                <a:ea typeface="Aptos" panose="020B0004020202020204" pitchFamily="34" charset="0"/>
                <a:cs typeface="Gill Sans MT" panose="020B0502020104020203" pitchFamily="34" charset="0"/>
              </a:rPr>
              <a:t>Make a record of the evaluation – date, change  recorded, impact on silica exposure</a:t>
            </a:r>
          </a:p>
          <a:p>
            <a:pPr marL="342900" marR="0" indent="-342900">
              <a:spcBef>
                <a:spcPts val="0"/>
              </a:spcBef>
              <a:spcAft>
                <a:spcPts val="0"/>
              </a:spcAft>
              <a:buFont typeface="Wingdings" panose="05000000000000000000" pitchFamily="2" charset="2"/>
              <a:buChar char="Ø"/>
            </a:pPr>
            <a:endParaRPr lang="en-US" sz="2100" b="0" dirty="0">
              <a:solidFill>
                <a:srgbClr val="000000"/>
              </a:solidFill>
              <a:effectLst/>
              <a:latin typeface="Google Sans"/>
              <a:ea typeface="Aptos" panose="020B0004020202020204" pitchFamily="34" charset="0"/>
              <a:cs typeface="Gill Sans MT" panose="020B0502020104020203" pitchFamily="34" charset="0"/>
            </a:endParaRPr>
          </a:p>
          <a:p>
            <a:pPr marL="342900" marR="0" indent="-342900">
              <a:spcBef>
                <a:spcPts val="0"/>
              </a:spcBef>
              <a:spcAft>
                <a:spcPts val="0"/>
              </a:spcAft>
              <a:buFont typeface="Wingdings" panose="05000000000000000000" pitchFamily="2" charset="2"/>
              <a:buChar char="Ø"/>
            </a:pPr>
            <a:r>
              <a:rPr lang="en-US" sz="2100" b="0" dirty="0">
                <a:solidFill>
                  <a:srgbClr val="000000"/>
                </a:solidFill>
                <a:effectLst/>
                <a:latin typeface="Google Sans"/>
                <a:ea typeface="Aptos" panose="020B0004020202020204" pitchFamily="34" charset="0"/>
                <a:cs typeface="Gill Sans MT" panose="020B0502020104020203" pitchFamily="34" charset="0"/>
              </a:rPr>
              <a:t>Post the record on the mine bulletin board, or  by electronic means, for the next 31 days</a:t>
            </a:r>
          </a:p>
          <a:p>
            <a:pPr marL="800100" lvl="1" indent="-342900">
              <a:buFont typeface="Wingdings" panose="05000000000000000000" pitchFamily="2" charset="2"/>
              <a:buChar char="Ø"/>
            </a:pPr>
            <a:r>
              <a:rPr lang="en-US" sz="2000" b="0" dirty="0">
                <a:solidFill>
                  <a:srgbClr val="000000"/>
                </a:solidFill>
                <a:effectLst/>
                <a:latin typeface="Google Sans"/>
                <a:ea typeface="Aptos" panose="020B0004020202020204" pitchFamily="34" charset="0"/>
                <a:cs typeface="Gill Sans MT" panose="020B0502020104020203" pitchFamily="34" charset="0"/>
              </a:rPr>
              <a:t>At least every 6 months or whenever there   is a change in production, processes, etc.</a:t>
            </a:r>
          </a:p>
          <a:p>
            <a:endParaRPr lang="en-US" dirty="0"/>
          </a:p>
        </p:txBody>
      </p:sp>
      <p:sp>
        <p:nvSpPr>
          <p:cNvPr id="4" name="Slide Number Placeholder 3"/>
          <p:cNvSpPr>
            <a:spLocks noGrp="1"/>
          </p:cNvSpPr>
          <p:nvPr>
            <p:ph type="sldNum" sz="quarter" idx="5"/>
          </p:nvPr>
        </p:nvSpPr>
        <p:spPr/>
        <p:txBody>
          <a:bodyPr/>
          <a:lstStyle/>
          <a:p>
            <a:fld id="{C0E6C4F7-EC48-43DC-ABC6-F7B9E10ACEE1}" type="slidenum">
              <a:rPr lang="en-US" smtClean="0"/>
              <a:t>30</a:t>
            </a:fld>
            <a:endParaRPr lang="en-US" dirty="0"/>
          </a:p>
        </p:txBody>
      </p:sp>
    </p:spTree>
    <p:extLst>
      <p:ext uri="{BB962C8B-B14F-4D97-AF65-F5344CB8AC3E}">
        <p14:creationId xmlns:p14="http://schemas.microsoft.com/office/powerpoint/2010/main" val="36401173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15000"/>
              </a:lnSpc>
              <a:spcBef>
                <a:spcPts val="0"/>
              </a:spcBef>
              <a:spcAft>
                <a:spcPts val="0"/>
              </a:spcAft>
              <a:buFont typeface="Arial" panose="020B0604020202020204" pitchFamily="34" charset="0"/>
              <a:buNone/>
            </a:pPr>
            <a:r>
              <a:rPr lang="en-US" sz="2200" b="0" kern="0" dirty="0">
                <a:effectLst/>
                <a:latin typeface="Google Sans"/>
                <a:ea typeface="Aptos" panose="020B0004020202020204" pitchFamily="34" charset="0"/>
                <a:cs typeface="Gill Sans MT" panose="020B0502020104020203" pitchFamily="34" charset="0"/>
              </a:rPr>
              <a:t>When miners’ exposures are above PEL, mine operators must take corrective actions as follows:</a:t>
            </a:r>
            <a:endParaRPr lang="en-US" sz="2200" b="0" kern="100" dirty="0">
              <a:effectLst/>
              <a:latin typeface="Google Sans"/>
              <a:ea typeface="Aptos" panose="020B0004020202020204" pitchFamily="34" charset="0"/>
              <a:cs typeface="Times New Roman" panose="02020603050405020304" pitchFamily="18" charset="0"/>
            </a:endParaRPr>
          </a:p>
          <a:p>
            <a:pPr marL="800100" lvl="1" indent="-342900">
              <a:lnSpc>
                <a:spcPct val="115000"/>
              </a:lnSpc>
              <a:spcAft>
                <a:spcPts val="625"/>
              </a:spcAft>
              <a:buFont typeface="Wingdings" panose="05000000000000000000" pitchFamily="2" charset="2"/>
              <a:buChar char="Ø"/>
            </a:pPr>
            <a:r>
              <a:rPr lang="en-US" sz="2100" b="0" kern="0" dirty="0">
                <a:effectLst/>
                <a:latin typeface="Google Sans"/>
                <a:ea typeface="Aptos" panose="020B0004020202020204" pitchFamily="34" charset="0"/>
                <a:cs typeface="Gill Sans MT" panose="020B0502020104020203" pitchFamily="34" charset="0"/>
              </a:rPr>
              <a:t>Make NIOSH-approved respirators available to affected   miners before the next work shift</a:t>
            </a:r>
            <a:endParaRPr lang="en-US" sz="2100" b="0" kern="100" dirty="0">
              <a:effectLst/>
              <a:latin typeface="Google Sans"/>
              <a:ea typeface="Aptos" panose="020B0004020202020204" pitchFamily="34" charset="0"/>
              <a:cs typeface="Times New Roman" panose="02020603050405020304" pitchFamily="18" charset="0"/>
            </a:endParaRPr>
          </a:p>
          <a:p>
            <a:pPr marL="800100" lvl="1" indent="-342900">
              <a:lnSpc>
                <a:spcPct val="115000"/>
              </a:lnSpc>
              <a:spcAft>
                <a:spcPts val="625"/>
              </a:spcAft>
              <a:buFont typeface="Wingdings" panose="05000000000000000000" pitchFamily="2" charset="2"/>
              <a:buChar char="Ø"/>
            </a:pPr>
            <a:r>
              <a:rPr lang="en-US" sz="2100" b="0" kern="0" dirty="0">
                <a:effectLst/>
                <a:latin typeface="Google Sans"/>
                <a:ea typeface="Aptos" panose="020B0004020202020204" pitchFamily="34" charset="0"/>
                <a:cs typeface="Gill Sans MT" panose="020B0502020104020203" pitchFamily="34" charset="0"/>
              </a:rPr>
              <a:t>Ensure that affected miners wear respirators properly  for the full shift or during overexposure period until exposures are below PEL</a:t>
            </a:r>
            <a:endParaRPr lang="en-US" sz="2100" b="0" kern="100" dirty="0">
              <a:effectLst/>
              <a:latin typeface="Google Sans"/>
              <a:ea typeface="Aptos" panose="020B0004020202020204" pitchFamily="34" charset="0"/>
              <a:cs typeface="Times New Roman" panose="02020603050405020304" pitchFamily="18" charset="0"/>
            </a:endParaRPr>
          </a:p>
          <a:p>
            <a:pPr marL="800100" lvl="1" indent="-342900">
              <a:lnSpc>
                <a:spcPct val="115000"/>
              </a:lnSpc>
              <a:buFont typeface="Wingdings" panose="05000000000000000000" pitchFamily="2" charset="2"/>
              <a:buChar char="Ø"/>
            </a:pPr>
            <a:r>
              <a:rPr lang="en-US" sz="2100" b="0" kern="0" dirty="0">
                <a:effectLst/>
                <a:latin typeface="Google Sans"/>
                <a:ea typeface="Aptos" panose="020B0004020202020204" pitchFamily="34" charset="0"/>
                <a:cs typeface="Gill Sans MT" panose="020B0502020104020203" pitchFamily="34" charset="0"/>
              </a:rPr>
              <a:t>Immediately take corrective actions to lower  silica exposure to below PEL</a:t>
            </a:r>
          </a:p>
          <a:p>
            <a:pPr marL="0" indent="0">
              <a:lnSpc>
                <a:spcPct val="115000"/>
              </a:lnSpc>
              <a:buFont typeface="Arial" panose="020B0604020202020204" pitchFamily="34" charset="0"/>
              <a:buNone/>
            </a:pPr>
            <a:endParaRPr lang="en-US" sz="2100" b="0" kern="100" dirty="0">
              <a:effectLst/>
              <a:latin typeface="Google Sans"/>
              <a:ea typeface="Aptos" panose="020B0004020202020204" pitchFamily="34" charset="0"/>
              <a:cs typeface="Times New Roman" panose="02020603050405020304" pitchFamily="18" charset="0"/>
            </a:endParaRPr>
          </a:p>
          <a:p>
            <a:pPr marL="0" indent="0">
              <a:lnSpc>
                <a:spcPct val="115000"/>
              </a:lnSpc>
              <a:buFont typeface="Arial" panose="020B0604020202020204" pitchFamily="34" charset="0"/>
              <a:buNone/>
            </a:pPr>
            <a:r>
              <a:rPr lang="en-US" sz="2200" b="0" kern="0" dirty="0">
                <a:effectLst/>
                <a:latin typeface="Google Sans"/>
                <a:ea typeface="Aptos" panose="020B0004020202020204" pitchFamily="34" charset="0"/>
                <a:cs typeface="Gill Sans MT" panose="020B0502020104020203" pitchFamily="34" charset="0"/>
              </a:rPr>
              <a:t>Once corrective actions have been taken, mine operators must conduct sampling, and implement  additional or new corrective action until subsequent sampling indicates exposures below PEL</a:t>
            </a:r>
          </a:p>
          <a:p>
            <a:endParaRPr lang="en-US" dirty="0"/>
          </a:p>
        </p:txBody>
      </p:sp>
      <p:sp>
        <p:nvSpPr>
          <p:cNvPr id="4" name="Slide Number Placeholder 3"/>
          <p:cNvSpPr>
            <a:spLocks noGrp="1"/>
          </p:cNvSpPr>
          <p:nvPr>
            <p:ph type="sldNum" sz="quarter" idx="5"/>
          </p:nvPr>
        </p:nvSpPr>
        <p:spPr/>
        <p:txBody>
          <a:bodyPr/>
          <a:lstStyle/>
          <a:p>
            <a:fld id="{C0E6C4F7-EC48-43DC-ABC6-F7B9E10ACEE1}" type="slidenum">
              <a:rPr lang="en-US" smtClean="0"/>
              <a:t>31</a:t>
            </a:fld>
            <a:endParaRPr lang="en-US" dirty="0"/>
          </a:p>
        </p:txBody>
      </p:sp>
    </p:spTree>
    <p:extLst>
      <p:ext uri="{BB962C8B-B14F-4D97-AF65-F5344CB8AC3E}">
        <p14:creationId xmlns:p14="http://schemas.microsoft.com/office/powerpoint/2010/main" val="1570675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1D35"/>
                </a:solidFill>
                <a:effectLst/>
                <a:latin typeface="Google Sans"/>
              </a:rPr>
              <a:t>A </a:t>
            </a:r>
            <a:r>
              <a:rPr lang="en-US" b="1" i="0" dirty="0">
                <a:solidFill>
                  <a:srgbClr val="001D35"/>
                </a:solidFill>
                <a:effectLst/>
                <a:latin typeface="Google Sans"/>
              </a:rPr>
              <a:t>respiratory protection program </a:t>
            </a:r>
            <a:r>
              <a:rPr lang="en-US" b="0" i="0" dirty="0">
                <a:solidFill>
                  <a:srgbClr val="001D35"/>
                </a:solidFill>
                <a:effectLst/>
                <a:latin typeface="Google Sans"/>
              </a:rPr>
              <a:t>is a comprehensive set of procedures and guidelines designed to protect employees from respiratory hazards by ensuring proper respirator selection, use, maintenance, and training, while a </a:t>
            </a:r>
            <a:r>
              <a:rPr lang="en-US" b="1" i="0" dirty="0">
                <a:solidFill>
                  <a:srgbClr val="001D35"/>
                </a:solidFill>
                <a:effectLst/>
                <a:latin typeface="Google Sans"/>
              </a:rPr>
              <a:t>respiratory protection plan</a:t>
            </a:r>
            <a:r>
              <a:rPr lang="en-US" b="0" i="0" dirty="0">
                <a:solidFill>
                  <a:srgbClr val="001D35"/>
                </a:solidFill>
                <a:effectLst/>
                <a:latin typeface="Google Sans"/>
              </a:rPr>
              <a:t> is a more specific document outlining the key components of that program, often focusing on the written procedures and protocols for implementing respirator use in a particular workplace setting; essentially, the plan is a detailed part of the larger program.</a:t>
            </a:r>
          </a:p>
          <a:p>
            <a:endParaRPr lang="en-US" b="0" i="0" dirty="0">
              <a:solidFill>
                <a:srgbClr val="001D35"/>
              </a:solidFill>
              <a:effectLst/>
              <a:latin typeface="Google Sans"/>
            </a:endParaRPr>
          </a:p>
          <a:p>
            <a:endParaRPr lang="en-US" dirty="0"/>
          </a:p>
        </p:txBody>
      </p:sp>
      <p:sp>
        <p:nvSpPr>
          <p:cNvPr id="4" name="Slide Number Placeholder 3"/>
          <p:cNvSpPr>
            <a:spLocks noGrp="1"/>
          </p:cNvSpPr>
          <p:nvPr>
            <p:ph type="sldNum" sz="quarter" idx="5"/>
          </p:nvPr>
        </p:nvSpPr>
        <p:spPr/>
        <p:txBody>
          <a:bodyPr/>
          <a:lstStyle/>
          <a:p>
            <a:fld id="{C0E6C4F7-EC48-43DC-ABC6-F7B9E10ACEE1}" type="slidenum">
              <a:rPr lang="en-US" smtClean="0"/>
              <a:t>32</a:t>
            </a:fld>
            <a:endParaRPr lang="en-US"/>
          </a:p>
        </p:txBody>
      </p:sp>
    </p:spTree>
    <p:extLst>
      <p:ext uri="{BB962C8B-B14F-4D97-AF65-F5344CB8AC3E}">
        <p14:creationId xmlns:p14="http://schemas.microsoft.com/office/powerpoint/2010/main" val="9468689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Font typeface="Wingdings" panose="05000000000000000000" pitchFamily="2" charset="2"/>
              <a:buNone/>
            </a:pPr>
            <a:r>
              <a:rPr lang="en-US" sz="2000" b="0" dirty="0">
                <a:solidFill>
                  <a:srgbClr val="000000"/>
                </a:solidFill>
                <a:effectLst/>
                <a:latin typeface="Google Sans"/>
                <a:ea typeface="Aptos" panose="020B0004020202020204" pitchFamily="34" charset="0"/>
                <a:cs typeface="Gill Sans MT" panose="020B0502020104020203" pitchFamily="34" charset="0"/>
              </a:rPr>
              <a:t>Also note that,</a:t>
            </a:r>
            <a:endParaRPr lang="en-US" sz="2000" b="0" dirty="0">
              <a:solidFill>
                <a:srgbClr val="000000"/>
              </a:solidFill>
              <a:latin typeface="Google Sans"/>
              <a:ea typeface="Aptos" panose="020B0004020202020204" pitchFamily="34" charset="0"/>
              <a:cs typeface="Gill Sans MT" panose="020B0502020104020203" pitchFamily="34" charset="0"/>
            </a:endParaRPr>
          </a:p>
          <a:p>
            <a:pPr marL="342900" marR="0" indent="-342900">
              <a:spcBef>
                <a:spcPts val="0"/>
              </a:spcBef>
              <a:spcAft>
                <a:spcPts val="0"/>
              </a:spcAft>
              <a:buFont typeface="Wingdings" panose="05000000000000000000" pitchFamily="2" charset="2"/>
              <a:buChar char="Ø"/>
            </a:pPr>
            <a:r>
              <a:rPr lang="en-US" sz="2150" b="0" dirty="0">
                <a:solidFill>
                  <a:srgbClr val="000000"/>
                </a:solidFill>
                <a:effectLst/>
                <a:latin typeface="Google Sans"/>
                <a:ea typeface="Aptos" panose="020B0004020202020204" pitchFamily="34" charset="0"/>
                <a:cs typeface="Gill Sans MT" panose="020B0502020104020203" pitchFamily="34" charset="0"/>
              </a:rPr>
              <a:t>Affected miners must be provided with a NIOSH-approved atmosphere-supplying respirator or NIOSH-approved air purifying respirator</a:t>
            </a:r>
          </a:p>
          <a:p>
            <a:pPr marL="800100" lvl="1" indent="-342900">
              <a:buFont typeface="Wingdings" panose="05000000000000000000" pitchFamily="2" charset="2"/>
              <a:buChar char="Ø"/>
            </a:pPr>
            <a:r>
              <a:rPr lang="en-US" sz="2000" b="0" dirty="0">
                <a:solidFill>
                  <a:srgbClr val="000000"/>
                </a:solidFill>
                <a:effectLst/>
                <a:latin typeface="Google Sans"/>
                <a:ea typeface="Aptos" panose="020B0004020202020204" pitchFamily="34" charset="0"/>
                <a:cs typeface="Gill Sans MT" panose="020B0502020104020203" pitchFamily="34" charset="0"/>
              </a:rPr>
              <a:t>Examples: Half mask elastomeric respirator with N,R,P-100 series filtration, or powered air purifying respirators with </a:t>
            </a:r>
            <a:r>
              <a:rPr lang="en-US" sz="2000" b="0" dirty="0">
                <a:solidFill>
                  <a:srgbClr val="000000"/>
                </a:solidFill>
                <a:latin typeface="Google Sans"/>
                <a:ea typeface="Aptos" panose="020B0004020202020204" pitchFamily="34" charset="0"/>
                <a:cs typeface="Gill Sans MT" panose="020B0502020104020203" pitchFamily="34" charset="0"/>
              </a:rPr>
              <a:t>h</a:t>
            </a:r>
            <a:r>
              <a:rPr lang="en-US" sz="2000" b="0" dirty="0">
                <a:solidFill>
                  <a:srgbClr val="000000"/>
                </a:solidFill>
                <a:effectLst/>
                <a:latin typeface="Google Sans"/>
                <a:ea typeface="Aptos" panose="020B0004020202020204" pitchFamily="34" charset="0"/>
                <a:cs typeface="Gill Sans MT" panose="020B0502020104020203" pitchFamily="34" charset="0"/>
              </a:rPr>
              <a:t>igh efficiency (HE) filter </a:t>
            </a:r>
          </a:p>
          <a:p>
            <a:pPr marL="800100" lvl="1" indent="-342900">
              <a:buFont typeface="Wingdings" panose="05000000000000000000" pitchFamily="2" charset="2"/>
              <a:buChar char="Ø"/>
            </a:pPr>
            <a:endParaRPr lang="en-US" sz="2000" b="0" dirty="0">
              <a:solidFill>
                <a:srgbClr val="000000"/>
              </a:solidFill>
              <a:effectLst/>
              <a:latin typeface="Google Sans"/>
              <a:ea typeface="Aptos" panose="020B0004020202020204" pitchFamily="34" charset="0"/>
              <a:cs typeface="Gill Sans MT" panose="020B0502020104020203" pitchFamily="34" charset="0"/>
            </a:endParaRPr>
          </a:p>
          <a:p>
            <a:pPr marL="342900" marR="0" indent="-342900">
              <a:spcBef>
                <a:spcPts val="0"/>
              </a:spcBef>
              <a:spcAft>
                <a:spcPts val="670"/>
              </a:spcAft>
              <a:buFont typeface="Wingdings" panose="05000000000000000000" pitchFamily="2" charset="2"/>
              <a:buChar char="Ø"/>
            </a:pPr>
            <a:r>
              <a:rPr lang="en-US" sz="2100" b="0" dirty="0">
                <a:solidFill>
                  <a:srgbClr val="000000"/>
                </a:solidFill>
                <a:effectLst/>
                <a:latin typeface="Google Sans"/>
                <a:ea typeface="Aptos" panose="020B0004020202020204" pitchFamily="34" charset="0"/>
                <a:cs typeface="Gill Sans MT" panose="020B0502020104020203" pitchFamily="34" charset="0"/>
              </a:rPr>
              <a:t>When approved respirators are used, mine operators must have a written respiratory protection program that meets the requirements of ASTM F3387-19 - Standard Practice for </a:t>
            </a:r>
            <a:r>
              <a:rPr lang="en-US" sz="2100" b="0">
                <a:solidFill>
                  <a:srgbClr val="000000"/>
                </a:solidFill>
                <a:effectLst/>
                <a:latin typeface="Google Sans"/>
                <a:ea typeface="Aptos" panose="020B0004020202020204" pitchFamily="34" charset="0"/>
                <a:cs typeface="Gill Sans MT" panose="020B0502020104020203" pitchFamily="34" charset="0"/>
              </a:rPr>
              <a:t>Respiratory Protection - </a:t>
            </a:r>
            <a:r>
              <a:rPr lang="en-US" sz="2100" b="0" dirty="0">
                <a:solidFill>
                  <a:srgbClr val="000000"/>
                </a:solidFill>
                <a:effectLst/>
                <a:latin typeface="Google Sans"/>
                <a:ea typeface="Aptos" panose="020B0004020202020204" pitchFamily="34" charset="0"/>
                <a:cs typeface="Gill Sans MT" panose="020B0502020104020203" pitchFamily="34" charset="0"/>
              </a:rPr>
              <a:t>with respect to</a:t>
            </a:r>
          </a:p>
          <a:p>
            <a:pPr marL="800100" marR="0" lvl="1" indent="-342900">
              <a:spcBef>
                <a:spcPts val="0"/>
              </a:spcBef>
              <a:spcAft>
                <a:spcPts val="670"/>
              </a:spcAft>
              <a:buFont typeface="Wingdings" panose="05000000000000000000" pitchFamily="2" charset="2"/>
              <a:buChar char="Ø"/>
            </a:pPr>
            <a:r>
              <a:rPr lang="en-US" sz="2000" b="0" dirty="0">
                <a:solidFill>
                  <a:srgbClr val="000000"/>
                </a:solidFill>
                <a:latin typeface="Google Sans"/>
              </a:rPr>
              <a:t>Written standard operating procedures</a:t>
            </a:r>
          </a:p>
          <a:p>
            <a:pPr marL="800100" lvl="1" indent="-342900">
              <a:spcAft>
                <a:spcPts val="670"/>
              </a:spcAft>
              <a:buFont typeface="Wingdings" panose="05000000000000000000" pitchFamily="2" charset="2"/>
              <a:buChar char="Ø"/>
            </a:pPr>
            <a:r>
              <a:rPr lang="en-US" sz="2000" b="0" dirty="0">
                <a:solidFill>
                  <a:srgbClr val="000000"/>
                </a:solidFill>
                <a:effectLst/>
                <a:latin typeface="Google Sans"/>
                <a:ea typeface="Aptos" panose="020B0004020202020204" pitchFamily="34" charset="0"/>
                <a:cs typeface="Gill Sans MT" panose="020B0502020104020203" pitchFamily="34" charset="0"/>
              </a:rPr>
              <a:t>Medical evaluation</a:t>
            </a:r>
          </a:p>
          <a:p>
            <a:pPr marL="800100" lvl="1" indent="-342900">
              <a:spcAft>
                <a:spcPts val="670"/>
              </a:spcAft>
              <a:buFont typeface="Wingdings" panose="05000000000000000000" pitchFamily="2" charset="2"/>
              <a:buChar char="Ø"/>
            </a:pPr>
            <a:r>
              <a:rPr lang="en-US" sz="2000" b="0" dirty="0">
                <a:solidFill>
                  <a:srgbClr val="000000"/>
                </a:solidFill>
                <a:effectLst/>
                <a:latin typeface="Google Sans"/>
                <a:ea typeface="Aptos" panose="020B0004020202020204" pitchFamily="34" charset="0"/>
                <a:cs typeface="Gill Sans MT" panose="020B0502020104020203" pitchFamily="34" charset="0"/>
              </a:rPr>
              <a:t>Respirator selection</a:t>
            </a:r>
          </a:p>
          <a:p>
            <a:pPr marL="800100" lvl="1" indent="-342900">
              <a:spcAft>
                <a:spcPts val="670"/>
              </a:spcAft>
              <a:buFont typeface="Wingdings" panose="05000000000000000000" pitchFamily="2" charset="2"/>
              <a:buChar char="Ø"/>
            </a:pPr>
            <a:r>
              <a:rPr lang="en-US" sz="2000" b="0" dirty="0">
                <a:solidFill>
                  <a:srgbClr val="000000"/>
                </a:solidFill>
                <a:effectLst/>
                <a:latin typeface="Google Sans"/>
                <a:ea typeface="Aptos" panose="020B0004020202020204" pitchFamily="34" charset="0"/>
                <a:cs typeface="Gill Sans MT" panose="020B0502020104020203" pitchFamily="34" charset="0"/>
              </a:rPr>
              <a:t>Training</a:t>
            </a:r>
          </a:p>
          <a:p>
            <a:pPr marL="800100" lvl="1" indent="-342900">
              <a:spcAft>
                <a:spcPts val="670"/>
              </a:spcAft>
              <a:buFont typeface="Wingdings" panose="05000000000000000000" pitchFamily="2" charset="2"/>
              <a:buChar char="Ø"/>
            </a:pPr>
            <a:r>
              <a:rPr lang="en-US" sz="2000" b="0" dirty="0">
                <a:solidFill>
                  <a:srgbClr val="000000"/>
                </a:solidFill>
                <a:effectLst/>
                <a:latin typeface="Google Sans"/>
                <a:ea typeface="Aptos" panose="020B0004020202020204" pitchFamily="34" charset="0"/>
                <a:cs typeface="Gill Sans MT" panose="020B0502020104020203" pitchFamily="34" charset="0"/>
              </a:rPr>
              <a:t>Fit testing</a:t>
            </a:r>
          </a:p>
          <a:p>
            <a:pPr marL="800100" lvl="1" indent="-342900">
              <a:buFont typeface="Wingdings" panose="05000000000000000000" pitchFamily="2" charset="2"/>
              <a:buChar char="Ø"/>
            </a:pPr>
            <a:r>
              <a:rPr lang="en-US" sz="2000" b="0" dirty="0">
                <a:solidFill>
                  <a:srgbClr val="000000"/>
                </a:solidFill>
                <a:effectLst/>
                <a:latin typeface="Google Sans"/>
                <a:ea typeface="Aptos" panose="020B0004020202020204" pitchFamily="34" charset="0"/>
                <a:cs typeface="Gill Sans MT" panose="020B0502020104020203" pitchFamily="34" charset="0"/>
              </a:rPr>
              <a:t>Maintenance, inspection, and storage </a:t>
            </a:r>
          </a:p>
          <a:p>
            <a:endParaRPr lang="en-US" dirty="0"/>
          </a:p>
        </p:txBody>
      </p:sp>
      <p:sp>
        <p:nvSpPr>
          <p:cNvPr id="4" name="Slide Number Placeholder 3"/>
          <p:cNvSpPr>
            <a:spLocks noGrp="1"/>
          </p:cNvSpPr>
          <p:nvPr>
            <p:ph type="sldNum" sz="quarter" idx="5"/>
          </p:nvPr>
        </p:nvSpPr>
        <p:spPr/>
        <p:txBody>
          <a:bodyPr/>
          <a:lstStyle/>
          <a:p>
            <a:fld id="{C0E6C4F7-EC48-43DC-ABC6-F7B9E10ACEE1}" type="slidenum">
              <a:rPr lang="en-US" smtClean="0"/>
              <a:t>33</a:t>
            </a:fld>
            <a:endParaRPr lang="en-US"/>
          </a:p>
        </p:txBody>
      </p:sp>
    </p:spTree>
    <p:extLst>
      <p:ext uri="{BB962C8B-B14F-4D97-AF65-F5344CB8AC3E}">
        <p14:creationId xmlns:p14="http://schemas.microsoft.com/office/powerpoint/2010/main" val="2069352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1D35"/>
                </a:solidFill>
                <a:effectLst/>
                <a:latin typeface="Google Sans"/>
              </a:rPr>
              <a:t>A respiratory protection program is a comprehensive set of procedures and guidelines designed to protect employees from respiratory hazards by ensuring proper respirator selection, use, maintenance, and training, while a "respiratory protection plan" is a more specific document outlining the key components of that program, often focusing on the written procedures and protocols for implementing respirator use in a particular workplace setting; essentially, the plan is a detailed part of the larger program.</a:t>
            </a:r>
          </a:p>
          <a:p>
            <a:endParaRPr lang="en-US" b="0" i="0" dirty="0">
              <a:solidFill>
                <a:srgbClr val="001D35"/>
              </a:solidFill>
              <a:effectLst/>
              <a:latin typeface="Google Sans"/>
            </a:endParaRPr>
          </a:p>
          <a:p>
            <a:r>
              <a:rPr lang="en-US" b="0" i="0" dirty="0">
                <a:solidFill>
                  <a:srgbClr val="001D35"/>
                </a:solidFill>
                <a:effectLst/>
                <a:latin typeface="Google Sans"/>
              </a:rPr>
              <a:t>To comply with ASTM F3387-19, the key elements recommended for the Respiratory Protection Plan are</a:t>
            </a:r>
          </a:p>
          <a:p>
            <a:endParaRPr lang="en-US" b="0" i="0" dirty="0">
              <a:solidFill>
                <a:srgbClr val="001D35"/>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b="0" i="0" u="none" strike="noStrike" cap="none" normalizeH="0" baseline="0" dirty="0">
                <a:ln>
                  <a:noFill/>
                </a:ln>
                <a:solidFill>
                  <a:schemeClr val="tx1"/>
                </a:solidFill>
                <a:effectLst/>
                <a:latin typeface="Google Sans"/>
              </a:rPr>
              <a:t> Program Administration</a:t>
            </a:r>
          </a:p>
          <a:p>
            <a:pPr lvl="1" eaLnBrk="0" fontAlgn="base" hangingPunct="0">
              <a:spcBef>
                <a:spcPct val="0"/>
              </a:spcBef>
              <a:spcAft>
                <a:spcPct val="0"/>
              </a:spcAft>
            </a:pPr>
            <a:endParaRPr kumimoji="0" lang="en-US" altLang="en-US" b="0" i="0" u="none" strike="noStrike" cap="none" normalizeH="0" baseline="0" dirty="0">
              <a:ln>
                <a:noFill/>
              </a:ln>
              <a:solidFill>
                <a:schemeClr val="tx1"/>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200" b="0" i="0" u="none" strike="noStrike" kern="1200" cap="none" normalizeH="0" baseline="0" dirty="0">
                <a:ln>
                  <a:noFill/>
                </a:ln>
                <a:solidFill>
                  <a:schemeClr val="tx1"/>
                </a:solidFill>
                <a:effectLst/>
                <a:latin typeface="Google Sans"/>
                <a:ea typeface="+mn-ea"/>
                <a:cs typeface="+mn-cs"/>
              </a:rPr>
              <a:t> Written Standard Operating Procedures (SOPs)</a:t>
            </a:r>
          </a:p>
          <a:p>
            <a:pPr marR="0" lvl="1" algn="l" defTabSz="914400" rtl="0" eaLnBrk="0" fontAlgn="base" latinLnBrk="0" hangingPunct="0">
              <a:lnSpc>
                <a:spcPct val="100000"/>
              </a:lnSpc>
              <a:spcBef>
                <a:spcPct val="0"/>
              </a:spcBef>
              <a:spcAft>
                <a:spcPct val="0"/>
              </a:spcAft>
              <a:buClrTx/>
              <a:buSzTx/>
              <a:tabLst/>
            </a:pPr>
            <a:endParaRPr lang="en-US" altLang="en-US" b="0" dirty="0">
              <a:latin typeface="Google Sans"/>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b="0" i="0" u="none" strike="noStrike" cap="none" normalizeH="0" baseline="0" dirty="0">
                <a:ln>
                  <a:noFill/>
                </a:ln>
                <a:solidFill>
                  <a:schemeClr val="tx1"/>
                </a:solidFill>
                <a:effectLst/>
                <a:latin typeface="Google Sans"/>
              </a:rPr>
              <a:t> Hazard Assessment</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b="0" i="0" u="none" strike="noStrike" cap="none" normalizeH="0" baseline="0" dirty="0">
              <a:ln>
                <a:noFill/>
              </a:ln>
              <a:solidFill>
                <a:schemeClr val="tx1"/>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b="0" i="0" u="none" strike="noStrike" cap="none" normalizeH="0" baseline="0" dirty="0">
                <a:ln>
                  <a:noFill/>
                </a:ln>
                <a:solidFill>
                  <a:schemeClr val="tx1"/>
                </a:solidFill>
                <a:effectLst/>
                <a:latin typeface="Google Sans"/>
              </a:rPr>
              <a:t> Medical Evaluation</a:t>
            </a:r>
          </a:p>
          <a:p>
            <a:pPr marL="457200" marR="0" lvl="1"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US" altLang="en-US" sz="1750" b="0" i="0" u="none" strike="noStrike" cap="none" normalizeH="0" baseline="0" dirty="0">
              <a:ln>
                <a:noFill/>
              </a:ln>
              <a:solidFill>
                <a:schemeClr val="tx1"/>
              </a:solidFill>
              <a:effectLst/>
              <a:latin typeface="Google Sans"/>
            </a:endParaRPr>
          </a:p>
          <a:p>
            <a:pPr eaLnBrk="0" fontAlgn="base" hangingPunct="0">
              <a:spcBef>
                <a:spcPct val="0"/>
              </a:spcBef>
              <a:spcAft>
                <a:spcPct val="0"/>
              </a:spcAft>
            </a:pPr>
            <a:r>
              <a:rPr lang="en-US" altLang="en-US" b="0" dirty="0">
                <a:latin typeface="Google Sans"/>
              </a:rPr>
              <a:t>5</a:t>
            </a:r>
            <a:r>
              <a:rPr kumimoji="0" lang="en-US" altLang="en-US" b="0" i="0" u="none" strike="noStrike" cap="none" normalizeH="0" baseline="0" dirty="0">
                <a:ln>
                  <a:noFill/>
                </a:ln>
                <a:solidFill>
                  <a:schemeClr val="tx1"/>
                </a:solidFill>
                <a:effectLst/>
                <a:latin typeface="Google Sans"/>
              </a:rPr>
              <a:t>. Respirator Selection</a:t>
            </a:r>
            <a:r>
              <a:rPr lang="en-US" b="0" dirty="0">
                <a:latin typeface="Google Sans"/>
              </a:rPr>
              <a:t> </a:t>
            </a:r>
            <a:endParaRPr lang="en-US" altLang="en-US" b="0" dirty="0">
              <a:latin typeface="Google Sans"/>
            </a:endParaRPr>
          </a:p>
          <a:p>
            <a:pPr lvl="1" eaLnBrk="0" fontAlgn="base" hangingPunct="0">
              <a:spcBef>
                <a:spcPct val="0"/>
              </a:spcBef>
              <a:spcAft>
                <a:spcPct val="0"/>
              </a:spcAft>
            </a:pPr>
            <a:endParaRPr kumimoji="0" lang="en-US" altLang="en-US" b="0" i="0" u="none" strike="noStrike" cap="none" normalizeH="0" baseline="0" dirty="0">
              <a:ln>
                <a:noFill/>
              </a:ln>
              <a:solidFill>
                <a:schemeClr val="tx1"/>
              </a:solidFill>
              <a:effectLst/>
              <a:latin typeface="Google Sans"/>
            </a:endParaRPr>
          </a:p>
          <a:p>
            <a:pPr eaLnBrk="0" fontAlgn="base" hangingPunct="0">
              <a:spcBef>
                <a:spcPct val="0"/>
              </a:spcBef>
              <a:spcAft>
                <a:spcPct val="0"/>
              </a:spcAft>
            </a:pPr>
            <a:r>
              <a:rPr lang="en-US" altLang="en-US" b="0" dirty="0">
                <a:latin typeface="Google Sans"/>
              </a:rPr>
              <a:t>6</a:t>
            </a:r>
            <a:r>
              <a:rPr kumimoji="0" lang="en-US" altLang="en-US" b="0" i="0" u="none" strike="noStrike" cap="none" normalizeH="0" baseline="0" dirty="0">
                <a:ln>
                  <a:noFill/>
                </a:ln>
                <a:solidFill>
                  <a:schemeClr val="tx1"/>
                </a:solidFill>
                <a:effectLst/>
                <a:latin typeface="Google Sans"/>
              </a:rPr>
              <a:t>.</a:t>
            </a:r>
            <a:r>
              <a:rPr lang="en-US" b="0" dirty="0">
                <a:latin typeface="Google Sans"/>
              </a:rPr>
              <a:t> Training and Education</a:t>
            </a:r>
            <a:endParaRPr lang="en-US" altLang="en-US" b="0" dirty="0">
              <a:latin typeface="Google Sans"/>
            </a:endParaRPr>
          </a:p>
          <a:p>
            <a:pPr marR="0" lvl="1" algn="l" defTabSz="914400" rtl="0" eaLnBrk="0" fontAlgn="base" latinLnBrk="0" hangingPunct="0">
              <a:lnSpc>
                <a:spcPct val="100000"/>
              </a:lnSpc>
              <a:spcBef>
                <a:spcPct val="0"/>
              </a:spcBef>
              <a:spcAft>
                <a:spcPct val="0"/>
              </a:spcAft>
              <a:buClrTx/>
              <a:buSzTx/>
              <a:tabLst/>
            </a:pPr>
            <a:endParaRPr kumimoji="0" lang="en-US" altLang="en-US" b="0" i="0" u="none" strike="noStrike" cap="none" normalizeH="0" baseline="0" dirty="0">
              <a:ln>
                <a:noFill/>
              </a:ln>
              <a:solidFill>
                <a:schemeClr val="tx1"/>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AutoNum type="arabicPeriod" startAt="7"/>
              <a:tabLst/>
            </a:pPr>
            <a:r>
              <a:rPr kumimoji="0" lang="en-US" altLang="en-US" b="0" i="0" u="none" strike="noStrike" cap="none" normalizeH="0" baseline="0" dirty="0">
                <a:ln>
                  <a:noFill/>
                </a:ln>
                <a:solidFill>
                  <a:schemeClr val="tx1"/>
                </a:solidFill>
                <a:effectLst/>
                <a:latin typeface="Google Sans"/>
              </a:rPr>
              <a:t> Fit Testing</a:t>
            </a:r>
          </a:p>
          <a:p>
            <a:pPr marR="0" lvl="1"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chemeClr val="tx1"/>
                </a:solidFill>
                <a:effectLst/>
                <a:latin typeface="Google Sans"/>
              </a:rPr>
              <a:t> </a:t>
            </a:r>
          </a:p>
          <a:p>
            <a:pPr marL="0" marR="0" lvl="0" indent="0" algn="l" defTabSz="914400" rtl="0" eaLnBrk="0" fontAlgn="base" latinLnBrk="0" hangingPunct="0">
              <a:lnSpc>
                <a:spcPct val="100000"/>
              </a:lnSpc>
              <a:spcBef>
                <a:spcPct val="0"/>
              </a:spcBef>
              <a:spcAft>
                <a:spcPct val="0"/>
              </a:spcAft>
              <a:buClrTx/>
              <a:buSzTx/>
              <a:buFontTx/>
              <a:buAutoNum type="arabicPeriod" startAt="8"/>
              <a:tabLst/>
            </a:pPr>
            <a:r>
              <a:rPr kumimoji="0" lang="en-US" altLang="en-US" b="0" i="0" u="none" strike="noStrike" cap="none" normalizeH="0" baseline="0" dirty="0">
                <a:ln>
                  <a:noFill/>
                </a:ln>
                <a:solidFill>
                  <a:schemeClr val="tx1"/>
                </a:solidFill>
                <a:effectLst/>
                <a:latin typeface="Google Sans"/>
              </a:rPr>
              <a:t> Use and Maintenance</a:t>
            </a:r>
          </a:p>
          <a:p>
            <a:pPr marL="457200" marR="0" lvl="1"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US" altLang="en-US" b="0" i="0" u="none" strike="noStrike" cap="none" normalizeH="0" baseline="0" dirty="0">
              <a:ln>
                <a:noFill/>
              </a:ln>
              <a:solidFill>
                <a:schemeClr val="tx1"/>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AutoNum type="arabicPeriod" startAt="9"/>
              <a:tabLst/>
              <a:defRPr/>
            </a:pPr>
            <a:r>
              <a:rPr kumimoji="0" lang="en-US" altLang="en-US" sz="1700" b="0" i="0" u="none" strike="noStrike" kern="1200" cap="none" spc="0" normalizeH="0" baseline="0" noProof="0" dirty="0">
                <a:ln>
                  <a:noFill/>
                </a:ln>
                <a:solidFill>
                  <a:srgbClr val="000000"/>
                </a:solidFill>
                <a:effectLst/>
                <a:uLnTx/>
                <a:uFillTx/>
                <a:latin typeface="Google Sans"/>
                <a:ea typeface="+mn-ea"/>
                <a:cs typeface="+mn-cs"/>
              </a:rPr>
              <a:t> Inspection</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en-US" altLang="en-US" sz="1700" b="0" i="0" u="none" strike="noStrike" kern="1200" cap="none" spc="0" normalizeH="0" baseline="0" noProof="0" dirty="0">
              <a:ln>
                <a:noFill/>
              </a:ln>
              <a:solidFill>
                <a:srgbClr val="000000"/>
              </a:solidFill>
              <a:effectLst/>
              <a:uLnTx/>
              <a:uFillTx/>
              <a:latin typeface="Google Sans"/>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0" i="0" u="none" strike="noStrike" kern="1200" cap="none" spc="0" normalizeH="0" baseline="0" noProof="0" dirty="0">
                <a:ln>
                  <a:noFill/>
                </a:ln>
                <a:solidFill>
                  <a:srgbClr val="000000"/>
                </a:solidFill>
                <a:effectLst/>
                <a:uLnTx/>
                <a:uFillTx/>
                <a:latin typeface="Google Sans"/>
                <a:ea typeface="+mn-ea"/>
                <a:cs typeface="+mn-cs"/>
              </a:rPr>
              <a:t>10. Program Evaluation</a:t>
            </a:r>
          </a:p>
          <a:p>
            <a:pPr marL="800100" marR="0" lvl="2" indent="-342900" algn="l" defTabSz="914400" rtl="0" eaLnBrk="0" fontAlgn="base" latinLnBrk="0" hangingPunct="0">
              <a:lnSpc>
                <a:spcPct val="100000"/>
              </a:lnSpc>
              <a:spcBef>
                <a:spcPct val="0"/>
              </a:spcBef>
              <a:spcAft>
                <a:spcPct val="0"/>
              </a:spcAft>
              <a:buClrTx/>
              <a:buSzTx/>
              <a:buFontTx/>
              <a:buChar char="•"/>
              <a:tabLst/>
              <a:defRPr/>
            </a:pPr>
            <a:endParaRPr kumimoji="0" lang="en-US" altLang="en-US" sz="1700" b="0" i="0" u="none" strike="noStrike" kern="1200" cap="none" spc="0" normalizeH="0" baseline="0" noProof="0" dirty="0">
              <a:ln>
                <a:noFill/>
              </a:ln>
              <a:solidFill>
                <a:srgbClr val="000000"/>
              </a:solidFill>
              <a:effectLst/>
              <a:uLnTx/>
              <a:uFillTx/>
              <a:latin typeface="Google Sans"/>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0" i="0" u="none" strike="noStrike" kern="1200" cap="none" spc="0" normalizeH="0" baseline="0" noProof="0" dirty="0">
                <a:ln>
                  <a:noFill/>
                </a:ln>
                <a:solidFill>
                  <a:srgbClr val="000000"/>
                </a:solidFill>
                <a:effectLst/>
                <a:uLnTx/>
                <a:uFillTx/>
                <a:latin typeface="Google Sans"/>
                <a:ea typeface="+mn-ea"/>
                <a:cs typeface="+mn-cs"/>
              </a:rPr>
              <a:t>11. Emergency Preparedness, and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700" b="0" i="0" u="none" strike="noStrike" kern="1200" cap="none" spc="0" normalizeH="0" baseline="0" noProof="0" dirty="0">
              <a:ln>
                <a:noFill/>
              </a:ln>
              <a:solidFill>
                <a:srgbClr val="000000"/>
              </a:solidFill>
              <a:effectLst/>
              <a:uLnTx/>
              <a:uFillTx/>
              <a:latin typeface="Google Sans"/>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0" i="0" u="none" strike="noStrike" kern="1200" cap="none" spc="0" normalizeH="0" baseline="0" noProof="0" dirty="0">
                <a:ln>
                  <a:noFill/>
                </a:ln>
                <a:solidFill>
                  <a:srgbClr val="000000"/>
                </a:solidFill>
                <a:effectLst/>
                <a:uLnTx/>
                <a:uFillTx/>
                <a:latin typeface="Google Sans"/>
                <a:ea typeface="+mn-ea"/>
                <a:cs typeface="+mn-cs"/>
              </a:rPr>
              <a:t>12. Recordkeeping.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700" b="0" i="0" u="none" strike="noStrike" kern="1200" cap="none" spc="0" normalizeH="0" baseline="0" noProof="0" dirty="0">
              <a:ln>
                <a:noFill/>
              </a:ln>
              <a:solidFill>
                <a:srgbClr val="000000"/>
              </a:solidFill>
              <a:effectLst/>
              <a:uLnTx/>
              <a:uFillTx/>
              <a:latin typeface="Google Sans"/>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0" i="0" u="none" strike="noStrike" kern="1200" cap="none" spc="0" normalizeH="0" baseline="0" noProof="0" dirty="0">
                <a:ln>
                  <a:noFill/>
                </a:ln>
                <a:solidFill>
                  <a:srgbClr val="000000"/>
                </a:solidFill>
                <a:effectLst/>
                <a:uLnTx/>
                <a:uFillTx/>
                <a:latin typeface="Google Sans"/>
                <a:ea typeface="+mn-ea"/>
                <a:cs typeface="+mn-cs"/>
              </a:rPr>
              <a:t>Additional details are provided on the above slide, and the two consecutive slides that follow.</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b="0" i="0" u="none" strike="noStrike" cap="none" normalizeH="0" baseline="0" dirty="0">
              <a:ln>
                <a:noFill/>
              </a:ln>
              <a:solidFill>
                <a:schemeClr val="tx1"/>
              </a:solidFill>
              <a:effectLst/>
              <a:latin typeface="Google Sans"/>
            </a:endParaRP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600" b="0" i="0" u="none" strike="noStrike" cap="none" normalizeH="0" baseline="0" dirty="0">
              <a:ln>
                <a:noFill/>
              </a:ln>
              <a:solidFill>
                <a:schemeClr val="tx1"/>
              </a:solidFill>
              <a:effectLst/>
              <a:latin typeface="Google Sans"/>
            </a:endParaRPr>
          </a:p>
          <a:p>
            <a:endParaRPr lang="en-US" dirty="0"/>
          </a:p>
        </p:txBody>
      </p:sp>
      <p:sp>
        <p:nvSpPr>
          <p:cNvPr id="4" name="Slide Number Placeholder 3"/>
          <p:cNvSpPr>
            <a:spLocks noGrp="1"/>
          </p:cNvSpPr>
          <p:nvPr>
            <p:ph type="sldNum" sz="quarter" idx="5"/>
          </p:nvPr>
        </p:nvSpPr>
        <p:spPr/>
        <p:txBody>
          <a:bodyPr/>
          <a:lstStyle/>
          <a:p>
            <a:fld id="{C0E6C4F7-EC48-43DC-ABC6-F7B9E10ACEE1}" type="slidenum">
              <a:rPr lang="en-US" smtClean="0"/>
              <a:t>34</a:t>
            </a:fld>
            <a:endParaRPr lang="en-US" dirty="0"/>
          </a:p>
        </p:txBody>
      </p:sp>
    </p:spTree>
    <p:extLst>
      <p:ext uri="{BB962C8B-B14F-4D97-AF65-F5344CB8AC3E}">
        <p14:creationId xmlns:p14="http://schemas.microsoft.com/office/powerpoint/2010/main" val="26212064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 previous slide for instructor notes</a:t>
            </a:r>
          </a:p>
        </p:txBody>
      </p:sp>
      <p:sp>
        <p:nvSpPr>
          <p:cNvPr id="4" name="Slide Number Placeholder 3"/>
          <p:cNvSpPr>
            <a:spLocks noGrp="1"/>
          </p:cNvSpPr>
          <p:nvPr>
            <p:ph type="sldNum" sz="quarter" idx="5"/>
          </p:nvPr>
        </p:nvSpPr>
        <p:spPr/>
        <p:txBody>
          <a:bodyPr/>
          <a:lstStyle/>
          <a:p>
            <a:fld id="{C0E6C4F7-EC48-43DC-ABC6-F7B9E10ACEE1}" type="slidenum">
              <a:rPr lang="en-US" smtClean="0"/>
              <a:t>35</a:t>
            </a:fld>
            <a:endParaRPr lang="en-US" dirty="0"/>
          </a:p>
        </p:txBody>
      </p:sp>
    </p:spTree>
    <p:extLst>
      <p:ext uri="{BB962C8B-B14F-4D97-AF65-F5344CB8AC3E}">
        <p14:creationId xmlns:p14="http://schemas.microsoft.com/office/powerpoint/2010/main" val="28823563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 two previous slides for instructor notes</a:t>
            </a:r>
          </a:p>
        </p:txBody>
      </p:sp>
      <p:sp>
        <p:nvSpPr>
          <p:cNvPr id="4" name="Slide Number Placeholder 3"/>
          <p:cNvSpPr>
            <a:spLocks noGrp="1"/>
          </p:cNvSpPr>
          <p:nvPr>
            <p:ph type="sldNum" sz="quarter" idx="5"/>
          </p:nvPr>
        </p:nvSpPr>
        <p:spPr/>
        <p:txBody>
          <a:bodyPr/>
          <a:lstStyle/>
          <a:p>
            <a:fld id="{C0E6C4F7-EC48-43DC-ABC6-F7B9E10ACEE1}" type="slidenum">
              <a:rPr lang="en-US" smtClean="0"/>
              <a:t>36</a:t>
            </a:fld>
            <a:endParaRPr lang="en-US" dirty="0"/>
          </a:p>
        </p:txBody>
      </p:sp>
    </p:spTree>
    <p:extLst>
      <p:ext uri="{BB962C8B-B14F-4D97-AF65-F5344CB8AC3E}">
        <p14:creationId xmlns:p14="http://schemas.microsoft.com/office/powerpoint/2010/main" val="19944683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2400" b="1" dirty="0">
                <a:solidFill>
                  <a:srgbClr val="000000"/>
                </a:solidFill>
                <a:effectLst/>
                <a:latin typeface="Google Sans"/>
                <a:ea typeface="Aptos" panose="020B0004020202020204" pitchFamily="34" charset="0"/>
                <a:cs typeface="Times New Roman" panose="02020603050405020304" pitchFamily="18" charset="0"/>
              </a:rPr>
              <a:t>Medical Surveillance Program</a:t>
            </a:r>
            <a:r>
              <a:rPr lang="en-US" sz="2400" b="0" dirty="0">
                <a:solidFill>
                  <a:srgbClr val="000000"/>
                </a:solidFill>
                <a:effectLst/>
                <a:latin typeface="Google Sans"/>
                <a:ea typeface="Aptos" panose="020B0004020202020204" pitchFamily="34" charset="0"/>
                <a:cs typeface="Times New Roman" panose="02020603050405020304" pitchFamily="18" charset="0"/>
              </a:rPr>
              <a:t> is </a:t>
            </a:r>
            <a:r>
              <a:rPr lang="en-US" sz="2400" b="1" dirty="0">
                <a:solidFill>
                  <a:srgbClr val="000000"/>
                </a:solidFill>
                <a:effectLst/>
                <a:latin typeface="Google Sans"/>
                <a:ea typeface="Aptos" panose="020B0004020202020204" pitchFamily="34" charset="0"/>
                <a:cs typeface="Times New Roman" panose="02020603050405020304" pitchFamily="18" charset="0"/>
              </a:rPr>
              <a:t>mandatory for MNM miners</a:t>
            </a:r>
            <a:endParaRPr lang="en-US" sz="2400" dirty="0">
              <a:solidFill>
                <a:srgbClr val="000000"/>
              </a:solidFill>
              <a:effectLst/>
              <a:latin typeface="Google Sans"/>
              <a:ea typeface="Aptos" panose="020B0004020202020204" pitchFamily="34" charset="0"/>
              <a:cs typeface="Gill Sans MT" panose="020B0502020104020203" pitchFamily="34" charset="0"/>
            </a:endParaRPr>
          </a:p>
          <a:p>
            <a:pPr marL="0" marR="0">
              <a:spcBef>
                <a:spcPts val="0"/>
              </a:spcBef>
              <a:spcAft>
                <a:spcPts val="0"/>
              </a:spcAft>
            </a:pPr>
            <a:r>
              <a:rPr lang="en-US" sz="1400" dirty="0">
                <a:solidFill>
                  <a:srgbClr val="000000"/>
                </a:solidFill>
                <a:effectLst/>
                <a:latin typeface="Google Sans"/>
                <a:ea typeface="Aptos" panose="020B0004020202020204" pitchFamily="34" charset="0"/>
                <a:cs typeface="Times New Roman" panose="02020603050405020304" pitchFamily="18" charset="0"/>
              </a:rPr>
              <a:t> </a:t>
            </a:r>
            <a:endParaRPr lang="en-US" sz="1200" dirty="0">
              <a:solidFill>
                <a:srgbClr val="000000"/>
              </a:solidFill>
              <a:effectLst/>
              <a:latin typeface="Google Sans"/>
              <a:ea typeface="Aptos" panose="020B0004020202020204" pitchFamily="34" charset="0"/>
              <a:cs typeface="Gill Sans MT" panose="020B0502020104020203" pitchFamily="34" charset="0"/>
            </a:endParaRPr>
          </a:p>
          <a:p>
            <a:pPr marL="342900" marR="0" indent="-342900">
              <a:spcBef>
                <a:spcPts val="0"/>
              </a:spcBef>
              <a:spcAft>
                <a:spcPts val="230"/>
              </a:spcAft>
              <a:buFont typeface="Wingdings" panose="05000000000000000000" pitchFamily="2" charset="2"/>
              <a:buChar char="Ø"/>
            </a:pPr>
            <a:r>
              <a:rPr lang="en-US" sz="2300" b="1" dirty="0">
                <a:solidFill>
                  <a:srgbClr val="000000"/>
                </a:solidFill>
                <a:effectLst/>
                <a:latin typeface="Google Sans"/>
                <a:ea typeface="Aptos" panose="020B0004020202020204" pitchFamily="34" charset="0"/>
                <a:cs typeface="Gill Sans MT" panose="020B0502020104020203" pitchFamily="34" charset="0"/>
              </a:rPr>
              <a:t>Mine operators must provide medical exams </a:t>
            </a:r>
            <a:r>
              <a:rPr lang="en-US" sz="2300" dirty="0">
                <a:solidFill>
                  <a:srgbClr val="000000"/>
                </a:solidFill>
                <a:effectLst/>
                <a:latin typeface="Google Sans"/>
                <a:ea typeface="Aptos" panose="020B0004020202020204" pitchFamily="34" charset="0"/>
                <a:cs typeface="Gill Sans MT" panose="020B0502020104020203" pitchFamily="34" charset="0"/>
              </a:rPr>
              <a:t>at</a:t>
            </a:r>
            <a:r>
              <a:rPr lang="en-US" sz="2300" b="1" dirty="0">
                <a:solidFill>
                  <a:srgbClr val="000000"/>
                </a:solidFill>
                <a:effectLst/>
                <a:latin typeface="Google Sans"/>
                <a:ea typeface="Aptos" panose="020B0004020202020204" pitchFamily="34" charset="0"/>
                <a:cs typeface="Gill Sans MT" panose="020B0502020104020203" pitchFamily="34" charset="0"/>
              </a:rPr>
              <a:t> no cost</a:t>
            </a:r>
            <a:r>
              <a:rPr lang="en-US" sz="2300" dirty="0">
                <a:solidFill>
                  <a:srgbClr val="000000"/>
                </a:solidFill>
                <a:effectLst/>
                <a:latin typeface="Google Sans"/>
                <a:ea typeface="Aptos" panose="020B0004020202020204" pitchFamily="34" charset="0"/>
                <a:cs typeface="Gill Sans MT" panose="020B0502020104020203" pitchFamily="34" charset="0"/>
              </a:rPr>
              <a:t> to </a:t>
            </a:r>
            <a:r>
              <a:rPr lang="en-US" sz="2300" b="1" dirty="0">
                <a:solidFill>
                  <a:srgbClr val="000000"/>
                </a:solidFill>
                <a:effectLst/>
                <a:latin typeface="Google Sans"/>
                <a:ea typeface="Aptos" panose="020B0004020202020204" pitchFamily="34" charset="0"/>
                <a:cs typeface="Gill Sans MT" panose="020B0502020104020203" pitchFamily="34" charset="0"/>
              </a:rPr>
              <a:t>miners</a:t>
            </a:r>
          </a:p>
          <a:p>
            <a:pPr marL="0" marR="0" indent="0">
              <a:spcBef>
                <a:spcPts val="0"/>
              </a:spcBef>
              <a:spcAft>
                <a:spcPts val="230"/>
              </a:spcAft>
              <a:buFont typeface="Arial" panose="020B0604020202020204" pitchFamily="34" charset="0"/>
              <a:buNone/>
            </a:pPr>
            <a:endParaRPr lang="en-US" sz="2300" b="1" dirty="0">
              <a:solidFill>
                <a:srgbClr val="000000"/>
              </a:solidFill>
              <a:effectLst/>
              <a:latin typeface="Google Sans"/>
              <a:ea typeface="Aptos" panose="020B0004020202020204" pitchFamily="34" charset="0"/>
              <a:cs typeface="Gill Sans MT" panose="020B0502020104020203" pitchFamily="34" charset="0"/>
            </a:endParaRPr>
          </a:p>
          <a:p>
            <a:pPr marL="342900" marR="0" indent="-342900">
              <a:spcBef>
                <a:spcPts val="0"/>
              </a:spcBef>
              <a:spcAft>
                <a:spcPts val="230"/>
              </a:spcAft>
              <a:buFont typeface="Wingdings" panose="05000000000000000000" pitchFamily="2" charset="2"/>
              <a:buChar char="Ø"/>
            </a:pPr>
            <a:r>
              <a:rPr lang="en-US" sz="2300" b="1" dirty="0">
                <a:solidFill>
                  <a:srgbClr val="000000"/>
                </a:solidFill>
                <a:effectLst/>
                <a:latin typeface="Google Sans"/>
                <a:ea typeface="Aptos" panose="020B0004020202020204" pitchFamily="34" charset="0"/>
                <a:cs typeface="Gill Sans MT" panose="020B0502020104020203" pitchFamily="34" charset="0"/>
              </a:rPr>
              <a:t>Medical exams </a:t>
            </a:r>
            <a:r>
              <a:rPr lang="en-US" sz="2300" dirty="0">
                <a:solidFill>
                  <a:srgbClr val="000000"/>
                </a:solidFill>
                <a:effectLst/>
                <a:latin typeface="Google Sans"/>
                <a:ea typeface="Aptos" panose="020B0004020202020204" pitchFamily="34" charset="0"/>
                <a:cs typeface="Gill Sans MT" panose="020B0502020104020203" pitchFamily="34" charset="0"/>
              </a:rPr>
              <a:t>by a </a:t>
            </a:r>
            <a:r>
              <a:rPr lang="en-US" sz="2300" b="1" dirty="0">
                <a:solidFill>
                  <a:srgbClr val="000000"/>
                </a:solidFill>
                <a:effectLst/>
                <a:latin typeface="Google Sans"/>
                <a:ea typeface="Aptos" panose="020B0004020202020204" pitchFamily="34" charset="0"/>
                <a:cs typeface="Gill Sans MT" panose="020B0502020104020203" pitchFamily="34" charset="0"/>
              </a:rPr>
              <a:t>physician or other licensed health care professional (PLHCP) </a:t>
            </a:r>
            <a:r>
              <a:rPr lang="en-US" sz="2300" dirty="0">
                <a:solidFill>
                  <a:srgbClr val="000000"/>
                </a:solidFill>
                <a:effectLst/>
                <a:latin typeface="Google Sans"/>
                <a:ea typeface="Aptos" panose="020B0004020202020204" pitchFamily="34" charset="0"/>
                <a:cs typeface="Gill Sans MT" panose="020B0502020104020203" pitchFamily="34" charset="0"/>
              </a:rPr>
              <a:t>or </a:t>
            </a:r>
            <a:r>
              <a:rPr lang="en-US" sz="2300" b="1" dirty="0">
                <a:solidFill>
                  <a:srgbClr val="000000"/>
                </a:solidFill>
                <a:effectLst/>
                <a:latin typeface="Google Sans"/>
                <a:ea typeface="Aptos" panose="020B0004020202020204" pitchFamily="34" charset="0"/>
                <a:cs typeface="Gill Sans MT" panose="020B0502020104020203" pitchFamily="34" charset="0"/>
              </a:rPr>
              <a:t>specialist</a:t>
            </a:r>
            <a:r>
              <a:rPr lang="en-US" sz="2300" dirty="0">
                <a:solidFill>
                  <a:srgbClr val="000000"/>
                </a:solidFill>
                <a:effectLst/>
                <a:latin typeface="Google Sans"/>
                <a:ea typeface="Aptos" panose="020B0004020202020204" pitchFamily="34" charset="0"/>
                <a:cs typeface="Gill Sans MT" panose="020B0502020104020203" pitchFamily="34" charset="0"/>
              </a:rPr>
              <a:t> must include</a:t>
            </a:r>
          </a:p>
          <a:p>
            <a:pPr marL="800100" marR="0" lvl="1" indent="-342900">
              <a:spcBef>
                <a:spcPts val="0"/>
              </a:spcBef>
              <a:spcAft>
                <a:spcPts val="230"/>
              </a:spcAft>
              <a:buFont typeface="Wingdings" panose="05000000000000000000" pitchFamily="2" charset="2"/>
              <a:buChar char="Ø"/>
            </a:pPr>
            <a:r>
              <a:rPr lang="en-US" sz="2000" b="0" dirty="0">
                <a:solidFill>
                  <a:srgbClr val="000000"/>
                </a:solidFill>
                <a:latin typeface="Google Sans"/>
              </a:rPr>
              <a:t>Medical and work history</a:t>
            </a:r>
          </a:p>
          <a:p>
            <a:pPr marL="800100" lvl="1" indent="-342900">
              <a:spcAft>
                <a:spcPts val="230"/>
              </a:spcAft>
              <a:buFont typeface="Wingdings" panose="05000000000000000000" pitchFamily="2" charset="2"/>
              <a:buChar char="Ø"/>
            </a:pPr>
            <a:r>
              <a:rPr lang="en-US" sz="2000" b="0" dirty="0">
                <a:solidFill>
                  <a:srgbClr val="000000"/>
                </a:solidFill>
                <a:effectLst/>
                <a:latin typeface="Google Sans"/>
                <a:ea typeface="Aptos" panose="020B0004020202020204" pitchFamily="34" charset="0"/>
                <a:cs typeface="Gill Sans MT" panose="020B0502020104020203" pitchFamily="34" charset="0"/>
              </a:rPr>
              <a:t>Physical exam with special emphasis on the respiratory system</a:t>
            </a:r>
          </a:p>
          <a:p>
            <a:pPr marL="800100" lvl="1" indent="-342900">
              <a:spcAft>
                <a:spcPts val="230"/>
              </a:spcAft>
              <a:buFont typeface="Wingdings" panose="05000000000000000000" pitchFamily="2" charset="2"/>
              <a:buChar char="Ø"/>
            </a:pPr>
            <a:r>
              <a:rPr lang="en-US" sz="2000" b="0" dirty="0">
                <a:solidFill>
                  <a:srgbClr val="000000"/>
                </a:solidFill>
                <a:effectLst/>
                <a:latin typeface="Google Sans"/>
                <a:ea typeface="Aptos" panose="020B0004020202020204" pitchFamily="34" charset="0"/>
                <a:cs typeface="Gill Sans MT" panose="020B0502020104020203" pitchFamily="34" charset="0"/>
              </a:rPr>
              <a:t>Chest X-Ray</a:t>
            </a:r>
          </a:p>
          <a:p>
            <a:pPr marL="800100" lvl="1" indent="-342900">
              <a:spcAft>
                <a:spcPts val="230"/>
              </a:spcAft>
              <a:buFont typeface="Wingdings" panose="05000000000000000000" pitchFamily="2" charset="2"/>
              <a:buChar char="Ø"/>
            </a:pPr>
            <a:r>
              <a:rPr lang="en-US" sz="2000" b="0" dirty="0">
                <a:solidFill>
                  <a:srgbClr val="000000"/>
                </a:solidFill>
                <a:effectLst/>
                <a:latin typeface="Google Sans"/>
                <a:ea typeface="Aptos" panose="020B0004020202020204" pitchFamily="34" charset="0"/>
                <a:cs typeface="Gill Sans MT" panose="020B0502020104020203" pitchFamily="34" charset="0"/>
              </a:rPr>
              <a:t>Occupational history and symptom assessment</a:t>
            </a:r>
          </a:p>
          <a:p>
            <a:pPr marL="800100" lvl="1" indent="-342900">
              <a:buFont typeface="Wingdings" panose="05000000000000000000" pitchFamily="2" charset="2"/>
              <a:buChar char="Ø"/>
            </a:pPr>
            <a:r>
              <a:rPr lang="en-US" sz="2000" b="0" dirty="0">
                <a:solidFill>
                  <a:srgbClr val="000000"/>
                </a:solidFill>
                <a:effectLst/>
                <a:latin typeface="Google Sans"/>
                <a:ea typeface="Aptos" panose="020B0004020202020204" pitchFamily="34" charset="0"/>
                <a:cs typeface="Gill Sans MT" panose="020B0502020104020203" pitchFamily="34" charset="0"/>
              </a:rPr>
              <a:t>Pulmonary function test</a:t>
            </a:r>
          </a:p>
          <a:p>
            <a:pPr marL="457200" lvl="1" indent="0">
              <a:buFont typeface="Wingdings" panose="05000000000000000000" pitchFamily="2" charset="2"/>
              <a:buNone/>
            </a:pPr>
            <a:r>
              <a:rPr lang="en-US" sz="2000" b="0" dirty="0">
                <a:solidFill>
                  <a:srgbClr val="000000"/>
                </a:solidFill>
                <a:effectLst/>
                <a:latin typeface="Google Sans"/>
                <a:ea typeface="Aptos" panose="020B0004020202020204" pitchFamily="34" charset="0"/>
                <a:cs typeface="Gill Sans MT" panose="020B0502020104020203" pitchFamily="34" charset="0"/>
              </a:rPr>
              <a:t> </a:t>
            </a:r>
          </a:p>
          <a:p>
            <a:pPr marL="342900" indent="-342900">
              <a:buFont typeface="Wingdings" panose="05000000000000000000" pitchFamily="2" charset="2"/>
              <a:buChar char="Ø"/>
            </a:pPr>
            <a:r>
              <a:rPr lang="en-US" sz="1700" dirty="0">
                <a:solidFill>
                  <a:srgbClr val="000000"/>
                </a:solidFill>
                <a:latin typeface="Google Sans"/>
                <a:ea typeface="Aptos" panose="020B0004020202020204" pitchFamily="34" charset="0"/>
                <a:cs typeface="Gill Sans MT" panose="020B0502020104020203" pitchFamily="34" charset="0"/>
              </a:rPr>
              <a:t>Note that a </a:t>
            </a:r>
            <a:r>
              <a:rPr lang="en-US" sz="1700" b="1" i="1" dirty="0">
                <a:solidFill>
                  <a:srgbClr val="000000"/>
                </a:solidFill>
                <a:latin typeface="Google Sans"/>
                <a:ea typeface="Aptos" panose="020B0004020202020204" pitchFamily="34" charset="0"/>
                <a:cs typeface="Gill Sans MT" panose="020B0502020104020203" pitchFamily="34" charset="0"/>
              </a:rPr>
              <a:t>specialist </a:t>
            </a:r>
            <a:r>
              <a:rPr lang="en-US" sz="1700" b="1" dirty="0">
                <a:solidFill>
                  <a:srgbClr val="000000"/>
                </a:solidFill>
                <a:latin typeface="Google Sans"/>
                <a:ea typeface="Aptos" panose="020B0004020202020204" pitchFamily="34" charset="0"/>
                <a:cs typeface="Gill Sans MT" panose="020B0502020104020203" pitchFamily="34" charset="0"/>
              </a:rPr>
              <a:t>must be  </a:t>
            </a:r>
            <a:r>
              <a:rPr lang="en-US" sz="1700" b="1" dirty="0">
                <a:effectLst/>
                <a:latin typeface="Google Sans"/>
                <a:ea typeface="Aptos" panose="020B0004020202020204" pitchFamily="34" charset="0"/>
                <a:cs typeface="Times New Roman" panose="02020603050405020304" pitchFamily="18" charset="0"/>
              </a:rPr>
              <a:t>American Board-Certified </a:t>
            </a:r>
            <a:r>
              <a:rPr lang="en-US" sz="1700" dirty="0">
                <a:effectLst/>
                <a:latin typeface="Google Sans"/>
                <a:ea typeface="Aptos" panose="020B0004020202020204" pitchFamily="34" charset="0"/>
                <a:cs typeface="Times New Roman" panose="02020603050405020304" pitchFamily="18" charset="0"/>
              </a:rPr>
              <a:t>in </a:t>
            </a:r>
            <a:r>
              <a:rPr lang="en-US" sz="1700" b="1" dirty="0">
                <a:effectLst/>
                <a:latin typeface="Google Sans"/>
                <a:ea typeface="Aptos" panose="020B0004020202020204" pitchFamily="34" charset="0"/>
                <a:cs typeface="Times New Roman" panose="02020603050405020304" pitchFamily="18" charset="0"/>
              </a:rPr>
              <a:t>Pulmonary Disease </a:t>
            </a:r>
            <a:r>
              <a:rPr lang="en-US" sz="1700" dirty="0">
                <a:effectLst/>
                <a:latin typeface="Google Sans"/>
                <a:ea typeface="Aptos" panose="020B0004020202020204" pitchFamily="34" charset="0"/>
                <a:cs typeface="Times New Roman" panose="02020603050405020304" pitchFamily="18" charset="0"/>
              </a:rPr>
              <a:t>or </a:t>
            </a:r>
            <a:r>
              <a:rPr lang="en-US" sz="1700" b="1" dirty="0">
                <a:effectLst/>
                <a:latin typeface="Google Sans"/>
                <a:ea typeface="Aptos" panose="020B0004020202020204" pitchFamily="34" charset="0"/>
                <a:cs typeface="Times New Roman" panose="02020603050405020304" pitchFamily="18" charset="0"/>
              </a:rPr>
              <a:t>Occupational Medicine</a:t>
            </a:r>
            <a:endParaRPr lang="en-US" sz="1700" b="1" i="1" dirty="0">
              <a:solidFill>
                <a:srgbClr val="000000"/>
              </a:solidFill>
              <a:effectLst/>
              <a:latin typeface="Google Sans"/>
              <a:ea typeface="Aptos" panose="020B0004020202020204" pitchFamily="34" charset="0"/>
              <a:cs typeface="Gill Sans MT" panose="020B0502020104020203" pitchFamily="34" charset="0"/>
            </a:endParaRPr>
          </a:p>
          <a:p>
            <a:endParaRPr lang="en-US" dirty="0"/>
          </a:p>
        </p:txBody>
      </p:sp>
      <p:sp>
        <p:nvSpPr>
          <p:cNvPr id="4" name="Slide Number Placeholder 3"/>
          <p:cNvSpPr>
            <a:spLocks noGrp="1"/>
          </p:cNvSpPr>
          <p:nvPr>
            <p:ph type="sldNum" sz="quarter" idx="5"/>
          </p:nvPr>
        </p:nvSpPr>
        <p:spPr/>
        <p:txBody>
          <a:bodyPr/>
          <a:lstStyle/>
          <a:p>
            <a:fld id="{C0E6C4F7-EC48-43DC-ABC6-F7B9E10ACEE1}" type="slidenum">
              <a:rPr lang="en-US" smtClean="0"/>
              <a:t>37</a:t>
            </a:fld>
            <a:endParaRPr lang="en-US"/>
          </a:p>
        </p:txBody>
      </p:sp>
    </p:spTree>
    <p:extLst>
      <p:ext uri="{BB962C8B-B14F-4D97-AF65-F5344CB8AC3E}">
        <p14:creationId xmlns:p14="http://schemas.microsoft.com/office/powerpoint/2010/main" val="18248283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Font typeface="Arial" panose="020B0604020202020204" pitchFamily="34" charset="0"/>
              <a:buNone/>
            </a:pPr>
            <a:r>
              <a:rPr lang="en-US" sz="2500" b="1" dirty="0">
                <a:solidFill>
                  <a:srgbClr val="000000"/>
                </a:solidFill>
                <a:effectLst/>
                <a:latin typeface="Google Sans"/>
                <a:ea typeface="Aptos" panose="020B0004020202020204" pitchFamily="34" charset="0"/>
                <a:cs typeface="Times New Roman" panose="02020603050405020304" pitchFamily="18" charset="0"/>
              </a:rPr>
              <a:t>Timing of MNM Medical Surveillance will be as follows:</a:t>
            </a:r>
            <a:endParaRPr lang="en-US" sz="2500" dirty="0">
              <a:solidFill>
                <a:srgbClr val="000000"/>
              </a:solidFill>
              <a:effectLst/>
              <a:latin typeface="Google Sans"/>
              <a:ea typeface="Aptos" panose="020B0004020202020204" pitchFamily="34" charset="0"/>
              <a:cs typeface="Gill Sans MT" panose="020B0502020104020203" pitchFamily="34" charset="0"/>
            </a:endParaRPr>
          </a:p>
          <a:p>
            <a:pPr marL="0" marR="0">
              <a:spcBef>
                <a:spcPts val="0"/>
              </a:spcBef>
              <a:spcAft>
                <a:spcPts val="0"/>
              </a:spcAft>
            </a:pPr>
            <a:r>
              <a:rPr lang="en-US" sz="2200" b="1" dirty="0">
                <a:solidFill>
                  <a:srgbClr val="000000"/>
                </a:solidFill>
                <a:effectLst/>
                <a:latin typeface="Google Sans"/>
                <a:ea typeface="Aptos" panose="020B0004020202020204" pitchFamily="34" charset="0"/>
                <a:cs typeface="Times New Roman" panose="02020603050405020304" pitchFamily="18" charset="0"/>
              </a:rPr>
              <a:t> </a:t>
            </a:r>
            <a:endParaRPr lang="en-US" sz="2200" dirty="0">
              <a:solidFill>
                <a:srgbClr val="000000"/>
              </a:solidFill>
              <a:effectLst/>
              <a:latin typeface="Google Sans"/>
              <a:ea typeface="Aptos" panose="020B0004020202020204" pitchFamily="34" charset="0"/>
              <a:cs typeface="Gill Sans MT" panose="020B0502020104020203" pitchFamily="34" charset="0"/>
            </a:endParaRPr>
          </a:p>
          <a:p>
            <a:pPr marL="342900" marR="0" indent="-342900">
              <a:spcBef>
                <a:spcPts val="0"/>
              </a:spcBef>
              <a:spcAft>
                <a:spcPts val="230"/>
              </a:spcAft>
              <a:buFont typeface="Wingdings" panose="05000000000000000000" pitchFamily="2" charset="2"/>
              <a:buChar char="Ø"/>
            </a:pPr>
            <a:r>
              <a:rPr lang="en-US" sz="2300" b="1" dirty="0">
                <a:solidFill>
                  <a:srgbClr val="000000"/>
                </a:solidFill>
                <a:effectLst/>
                <a:latin typeface="Google Sans"/>
                <a:ea typeface="Aptos" panose="020B0004020202020204" pitchFamily="34" charset="0"/>
                <a:cs typeface="Gill Sans MT" panose="020B0502020104020203" pitchFamily="34" charset="0"/>
              </a:rPr>
              <a:t>Provide medical exams </a:t>
            </a:r>
            <a:r>
              <a:rPr lang="en-US" sz="2300" dirty="0">
                <a:solidFill>
                  <a:srgbClr val="000000"/>
                </a:solidFill>
                <a:effectLst/>
                <a:latin typeface="Google Sans"/>
                <a:ea typeface="Aptos" panose="020B0004020202020204" pitchFamily="34" charset="0"/>
                <a:cs typeface="Gill Sans MT" panose="020B0502020104020203" pitchFamily="34" charset="0"/>
              </a:rPr>
              <a:t>to </a:t>
            </a:r>
            <a:r>
              <a:rPr lang="en-US" sz="2300" b="1" dirty="0">
                <a:solidFill>
                  <a:srgbClr val="000000"/>
                </a:solidFill>
                <a:effectLst/>
                <a:latin typeface="Google Sans"/>
                <a:ea typeface="Aptos" panose="020B0004020202020204" pitchFamily="34" charset="0"/>
                <a:cs typeface="Gill Sans MT" panose="020B0502020104020203" pitchFamily="34" charset="0"/>
              </a:rPr>
              <a:t>new miners </a:t>
            </a:r>
            <a:r>
              <a:rPr lang="en-US" sz="2300" dirty="0">
                <a:solidFill>
                  <a:srgbClr val="000000"/>
                </a:solidFill>
                <a:effectLst/>
                <a:latin typeface="Google Sans"/>
                <a:ea typeface="Aptos" panose="020B0004020202020204" pitchFamily="34" charset="0"/>
                <a:cs typeface="Gill Sans MT" panose="020B0502020104020203" pitchFamily="34" charset="0"/>
              </a:rPr>
              <a:t>who </a:t>
            </a:r>
            <a:r>
              <a:rPr lang="en-US" sz="2300" b="1" dirty="0">
                <a:solidFill>
                  <a:srgbClr val="000000"/>
                </a:solidFill>
                <a:effectLst/>
                <a:latin typeface="Google Sans"/>
                <a:ea typeface="Aptos" panose="020B0004020202020204" pitchFamily="34" charset="0"/>
                <a:cs typeface="Gill Sans MT" panose="020B0502020104020203" pitchFamily="34" charset="0"/>
              </a:rPr>
              <a:t>start work after April 8, 2026</a:t>
            </a:r>
            <a:r>
              <a:rPr lang="en-US" sz="2300" dirty="0">
                <a:solidFill>
                  <a:srgbClr val="000000"/>
                </a:solidFill>
                <a:effectLst/>
                <a:latin typeface="Google Sans"/>
                <a:ea typeface="Aptos" panose="020B0004020202020204" pitchFamily="34" charset="0"/>
                <a:cs typeface="Gill Sans MT" panose="020B0502020104020203" pitchFamily="34" charset="0"/>
              </a:rPr>
              <a:t>, </a:t>
            </a:r>
            <a:r>
              <a:rPr lang="en-US" sz="2300" b="1" dirty="0">
                <a:solidFill>
                  <a:srgbClr val="000000"/>
                </a:solidFill>
                <a:effectLst/>
                <a:latin typeface="Google Sans"/>
                <a:ea typeface="Aptos" panose="020B0004020202020204" pitchFamily="34" charset="0"/>
                <a:cs typeface="Gill Sans MT" panose="020B0502020104020203" pitchFamily="34" charset="0"/>
              </a:rPr>
              <a:t>within 60 days </a:t>
            </a:r>
            <a:r>
              <a:rPr lang="en-US" sz="2300" dirty="0">
                <a:solidFill>
                  <a:srgbClr val="000000"/>
                </a:solidFill>
                <a:effectLst/>
                <a:latin typeface="Google Sans"/>
                <a:ea typeface="Aptos" panose="020B0004020202020204" pitchFamily="34" charset="0"/>
                <a:cs typeface="Gill Sans MT" panose="020B0502020104020203" pitchFamily="34" charset="0"/>
              </a:rPr>
              <a:t>of </a:t>
            </a:r>
            <a:r>
              <a:rPr lang="en-US" sz="2300" b="1" dirty="0">
                <a:solidFill>
                  <a:srgbClr val="000000"/>
                </a:solidFill>
                <a:effectLst/>
                <a:latin typeface="Google Sans"/>
                <a:ea typeface="Aptos" panose="020B0004020202020204" pitchFamily="34" charset="0"/>
                <a:cs typeface="Gill Sans MT" panose="020B0502020104020203" pitchFamily="34" charset="0"/>
              </a:rPr>
              <a:t>beginning employment</a:t>
            </a:r>
          </a:p>
          <a:p>
            <a:pPr marL="0" marR="0">
              <a:spcBef>
                <a:spcPts val="0"/>
              </a:spcBef>
              <a:spcAft>
                <a:spcPts val="230"/>
              </a:spcAft>
            </a:pPr>
            <a:endParaRPr lang="en-US" sz="2200" dirty="0">
              <a:solidFill>
                <a:srgbClr val="000000"/>
              </a:solidFill>
              <a:effectLst/>
              <a:latin typeface="Google Sans"/>
              <a:ea typeface="Aptos" panose="020B0004020202020204" pitchFamily="34" charset="0"/>
              <a:cs typeface="Gill Sans MT" panose="020B0502020104020203" pitchFamily="34" charset="0"/>
            </a:endParaRPr>
          </a:p>
          <a:p>
            <a:pPr marL="800100" lvl="1" indent="-342900">
              <a:spcAft>
                <a:spcPts val="230"/>
              </a:spcAft>
              <a:buFont typeface="Wingdings" panose="05000000000000000000" pitchFamily="2" charset="2"/>
              <a:buChar char="Ø"/>
            </a:pPr>
            <a:r>
              <a:rPr lang="en-US" sz="2200" b="1" dirty="0">
                <a:solidFill>
                  <a:srgbClr val="000000"/>
                </a:solidFill>
                <a:effectLst/>
                <a:latin typeface="Google Sans"/>
                <a:ea typeface="Aptos" panose="020B0004020202020204" pitchFamily="34" charset="0"/>
                <a:cs typeface="Gill Sans MT" panose="020B0502020104020203" pitchFamily="34" charset="0"/>
              </a:rPr>
              <a:t>1st follow-up exam no later than 3 years</a:t>
            </a:r>
          </a:p>
          <a:p>
            <a:pPr marL="800100" lvl="1" indent="-342900">
              <a:spcAft>
                <a:spcPts val="230"/>
              </a:spcAft>
              <a:buFont typeface="Wingdings" panose="05000000000000000000" pitchFamily="2" charset="2"/>
              <a:buChar char="Ø"/>
            </a:pPr>
            <a:endParaRPr lang="en-US" sz="2200" dirty="0">
              <a:solidFill>
                <a:srgbClr val="000000"/>
              </a:solidFill>
              <a:effectLst/>
              <a:latin typeface="Google Sans"/>
              <a:ea typeface="Aptos" panose="020B0004020202020204" pitchFamily="34" charset="0"/>
              <a:cs typeface="Gill Sans MT" panose="020B0502020104020203" pitchFamily="34" charset="0"/>
            </a:endParaRPr>
          </a:p>
          <a:p>
            <a:pPr marL="800100" lvl="1" indent="-342900">
              <a:buFont typeface="Wingdings" panose="05000000000000000000" pitchFamily="2" charset="2"/>
              <a:buChar char="Ø"/>
            </a:pPr>
            <a:r>
              <a:rPr lang="en-US" sz="2200" b="1" dirty="0">
                <a:solidFill>
                  <a:srgbClr val="000000"/>
                </a:solidFill>
                <a:effectLst/>
                <a:latin typeface="Google Sans"/>
                <a:ea typeface="Aptos" panose="020B0004020202020204" pitchFamily="34" charset="0"/>
                <a:cs typeface="Gill Sans MT" panose="020B0502020104020203" pitchFamily="34" charset="0"/>
              </a:rPr>
              <a:t>2nd follow-up no later than 2 years if the 1st follow-up exam shows evidence </a:t>
            </a:r>
            <a:r>
              <a:rPr lang="en-US" sz="2200" dirty="0">
                <a:solidFill>
                  <a:srgbClr val="000000"/>
                </a:solidFill>
                <a:effectLst/>
                <a:latin typeface="Google Sans"/>
                <a:ea typeface="Aptos" panose="020B0004020202020204" pitchFamily="34" charset="0"/>
                <a:cs typeface="Gill Sans MT" panose="020B0502020104020203" pitchFamily="34" charset="0"/>
              </a:rPr>
              <a:t>of</a:t>
            </a:r>
            <a:r>
              <a:rPr lang="en-US" sz="2200" b="1" dirty="0">
                <a:solidFill>
                  <a:srgbClr val="000000"/>
                </a:solidFill>
                <a:effectLst/>
                <a:latin typeface="Google Sans"/>
                <a:ea typeface="Aptos" panose="020B0004020202020204" pitchFamily="34" charset="0"/>
                <a:cs typeface="Gill Sans MT" panose="020B0502020104020203" pitchFamily="34" charset="0"/>
              </a:rPr>
              <a:t> decreased lung function</a:t>
            </a:r>
          </a:p>
          <a:p>
            <a:pPr marL="457200" lvl="1" indent="0">
              <a:buFont typeface="Wingdings" panose="05000000000000000000" pitchFamily="2" charset="2"/>
              <a:buNone/>
            </a:pPr>
            <a:r>
              <a:rPr lang="en-US" sz="2200" b="1" dirty="0">
                <a:solidFill>
                  <a:srgbClr val="000000"/>
                </a:solidFill>
                <a:effectLst/>
                <a:latin typeface="Google Sans"/>
                <a:ea typeface="Aptos" panose="020B0004020202020204" pitchFamily="34" charset="0"/>
                <a:cs typeface="Gill Sans MT" panose="020B0502020104020203" pitchFamily="34" charset="0"/>
              </a:rPr>
              <a:t> </a:t>
            </a:r>
          </a:p>
          <a:p>
            <a:pPr marL="800100" lvl="1" indent="-342900">
              <a:buFont typeface="Wingdings" panose="05000000000000000000" pitchFamily="2" charset="2"/>
              <a:buChar char="Ø"/>
            </a:pPr>
            <a:r>
              <a:rPr lang="en-US" sz="2200" dirty="0">
                <a:solidFill>
                  <a:srgbClr val="000000"/>
                </a:solidFill>
                <a:effectLst/>
                <a:latin typeface="Google Sans"/>
                <a:ea typeface="Aptos" panose="020B0004020202020204" pitchFamily="34" charset="0"/>
                <a:cs typeface="Gill Sans MT" panose="020B0502020104020203" pitchFamily="34" charset="0"/>
              </a:rPr>
              <a:t>Provide </a:t>
            </a:r>
            <a:r>
              <a:rPr lang="en-US" sz="2200" b="1" dirty="0">
                <a:solidFill>
                  <a:srgbClr val="000000"/>
                </a:solidFill>
                <a:effectLst/>
                <a:latin typeface="Google Sans"/>
                <a:ea typeface="Aptos" panose="020B0004020202020204" pitchFamily="34" charset="0"/>
                <a:cs typeface="Gill Sans MT" panose="020B0502020104020203" pitchFamily="34" charset="0"/>
              </a:rPr>
              <a:t>medical exams </a:t>
            </a:r>
            <a:r>
              <a:rPr lang="en-US" sz="2200" dirty="0">
                <a:solidFill>
                  <a:srgbClr val="000000"/>
                </a:solidFill>
                <a:effectLst/>
                <a:latin typeface="Google Sans"/>
                <a:ea typeface="Aptos" panose="020B0004020202020204" pitchFamily="34" charset="0"/>
                <a:cs typeface="Gill Sans MT" panose="020B0502020104020203" pitchFamily="34" charset="0"/>
              </a:rPr>
              <a:t>to</a:t>
            </a:r>
            <a:r>
              <a:rPr lang="en-US" sz="2200" b="1" dirty="0">
                <a:solidFill>
                  <a:srgbClr val="000000"/>
                </a:solidFill>
                <a:effectLst/>
                <a:latin typeface="Google Sans"/>
                <a:ea typeface="Aptos" panose="020B0004020202020204" pitchFamily="34" charset="0"/>
                <a:cs typeface="Gill Sans MT" panose="020B0502020104020203" pitchFamily="34" charset="0"/>
              </a:rPr>
              <a:t> current miners </a:t>
            </a:r>
            <a:r>
              <a:rPr lang="en-US" sz="2200" dirty="0">
                <a:solidFill>
                  <a:srgbClr val="000000"/>
                </a:solidFill>
                <a:effectLst/>
                <a:latin typeface="Google Sans"/>
                <a:ea typeface="Aptos" panose="020B0004020202020204" pitchFamily="34" charset="0"/>
                <a:cs typeface="Gill Sans MT" panose="020B0502020104020203" pitchFamily="34" charset="0"/>
              </a:rPr>
              <a:t>(who are already employed and working)</a:t>
            </a:r>
          </a:p>
          <a:p>
            <a:pPr marL="1257300" lvl="2" indent="-342900">
              <a:buFont typeface="Wingdings" panose="05000000000000000000" pitchFamily="2" charset="2"/>
              <a:buChar char="Ø"/>
            </a:pPr>
            <a:r>
              <a:rPr lang="en-US" sz="2200" b="1" dirty="0">
                <a:solidFill>
                  <a:srgbClr val="000000"/>
                </a:solidFill>
                <a:effectLst/>
                <a:latin typeface="Google Sans"/>
                <a:ea typeface="Aptos" panose="020B0004020202020204" pitchFamily="34" charset="0"/>
                <a:cs typeface="Gill Sans MT" panose="020B0502020104020203" pitchFamily="34" charset="0"/>
              </a:rPr>
              <a:t>During </a:t>
            </a:r>
            <a:r>
              <a:rPr lang="en-US" sz="2200" dirty="0">
                <a:solidFill>
                  <a:srgbClr val="000000"/>
                </a:solidFill>
                <a:effectLst/>
                <a:latin typeface="Google Sans"/>
                <a:ea typeface="Aptos" panose="020B0004020202020204" pitchFamily="34" charset="0"/>
                <a:cs typeface="Gill Sans MT" panose="020B0502020104020203" pitchFamily="34" charset="0"/>
              </a:rPr>
              <a:t>an </a:t>
            </a:r>
            <a:r>
              <a:rPr lang="en-US" sz="2200" b="1" dirty="0">
                <a:solidFill>
                  <a:srgbClr val="000000"/>
                </a:solidFill>
                <a:effectLst/>
                <a:latin typeface="Google Sans"/>
                <a:ea typeface="Aptos" panose="020B0004020202020204" pitchFamily="34" charset="0"/>
                <a:cs typeface="Gill Sans MT" panose="020B0502020104020203" pitchFamily="34" charset="0"/>
              </a:rPr>
              <a:t>initial 12-month period </a:t>
            </a:r>
            <a:r>
              <a:rPr lang="en-US" sz="2200" dirty="0">
                <a:solidFill>
                  <a:srgbClr val="000000"/>
                </a:solidFill>
                <a:effectLst/>
                <a:latin typeface="Google Sans"/>
                <a:ea typeface="Aptos" panose="020B0004020202020204" pitchFamily="34" charset="0"/>
                <a:cs typeface="Gill Sans MT" panose="020B0502020104020203" pitchFamily="34" charset="0"/>
              </a:rPr>
              <a:t>and </a:t>
            </a:r>
            <a:r>
              <a:rPr lang="en-US" sz="2200" b="1" dirty="0">
                <a:solidFill>
                  <a:srgbClr val="000000"/>
                </a:solidFill>
                <a:effectLst/>
                <a:latin typeface="Google Sans"/>
                <a:ea typeface="Aptos" panose="020B0004020202020204" pitchFamily="34" charset="0"/>
                <a:cs typeface="Gill Sans MT" panose="020B0502020104020203" pitchFamily="34" charset="0"/>
              </a:rPr>
              <a:t>every 5 years thereafter.</a:t>
            </a:r>
          </a:p>
          <a:p>
            <a:pPr marL="1257300" lvl="2" indent="-342900">
              <a:buFont typeface="Wingdings" panose="05000000000000000000" pitchFamily="2" charset="2"/>
              <a:buChar char="Ø"/>
            </a:pPr>
            <a:endParaRPr lang="en-US" sz="2200" b="1" dirty="0">
              <a:solidFill>
                <a:srgbClr val="000000"/>
              </a:solidFill>
              <a:effectLst/>
              <a:latin typeface="Google Sans"/>
              <a:ea typeface="Aptos" panose="020B0004020202020204" pitchFamily="34" charset="0"/>
              <a:cs typeface="Gill Sans MT" panose="020B0502020104020203"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b="1" dirty="0">
                <a:solidFill>
                  <a:srgbClr val="000000"/>
                </a:solidFill>
                <a:effectLst/>
                <a:latin typeface="Google Sans"/>
                <a:ea typeface="Aptos" panose="020B0004020202020204" pitchFamily="34" charset="0"/>
                <a:cs typeface="Times New Roman" panose="02020603050405020304" pitchFamily="18" charset="0"/>
              </a:rPr>
              <a:t>MSHA defines a new miner </a:t>
            </a:r>
            <a:r>
              <a:rPr lang="en-US" sz="2400" b="0" dirty="0">
                <a:solidFill>
                  <a:srgbClr val="000000"/>
                </a:solidFill>
                <a:effectLst/>
                <a:latin typeface="Google Sans"/>
                <a:ea typeface="Aptos" panose="020B0004020202020204" pitchFamily="34" charset="0"/>
                <a:cs typeface="Times New Roman" panose="02020603050405020304" pitchFamily="18" charset="0"/>
              </a:rPr>
              <a:t>as a person</a:t>
            </a:r>
            <a:r>
              <a:rPr lang="en-US" sz="4000" b="0" i="0" dirty="0">
                <a:solidFill>
                  <a:srgbClr val="545D7E"/>
                </a:solidFill>
                <a:effectLst/>
                <a:latin typeface="Google Sans"/>
              </a:rPr>
              <a:t> who has </a:t>
            </a:r>
            <a:r>
              <a:rPr lang="en-US" sz="4000" b="1" i="0" dirty="0">
                <a:solidFill>
                  <a:srgbClr val="545D7E"/>
                </a:solidFill>
                <a:effectLst/>
                <a:latin typeface="Google Sans"/>
              </a:rPr>
              <a:t>just started working </a:t>
            </a:r>
            <a:r>
              <a:rPr lang="en-US" sz="4000" b="0" i="0" dirty="0">
                <a:solidFill>
                  <a:srgbClr val="545D7E"/>
                </a:solidFill>
                <a:effectLst/>
                <a:latin typeface="Google Sans"/>
              </a:rPr>
              <a:t>as a miner for a production operator or independent contractor and is not yet experienced</a:t>
            </a:r>
            <a:r>
              <a:rPr kumimoji="0" lang="en-US" sz="2500" b="1" i="0" u="none" strike="noStrike" kern="1200" cap="none" spc="0" normalizeH="0" baseline="0" noProof="0" dirty="0">
                <a:ln>
                  <a:noFill/>
                </a:ln>
                <a:solidFill>
                  <a:srgbClr val="000000"/>
                </a:solidFill>
                <a:effectLst/>
                <a:uLnTx/>
                <a:uFillTx/>
                <a:latin typeface="Google Sans"/>
                <a:cs typeface="Times New Roman" panose="02020603050405020304" pitchFamily="18" charset="0"/>
              </a:rPr>
              <a:t>, </a:t>
            </a:r>
            <a:r>
              <a:rPr kumimoji="0" lang="en-US" sz="2500" b="0" i="0" u="none" strike="noStrike" kern="1200" cap="none" spc="0" normalizeH="0" baseline="0" noProof="0" dirty="0">
                <a:ln>
                  <a:noFill/>
                </a:ln>
                <a:solidFill>
                  <a:srgbClr val="000000"/>
                </a:solidFill>
                <a:effectLst/>
                <a:uLnTx/>
                <a:uFillTx/>
                <a:latin typeface="Google Sans"/>
                <a:cs typeface="Times New Roman" panose="02020603050405020304" pitchFamily="18" charset="0"/>
              </a:rPr>
              <a:t>while</a:t>
            </a:r>
            <a:r>
              <a:rPr lang="en-US" sz="4000" b="0" i="0" dirty="0">
                <a:solidFill>
                  <a:srgbClr val="545D7E"/>
                </a:solidFill>
                <a:effectLst/>
                <a:latin typeface="Google Sans"/>
              </a:rPr>
              <a:t> an </a:t>
            </a:r>
            <a:r>
              <a:rPr lang="en-US" sz="4000" b="1" i="0" dirty="0">
                <a:solidFill>
                  <a:srgbClr val="545D7E"/>
                </a:solidFill>
                <a:effectLst/>
                <a:latin typeface="Google Sans"/>
              </a:rPr>
              <a:t>experienced miner </a:t>
            </a:r>
            <a:r>
              <a:rPr lang="en-US" sz="4000" b="0" i="0" dirty="0">
                <a:solidFill>
                  <a:srgbClr val="545D7E"/>
                </a:solidFill>
                <a:effectLst/>
                <a:latin typeface="Google Sans"/>
              </a:rPr>
              <a:t>is a person who </a:t>
            </a:r>
            <a:r>
              <a:rPr lang="en-US" sz="4000" b="1" i="0" dirty="0">
                <a:solidFill>
                  <a:srgbClr val="545D7E"/>
                </a:solidFill>
                <a:effectLst/>
                <a:latin typeface="Google Sans"/>
              </a:rPr>
              <a:t>has at least 12 months of experience </a:t>
            </a:r>
            <a:r>
              <a:rPr lang="en-US" sz="4000" b="0" i="0" dirty="0">
                <a:solidFill>
                  <a:srgbClr val="545D7E"/>
                </a:solidFill>
                <a:effectLst/>
                <a:latin typeface="Google Sans"/>
              </a:rPr>
              <a:t>in surface or underground mining.</a:t>
            </a:r>
            <a:r>
              <a:rPr kumimoji="0" lang="en-US" sz="2500" b="1" i="0" u="none" strike="noStrike" kern="1200" cap="none" spc="0" normalizeH="0" baseline="0" noProof="0" dirty="0">
                <a:ln>
                  <a:noFill/>
                </a:ln>
                <a:solidFill>
                  <a:srgbClr val="000000"/>
                </a:solidFill>
                <a:effectLst/>
                <a:uLnTx/>
                <a:uFillTx/>
                <a:latin typeface="Google Sans"/>
                <a:cs typeface="Times New Roman" panose="02020603050405020304" pitchFamily="18" charset="0"/>
              </a:rPr>
              <a:t> </a:t>
            </a:r>
            <a:endParaRPr lang="en-US" sz="2200" b="1" dirty="0">
              <a:solidFill>
                <a:srgbClr val="000000"/>
              </a:solidFill>
              <a:effectLst/>
              <a:latin typeface="Google Sans"/>
              <a:ea typeface="Aptos" panose="020B0004020202020204" pitchFamily="34" charset="0"/>
              <a:cs typeface="Gill Sans MT" panose="020B0502020104020203" pitchFamily="34" charset="0"/>
            </a:endParaRPr>
          </a:p>
          <a:p>
            <a:pPr marL="914400" lvl="2" indent="0">
              <a:buFont typeface="Wingdings" panose="05000000000000000000" pitchFamily="2" charset="2"/>
              <a:buNone/>
            </a:pPr>
            <a:endParaRPr lang="en-US" sz="2200" b="1" dirty="0">
              <a:solidFill>
                <a:srgbClr val="000000"/>
              </a:solidFill>
              <a:effectLst/>
              <a:latin typeface="Google Sans"/>
              <a:ea typeface="Aptos" panose="020B0004020202020204" pitchFamily="34" charset="0"/>
              <a:cs typeface="Gill Sans MT" panose="020B0502020104020203" pitchFamily="34" charset="0"/>
            </a:endParaRPr>
          </a:p>
          <a:p>
            <a:endParaRPr lang="en-US" dirty="0"/>
          </a:p>
        </p:txBody>
      </p:sp>
      <p:sp>
        <p:nvSpPr>
          <p:cNvPr id="4" name="Slide Number Placeholder 3"/>
          <p:cNvSpPr>
            <a:spLocks noGrp="1"/>
          </p:cNvSpPr>
          <p:nvPr>
            <p:ph type="sldNum" sz="quarter" idx="5"/>
          </p:nvPr>
        </p:nvSpPr>
        <p:spPr/>
        <p:txBody>
          <a:bodyPr/>
          <a:lstStyle/>
          <a:p>
            <a:fld id="{C0E6C4F7-EC48-43DC-ABC6-F7B9E10ACEE1}" type="slidenum">
              <a:rPr lang="en-US" smtClean="0"/>
              <a:t>38</a:t>
            </a:fld>
            <a:endParaRPr lang="en-US" dirty="0"/>
          </a:p>
        </p:txBody>
      </p:sp>
    </p:spTree>
    <p:extLst>
      <p:ext uri="{BB962C8B-B14F-4D97-AF65-F5344CB8AC3E}">
        <p14:creationId xmlns:p14="http://schemas.microsoft.com/office/powerpoint/2010/main" val="19382585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refer to the next slide, displaying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the type of records mandated to be kept by the Employer and how long  the records must be retained.</a:t>
            </a:r>
            <a:endParaRPr lang="en-US" dirty="0"/>
          </a:p>
        </p:txBody>
      </p:sp>
      <p:sp>
        <p:nvSpPr>
          <p:cNvPr id="4" name="Slide Number Placeholder 3"/>
          <p:cNvSpPr>
            <a:spLocks noGrp="1"/>
          </p:cNvSpPr>
          <p:nvPr>
            <p:ph type="sldNum" sz="quarter" idx="5"/>
          </p:nvPr>
        </p:nvSpPr>
        <p:spPr/>
        <p:txBody>
          <a:bodyPr/>
          <a:lstStyle/>
          <a:p>
            <a:fld id="{C0E6C4F7-EC48-43DC-ABC6-F7B9E10ACEE1}" type="slidenum">
              <a:rPr lang="en-US" smtClean="0"/>
              <a:t>39</a:t>
            </a:fld>
            <a:endParaRPr lang="en-US" dirty="0"/>
          </a:p>
        </p:txBody>
      </p:sp>
    </p:spTree>
    <p:extLst>
      <p:ext uri="{BB962C8B-B14F-4D97-AF65-F5344CB8AC3E}">
        <p14:creationId xmlns:p14="http://schemas.microsoft.com/office/powerpoint/2010/main" val="937090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pPr algn="l" defTabSz="914400" rtl="0" eaLnBrk="1" latinLnBrk="0" hangingPunct="1"/>
            <a:r>
              <a:rPr lang="en-US" sz="1200" kern="1200" dirty="0">
                <a:solidFill>
                  <a:schemeClr val="tx1"/>
                </a:solidFill>
                <a:latin typeface="+mn-lt"/>
                <a:ea typeface="+mn-ea"/>
                <a:cs typeface="+mn-cs"/>
              </a:rPr>
              <a:t>Please refer to the instructor notes of the previous slide.</a:t>
            </a:r>
          </a:p>
        </p:txBody>
      </p:sp>
      <p:sp>
        <p:nvSpPr>
          <p:cNvPr id="5" name="Slide Number Placeholder 4">
            <a:extLst>
              <a:ext uri="{FF2B5EF4-FFF2-40B4-BE49-F238E27FC236}">
                <a16:creationId xmlns:a16="http://schemas.microsoft.com/office/drawing/2014/main" id="{87524455-A97A-44A9-897C-84373CB37A5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E6C4F7-EC48-43DC-ABC6-F7B9E10ACE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9051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above Table lists the type of records mandated to be kept by the Employer and how long  the records must be retained.</a:t>
            </a:r>
          </a:p>
        </p:txBody>
      </p:sp>
      <p:sp>
        <p:nvSpPr>
          <p:cNvPr id="4" name="Slide Number Placeholder 3"/>
          <p:cNvSpPr>
            <a:spLocks noGrp="1"/>
          </p:cNvSpPr>
          <p:nvPr>
            <p:ph type="sldNum" sz="quarter" idx="5"/>
          </p:nvPr>
        </p:nvSpPr>
        <p:spPr/>
        <p:txBody>
          <a:bodyPr/>
          <a:lstStyle/>
          <a:p>
            <a:fld id="{C0E6C4F7-EC48-43DC-ABC6-F7B9E10ACEE1}" type="slidenum">
              <a:rPr lang="en-US" smtClean="0"/>
              <a:t>40</a:t>
            </a:fld>
            <a:endParaRPr lang="en-US" dirty="0"/>
          </a:p>
        </p:txBody>
      </p:sp>
    </p:spTree>
    <p:extLst>
      <p:ext uri="{BB962C8B-B14F-4D97-AF65-F5344CB8AC3E}">
        <p14:creationId xmlns:p14="http://schemas.microsoft.com/office/powerpoint/2010/main" val="707991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E6C4F7-EC48-43DC-ABC6-F7B9E10ACEE1}" type="slidenum">
              <a:rPr lang="en-US" smtClean="0"/>
              <a:t>41</a:t>
            </a:fld>
            <a:endParaRPr lang="en-US"/>
          </a:p>
        </p:txBody>
      </p:sp>
    </p:spTree>
    <p:extLst>
      <p:ext uri="{BB962C8B-B14F-4D97-AF65-F5344CB8AC3E}">
        <p14:creationId xmlns:p14="http://schemas.microsoft.com/office/powerpoint/2010/main" val="4317874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trainees should be aware of this document prepared and published by MSHA ( see the URL above),  containing information in the form of Questions and Answers. It sheds light into a lot of key implementation issues pertaining to compliance dates, exposure monitoring, medical surveillance and others for the new MSHA silica standard. The document has 34 questions and answers; a representative sampling of 12 questions and answers are provided in the following seven (7) slides. An attempt has been made to perform some light editing to render the information more concise without changing its meaning and thrust.</a:t>
            </a:r>
          </a:p>
        </p:txBody>
      </p:sp>
      <p:sp>
        <p:nvSpPr>
          <p:cNvPr id="4" name="Slide Number Placeholder 3"/>
          <p:cNvSpPr>
            <a:spLocks noGrp="1"/>
          </p:cNvSpPr>
          <p:nvPr>
            <p:ph type="sldNum" sz="quarter" idx="5"/>
          </p:nvPr>
        </p:nvSpPr>
        <p:spPr/>
        <p:txBody>
          <a:bodyPr/>
          <a:lstStyle/>
          <a:p>
            <a:fld id="{C0E6C4F7-EC48-43DC-ABC6-F7B9E10ACEE1}" type="slidenum">
              <a:rPr lang="en-US" smtClean="0"/>
              <a:t>43</a:t>
            </a:fld>
            <a:endParaRPr lang="en-US"/>
          </a:p>
        </p:txBody>
      </p:sp>
    </p:spTree>
    <p:extLst>
      <p:ext uri="{BB962C8B-B14F-4D97-AF65-F5344CB8AC3E}">
        <p14:creationId xmlns:p14="http://schemas.microsoft.com/office/powerpoint/2010/main" val="17704094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3593BD9E-40E3-4C27-A918-AA9F7F432830}"/>
              </a:ext>
            </a:extLst>
          </p:cNvPr>
          <p:cNvSpPr>
            <a:spLocks noGrp="1"/>
          </p:cNvSpPr>
          <p:nvPr>
            <p:ph type="sldNum" sz="quarter" idx="5"/>
          </p:nvPr>
        </p:nvSpPr>
        <p:spPr/>
        <p:txBody>
          <a:bodyPr/>
          <a:lstStyle/>
          <a:p>
            <a:fld id="{C0E6C4F7-EC48-43DC-ABC6-F7B9E10ACEE1}" type="slidenum">
              <a:rPr lang="en-US" smtClean="0"/>
              <a:t>44</a:t>
            </a:fld>
            <a:endParaRPr lang="en-US"/>
          </a:p>
        </p:txBody>
      </p:sp>
    </p:spTree>
    <p:extLst>
      <p:ext uri="{BB962C8B-B14F-4D97-AF65-F5344CB8AC3E}">
        <p14:creationId xmlns:p14="http://schemas.microsoft.com/office/powerpoint/2010/main" val="21812948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E6C4F7-EC48-43DC-ABC6-F7B9E10ACEE1}" type="slidenum">
              <a:rPr lang="en-US" smtClean="0"/>
              <a:t>45</a:t>
            </a:fld>
            <a:endParaRPr lang="en-US" dirty="0"/>
          </a:p>
        </p:txBody>
      </p:sp>
    </p:spTree>
    <p:extLst>
      <p:ext uri="{BB962C8B-B14F-4D97-AF65-F5344CB8AC3E}">
        <p14:creationId xmlns:p14="http://schemas.microsoft.com/office/powerpoint/2010/main" val="3254018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normAutofit/>
          </a:bodyPr>
          <a:lstStyle/>
          <a:p>
            <a:pPr marL="0" indent="0" algn="just">
              <a:buFont typeface="Arial" panose="020B0604020202020204" pitchFamily="34" charset="0"/>
              <a:buNone/>
            </a:pPr>
            <a:r>
              <a:rPr lang="en-US" b="0" i="0" dirty="0">
                <a:solidFill>
                  <a:srgbClr val="001D35"/>
                </a:solidFill>
                <a:effectLst/>
                <a:latin typeface="Google Sans"/>
              </a:rPr>
              <a:t>Silica is a mineral and a naturally occurring solid compound with a specific chemical composition, i.e. , </a:t>
            </a:r>
            <a:r>
              <a:rPr kumimoji="0" lang="en-US" sz="1200" b="0" i="0" u="none" strike="noStrike" kern="1200" cap="none" spc="0" normalizeH="0" baseline="0" noProof="0" dirty="0">
                <a:ln>
                  <a:noFill/>
                </a:ln>
                <a:solidFill>
                  <a:srgbClr val="001D35"/>
                </a:solidFill>
                <a:effectLst/>
                <a:uLnTx/>
                <a:uFillTx/>
                <a:latin typeface="Google Sans"/>
                <a:ea typeface="+mn-ea"/>
                <a:cs typeface="+mn-cs"/>
              </a:rPr>
              <a:t>silicon dioxide </a:t>
            </a:r>
            <a:r>
              <a:rPr kumimoji="0" lang="en-US" sz="1200" b="1" i="0" u="none" strike="noStrike" kern="0" cap="none" spc="0" normalizeH="0" baseline="0" noProof="0" dirty="0">
                <a:ln>
                  <a:noFill/>
                </a:ln>
                <a:solidFill>
                  <a:srgbClr val="000000"/>
                </a:solidFill>
                <a:effectLst/>
                <a:uLnTx/>
                <a:uFillTx/>
                <a:latin typeface="Google Sans"/>
                <a:ea typeface="ＭＳ Ｐゴシック" charset="-128"/>
                <a:cs typeface="Times New Roman" panose="02020603050405020304" pitchFamily="18" charset="0"/>
              </a:rPr>
              <a:t>(SiO</a:t>
            </a:r>
            <a:r>
              <a:rPr kumimoji="0" lang="en-US" sz="1200" b="1" i="0" u="none" strike="noStrike" kern="0" cap="none" spc="0" normalizeH="0" baseline="-25000" noProof="0" dirty="0">
                <a:ln>
                  <a:noFill/>
                </a:ln>
                <a:solidFill>
                  <a:srgbClr val="000000"/>
                </a:solidFill>
                <a:effectLst/>
                <a:uLnTx/>
                <a:uFillTx/>
                <a:latin typeface="Google Sans"/>
                <a:ea typeface="ＭＳ Ｐゴシック" charset="-128"/>
                <a:cs typeface="Times New Roman" panose="02020603050405020304" pitchFamily="18" charset="0"/>
              </a:rPr>
              <a:t>2</a:t>
            </a:r>
            <a:r>
              <a:rPr kumimoji="0" lang="en-US" sz="1200" b="1" i="0" u="none" strike="noStrike" kern="0" cap="none" spc="0" normalizeH="0" baseline="0" noProof="0" dirty="0">
                <a:ln>
                  <a:noFill/>
                </a:ln>
                <a:solidFill>
                  <a:srgbClr val="000000"/>
                </a:solidFill>
                <a:effectLst/>
                <a:uLnTx/>
                <a:uFillTx/>
                <a:latin typeface="Google Sans"/>
                <a:ea typeface="ＭＳ Ｐゴシック" charset="-128"/>
                <a:cs typeface="Times New Roman" panose="02020603050405020304" pitchFamily="18" charset="0"/>
              </a:rPr>
              <a:t>)</a:t>
            </a:r>
            <a:r>
              <a:rPr lang="en-US" sz="1200" b="1" dirty="0">
                <a:latin typeface="Google Sans"/>
                <a:cs typeface="Times New Roman" panose="02020603050405020304" pitchFamily="18" charset="0"/>
              </a:rPr>
              <a:t>, </a:t>
            </a:r>
            <a:r>
              <a:rPr lang="en-US" sz="1200" b="0" i="0" kern="1200" baseline="0" dirty="0">
                <a:solidFill>
                  <a:srgbClr val="001D35"/>
                </a:solidFill>
                <a:effectLst/>
                <a:latin typeface="Google Sans"/>
                <a:ea typeface="+mn-ea"/>
                <a:cs typeface="+mn-cs"/>
              </a:rPr>
              <a:t>Mining applications where silica is encountered include stone and rock (solid or fractured), and natural and manufactured aggregates - sand and gravel. Soil composed of silt and clay may also have large silica percentages. Finally, Portland cement concrete, asphalt concrete (incorporating large volumes of  aggregates), as well as brick and block, are construction materials that usually contain silica.</a:t>
            </a:r>
            <a:endParaRPr lang="en-US" sz="1200" kern="1200" baseline="0" dirty="0">
              <a:solidFill>
                <a:schemeClr val="tx1"/>
              </a:solidFill>
              <a:latin typeface="+mn-lt"/>
              <a:ea typeface="+mn-ea"/>
              <a:cs typeface="+mn-cs"/>
            </a:endParaRPr>
          </a:p>
        </p:txBody>
      </p:sp>
      <p:sp>
        <p:nvSpPr>
          <p:cNvPr id="5" name="Slide Number Placeholder 4">
            <a:extLst>
              <a:ext uri="{FF2B5EF4-FFF2-40B4-BE49-F238E27FC236}">
                <a16:creationId xmlns:a16="http://schemas.microsoft.com/office/drawing/2014/main" id="{6CBC53FD-E22D-4AD5-977E-0F093661AD64}"/>
              </a:ext>
            </a:extLst>
          </p:cNvPr>
          <p:cNvSpPr>
            <a:spLocks noGrp="1"/>
          </p:cNvSpPr>
          <p:nvPr>
            <p:ph type="sldNum" sz="quarter" idx="5"/>
          </p:nvPr>
        </p:nvSpPr>
        <p:spPr/>
        <p:txBody>
          <a:bodyPr/>
          <a:lstStyle/>
          <a:p>
            <a:fld id="{C0E6C4F7-EC48-43DC-ABC6-F7B9E10ACEE1}" type="slidenum">
              <a:rPr lang="en-US" smtClean="0"/>
              <a:t>5</a:t>
            </a:fld>
            <a:endParaRPr lang="en-US"/>
          </a:p>
        </p:txBody>
      </p:sp>
    </p:spTree>
    <p:extLst>
      <p:ext uri="{BB962C8B-B14F-4D97-AF65-F5344CB8AC3E}">
        <p14:creationId xmlns:p14="http://schemas.microsoft.com/office/powerpoint/2010/main" val="3445805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a:solidFill>
                  <a:schemeClr val="tx1"/>
                </a:solidFill>
                <a:effectLst/>
                <a:latin typeface="+mn-lt"/>
                <a:ea typeface="+mn-ea"/>
                <a:cs typeface="+mn-cs"/>
              </a:rPr>
              <a:t>There are three forms of crystalline silica minerals covered by the standard </a:t>
            </a:r>
          </a:p>
          <a:p>
            <a:pPr marL="628650" marR="0" lvl="1"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baseline="0" dirty="0">
                <a:solidFill>
                  <a:schemeClr val="tx1"/>
                </a:solidFill>
                <a:effectLst/>
                <a:latin typeface="+mn-lt"/>
                <a:ea typeface="+mn-ea"/>
                <a:cs typeface="+mn-cs"/>
              </a:rPr>
              <a:t>Quartz - the most common form of  silica found in mining sites  (various rocks)        </a:t>
            </a:r>
          </a:p>
          <a:p>
            <a:pPr marL="628650" marR="0" lvl="1"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baseline="0" dirty="0">
                <a:solidFill>
                  <a:schemeClr val="tx1"/>
                </a:solidFill>
                <a:effectLst/>
                <a:latin typeface="+mn-lt"/>
                <a:ea typeface="+mn-ea"/>
                <a:cs typeface="+mn-cs"/>
              </a:rPr>
              <a:t>Cristobalite - a polymorph of silica; it has the same chemical formula    but a different crystal structure (less common)</a:t>
            </a:r>
          </a:p>
          <a:p>
            <a:pPr marL="628650" marR="0" lvl="1"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baseline="0" dirty="0" err="1">
                <a:solidFill>
                  <a:schemeClr val="tx1"/>
                </a:solidFill>
                <a:effectLst/>
                <a:latin typeface="+mn-lt"/>
                <a:ea typeface="+mn-ea"/>
                <a:cs typeface="+mn-cs"/>
              </a:rPr>
              <a:t>Trydimite</a:t>
            </a:r>
            <a:r>
              <a:rPr lang="en-US" sz="1200" kern="1200" baseline="0" dirty="0">
                <a:solidFill>
                  <a:schemeClr val="tx1"/>
                </a:solidFill>
                <a:effectLst/>
                <a:latin typeface="+mn-lt"/>
                <a:ea typeface="+mn-ea"/>
                <a:cs typeface="+mn-cs"/>
              </a:rPr>
              <a:t> – a different polymorph  (less common)</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algn="just"/>
            <a:endParaRPr lang="en-US" dirty="0"/>
          </a:p>
        </p:txBody>
      </p:sp>
      <p:sp>
        <p:nvSpPr>
          <p:cNvPr id="5" name="Slide Number Placeholder 4">
            <a:extLst>
              <a:ext uri="{FF2B5EF4-FFF2-40B4-BE49-F238E27FC236}">
                <a16:creationId xmlns:a16="http://schemas.microsoft.com/office/drawing/2014/main" id="{14342679-02CF-44A4-8F64-4A0D8217BFA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E6C4F7-EC48-43DC-ABC6-F7B9E10ACE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7812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a:solidFill>
                  <a:schemeClr val="tx1"/>
                </a:solidFill>
                <a:latin typeface="+mn-lt"/>
                <a:ea typeface="+mn-ea"/>
                <a:cs typeface="+mn-cs"/>
              </a:rPr>
              <a:t>When silica containing natural or man-made materials are powdered into </a:t>
            </a:r>
            <a:r>
              <a:rPr lang="en-US" sz="1200" b="1" kern="1200" baseline="0" dirty="0">
                <a:solidFill>
                  <a:schemeClr val="tx1"/>
                </a:solidFill>
                <a:latin typeface="+mn-lt"/>
                <a:ea typeface="+mn-ea"/>
                <a:cs typeface="+mn-cs"/>
              </a:rPr>
              <a:t>silica dust </a:t>
            </a:r>
            <a:r>
              <a:rPr lang="en-US" sz="1200" kern="1200" baseline="0" dirty="0">
                <a:solidFill>
                  <a:schemeClr val="tx1"/>
                </a:solidFill>
                <a:latin typeface="+mn-lt"/>
                <a:ea typeface="+mn-ea"/>
                <a:cs typeface="+mn-cs"/>
              </a:rPr>
              <a:t>by applying high – energy processes such as cutting, sawing, sanding, grinding, drilling, crushing,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scraping, jackhammering, excavating, and </a:t>
            </a:r>
            <a:r>
              <a:rPr lang="en-US" sz="1200" kern="1200" baseline="0" dirty="0">
                <a:solidFill>
                  <a:schemeClr val="tx1"/>
                </a:solidFill>
                <a:latin typeface="+mn-lt"/>
                <a:ea typeface="+mn-ea"/>
                <a:cs typeface="+mn-cs"/>
              </a:rPr>
              <a:t>blasting (including abrasive blasting), as well as loading , unloading and hauling, very fine respirable silica dust is likely to be generated.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These very small particle sizes ( 1/100 the size of the beach sand or smaller) may also be sharp and angular, and they are not visible individually to the naked eye.</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a:r>
              <a:rPr lang="en-US" sz="1200" dirty="0">
                <a:effectLst/>
                <a:latin typeface="Aptos" panose="020B0004020202020204" pitchFamily="34" charset="0"/>
                <a:ea typeface="Times New Roman" panose="02020603050405020304" pitchFamily="18" charset="0"/>
                <a:cs typeface="Aptos" panose="020B0004020202020204" pitchFamily="34" charset="0"/>
              </a:rPr>
              <a:t> </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a:solidFill>
                <a:schemeClr val="tx1"/>
              </a:solidFill>
              <a:latin typeface="+mn-lt"/>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baseline="0" dirty="0">
              <a:solidFill>
                <a:schemeClr val="tx1"/>
              </a:solidFill>
              <a:latin typeface="+mn-lt"/>
              <a:ea typeface="+mn-ea"/>
              <a:cs typeface="+mn-cs"/>
            </a:endParaRPr>
          </a:p>
        </p:txBody>
      </p:sp>
      <p:sp>
        <p:nvSpPr>
          <p:cNvPr id="5" name="Slide Number Placeholder 4">
            <a:extLst>
              <a:ext uri="{FF2B5EF4-FFF2-40B4-BE49-F238E27FC236}">
                <a16:creationId xmlns:a16="http://schemas.microsoft.com/office/drawing/2014/main" id="{981ECE2E-26F4-49F5-9983-30DDD3DF80F2}"/>
              </a:ext>
            </a:extLst>
          </p:cNvPr>
          <p:cNvSpPr>
            <a:spLocks noGrp="1"/>
          </p:cNvSpPr>
          <p:nvPr>
            <p:ph type="sldNum" sz="quarter" idx="5"/>
          </p:nvPr>
        </p:nvSpPr>
        <p:spPr/>
        <p:txBody>
          <a:bodyPr/>
          <a:lstStyle/>
          <a:p>
            <a:fld id="{C0E6C4F7-EC48-43DC-ABC6-F7B9E10ACEE1}" type="slidenum">
              <a:rPr lang="en-US" smtClean="0"/>
              <a:t>7</a:t>
            </a:fld>
            <a:endParaRPr lang="en-US"/>
          </a:p>
        </p:txBody>
      </p:sp>
    </p:spTree>
    <p:extLst>
      <p:ext uri="{BB962C8B-B14F-4D97-AF65-F5344CB8AC3E}">
        <p14:creationId xmlns:p14="http://schemas.microsoft.com/office/powerpoint/2010/main" val="711482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Respirable crystalline silica (also known as silica dust or quartz dust) is a common occupational hazard for coal and metal/nonmetal (MNM) miners.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Respirable crystalline silica is classified by the International Agency for Research on Cancer (IARC) as a human </a:t>
            </a:r>
            <a:r>
              <a:rPr lang="en-US" b="1" dirty="0"/>
              <a:t>carcinogen.</a:t>
            </a:r>
          </a:p>
          <a:p>
            <a:pPr marL="0" indent="0">
              <a:buFont typeface="Arial" panose="020B0604020202020204" pitchFamily="34" charset="0"/>
              <a:buNone/>
            </a:pPr>
            <a:r>
              <a:rPr lang="en-US" dirty="0"/>
              <a:t> </a:t>
            </a:r>
          </a:p>
          <a:p>
            <a:pPr marL="0" indent="0">
              <a:buFont typeface="Arial" panose="020B0604020202020204" pitchFamily="34" charset="0"/>
              <a:buNone/>
            </a:pPr>
            <a:r>
              <a:rPr lang="en-US" dirty="0"/>
              <a:t>Its adverse </a:t>
            </a:r>
            <a:r>
              <a:rPr lang="en-US" b="1" dirty="0"/>
              <a:t>health effects (risks) </a:t>
            </a:r>
            <a:r>
              <a:rPr lang="en-US" dirty="0"/>
              <a:t>are led by:</a:t>
            </a:r>
          </a:p>
          <a:p>
            <a:pPr marL="0" indent="0">
              <a:buFont typeface="Wingdings" panose="05000000000000000000" pitchFamily="2" charset="2"/>
              <a:buNone/>
            </a:pPr>
            <a:r>
              <a:rPr lang="en-US" b="1" dirty="0"/>
              <a:t>Silicosis</a:t>
            </a:r>
            <a:r>
              <a:rPr lang="en-US" dirty="0"/>
              <a:t> – a form of lung cancer that is </a:t>
            </a:r>
            <a:r>
              <a:rPr lang="en-US" b="0" dirty="0"/>
              <a:t>irreversible and uncurable.</a:t>
            </a:r>
          </a:p>
          <a:p>
            <a:pPr marL="628650" lvl="1" indent="-171450">
              <a:buFont typeface="Wingdings" panose="05000000000000000000" pitchFamily="2" charset="2"/>
              <a:buChar char="Ø"/>
            </a:pPr>
            <a:r>
              <a:rPr lang="en-US" dirty="0"/>
              <a:t>Acute silicosis - Intense exposure to respirable dust of high crystalline silica content for a relatively short period  (for few months to less than 2 years)</a:t>
            </a:r>
          </a:p>
          <a:p>
            <a:pPr marL="628650" lvl="1" indent="-171450">
              <a:buFont typeface="Wingdings" panose="05000000000000000000" pitchFamily="2" charset="2"/>
              <a:buChar char="Ø"/>
            </a:pPr>
            <a:r>
              <a:rPr lang="en-US" dirty="0"/>
              <a:t>Accelerated silicosis - Resulting from about 5-15 years of heavy exposure</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Chronic silicosis - Most common form; less intense exposure; usually more than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 years</a:t>
            </a:r>
          </a:p>
          <a:p>
            <a:pPr marL="0" indent="0">
              <a:buFont typeface="Arial" panose="020B0604020202020204" pitchFamily="34" charset="0"/>
              <a:buNone/>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Font typeface="Wingdings" panose="05000000000000000000" pitchFamily="2" charset="2"/>
              <a:buNone/>
            </a:pPr>
            <a:r>
              <a:rPr lang="en-US" dirty="0"/>
              <a:t>If one has silicosis, tuberculosis (TB) may also be developed.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C0E6C4F7-EC48-43DC-ABC6-F7B9E10ACEE1}" type="slidenum">
              <a:rPr lang="en-US" smtClean="0"/>
              <a:t>8</a:t>
            </a:fld>
            <a:endParaRPr lang="en-US" dirty="0"/>
          </a:p>
        </p:txBody>
      </p:sp>
    </p:spTree>
    <p:extLst>
      <p:ext uri="{BB962C8B-B14F-4D97-AF65-F5344CB8AC3E}">
        <p14:creationId xmlns:p14="http://schemas.microsoft.com/office/powerpoint/2010/main" val="3912798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Other silica related diseases are as follows:</a:t>
            </a:r>
          </a:p>
          <a:p>
            <a:pPr marL="171450" indent="-171450">
              <a:buFont typeface="Arial" panose="020B0604020202020204" pitchFamily="34" charset="0"/>
              <a:buChar char="•"/>
            </a:pPr>
            <a:endParaRPr lang="en-US" dirty="0"/>
          </a:p>
          <a:p>
            <a:pPr marL="171450" indent="-171450">
              <a:buFont typeface="Wingdings" panose="05000000000000000000" pitchFamily="2" charset="2"/>
              <a:buChar char="Ø"/>
            </a:pPr>
            <a:r>
              <a:rPr lang="en-US" dirty="0"/>
              <a:t>Relatively nonmalignant respiratory diseases (e.g., emphysema and chronic bronchitis),</a:t>
            </a:r>
          </a:p>
          <a:p>
            <a:pPr marL="171450" indent="-171450">
              <a:buFont typeface="Wingdings" panose="05000000000000000000" pitchFamily="2" charset="2"/>
              <a:buChar char="Ø"/>
            </a:pPr>
            <a:r>
              <a:rPr lang="en-US" dirty="0"/>
              <a:t> Lung cancer, and </a:t>
            </a:r>
          </a:p>
          <a:p>
            <a:pPr marL="171450" indent="-171450">
              <a:buFont typeface="Wingdings" panose="05000000000000000000" pitchFamily="2" charset="2"/>
              <a:buChar char="Ø"/>
            </a:pPr>
            <a:r>
              <a:rPr lang="en-US" dirty="0"/>
              <a:t>Kidney disease. </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Silicosis and these other diseases are chronic, irreversible, and potentially disabling or fatal</a:t>
            </a:r>
            <a:r>
              <a:rPr lang="en-US" dirty="0"/>
              <a:t>.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Exposure to mixed coal mine dust containing respirable crystalline silica can lead to the development of coal workers’ pneumoconiosis, progressive massive fibrosis, and multi-dust pneumoconiosis</a:t>
            </a:r>
          </a:p>
        </p:txBody>
      </p:sp>
      <p:sp>
        <p:nvSpPr>
          <p:cNvPr id="4" name="Slide Number Placeholder 3"/>
          <p:cNvSpPr>
            <a:spLocks noGrp="1"/>
          </p:cNvSpPr>
          <p:nvPr>
            <p:ph type="sldNum" sz="quarter" idx="5"/>
          </p:nvPr>
        </p:nvSpPr>
        <p:spPr/>
        <p:txBody>
          <a:bodyPr/>
          <a:lstStyle/>
          <a:p>
            <a:fld id="{C0E6C4F7-EC48-43DC-ABC6-F7B9E10ACEE1}" type="slidenum">
              <a:rPr lang="en-US" smtClean="0"/>
              <a:t>9</a:t>
            </a:fld>
            <a:endParaRPr lang="en-US"/>
          </a:p>
        </p:txBody>
      </p:sp>
    </p:spTree>
    <p:extLst>
      <p:ext uri="{BB962C8B-B14F-4D97-AF65-F5344CB8AC3E}">
        <p14:creationId xmlns:p14="http://schemas.microsoft.com/office/powerpoint/2010/main" val="903578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168698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8334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9968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254926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a:prstGeom prst="rect">
            <a:avLst/>
          </a:prstGeom>
        </p:spPr>
        <p:txBody>
          <a:bodyPr vert="horz"/>
          <a:lstStyle/>
          <a:p>
            <a:r>
              <a:rPr lang="en-US" dirty="0"/>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55023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16385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38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9485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410902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811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43013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a:prstGeom prst="rect">
            <a:avLst/>
          </a:prstGeom>
        </p:spPr>
        <p:txBody>
          <a:bodyPr vert="horz"/>
          <a:lstStyle/>
          <a:p>
            <a:r>
              <a:rPr lang="en-US" dirty="0"/>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3322414"/>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76049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1773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7170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24225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3085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0262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421803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813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48804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09867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owerpointw2.png"/>
          <p:cNvPicPr>
            <a:picLocks noChangeAspect="1"/>
          </p:cNvPicPr>
          <p:nvPr userDrawn="1"/>
        </p:nvPicPr>
        <p:blipFill>
          <a:blip r:embed="rId13"/>
          <a:srcRect/>
          <a:stretch>
            <a:fillRect/>
          </a:stretch>
        </p:blipFill>
        <p:spPr bwMode="auto">
          <a:xfrm>
            <a:off x="1" y="2"/>
            <a:ext cx="9155113" cy="7077075"/>
          </a:xfrm>
          <a:prstGeom prst="rect">
            <a:avLst/>
          </a:prstGeom>
          <a:noFill/>
          <a:ln w="9525">
            <a:noFill/>
            <a:miter lim="800000"/>
            <a:headEnd/>
            <a:tailEnd/>
          </a:ln>
        </p:spPr>
      </p:pic>
    </p:spTree>
    <p:extLst>
      <p:ext uri="{BB962C8B-B14F-4D97-AF65-F5344CB8AC3E}">
        <p14:creationId xmlns:p14="http://schemas.microsoft.com/office/powerpoint/2010/main" val="20972133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owerpointw2.png"/>
          <p:cNvPicPr>
            <a:picLocks noChangeAspect="1"/>
          </p:cNvPicPr>
          <p:nvPr userDrawn="1"/>
        </p:nvPicPr>
        <p:blipFill>
          <a:blip r:embed="rId13"/>
          <a:srcRect/>
          <a:stretch>
            <a:fillRect/>
          </a:stretch>
        </p:blipFill>
        <p:spPr bwMode="auto">
          <a:xfrm>
            <a:off x="1" y="2"/>
            <a:ext cx="9155113" cy="7077075"/>
          </a:xfrm>
          <a:prstGeom prst="rect">
            <a:avLst/>
          </a:prstGeom>
          <a:noFill/>
          <a:ln w="9525">
            <a:noFill/>
            <a:miter lim="800000"/>
            <a:headEnd/>
            <a:tailEnd/>
          </a:ln>
        </p:spPr>
      </p:pic>
    </p:spTree>
    <p:extLst>
      <p:ext uri="{BB962C8B-B14F-4D97-AF65-F5344CB8AC3E}">
        <p14:creationId xmlns:p14="http://schemas.microsoft.com/office/powerpoint/2010/main" val="8440032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hyperlink" Target="https://www.lung.org/lung-health-diseases/lung-disease-lookup/silicosis/learn-about-silicosi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oem.msu.edu/images/annual_reports/2022/2022_SandOLDS_AnnualReport.pdf" TargetMode="Externa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ecfr.gov/current/title-30/chapter-I/subchapter-M/part-60"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hyperlink" Target="https://www.cdc.gov/niosh/engcontrols/"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63.png"/><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hyperlink" Target="https://www.msha.gov/respirable-crystalline-silica-30-cfr-part-60-frequently-asked-questions#:~:text=Part%2060%20establishes%20a%20uniform,ISO%20sampling%20conventions"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hyperlink" Target="mailto:musmen@wayne.edu"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hyperlink" Target="mailto:ekazan@wayne.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21025" y="1759432"/>
            <a:ext cx="7726017" cy="4508845"/>
          </a:xfrm>
        </p:spPr>
        <p:txBody>
          <a:bodyPr/>
          <a:lstStyle/>
          <a:p>
            <a:pPr algn="l"/>
            <a:r>
              <a:rPr lang="en-US" sz="3400" b="1" dirty="0">
                <a:latin typeface="Google Sans"/>
              </a:rPr>
              <a:t>MSHA’s </a:t>
            </a:r>
            <a:r>
              <a:rPr lang="en-US" sz="3400" b="1" cap="all" dirty="0">
                <a:latin typeface="Google Sans"/>
              </a:rPr>
              <a:t>final Rule </a:t>
            </a:r>
            <a:r>
              <a:rPr lang="en-US" sz="3300" b="1" cap="all" dirty="0">
                <a:latin typeface="Google Sans"/>
              </a:rPr>
              <a:t>- </a:t>
            </a:r>
            <a:r>
              <a:rPr lang="en-US" sz="2900" b="1" u="none" strike="noStrike" cap="all" dirty="0">
                <a:solidFill>
                  <a:srgbClr val="000000"/>
                </a:solidFill>
                <a:latin typeface="Google Sans"/>
              </a:rPr>
              <a:t>Lowering Miners’ Exposure to Respirable Crystalline Silica </a:t>
            </a:r>
            <a:r>
              <a:rPr lang="en-US" sz="2900" b="1" dirty="0">
                <a:solidFill>
                  <a:srgbClr val="000000"/>
                </a:solidFill>
                <a:latin typeface="Google Sans"/>
              </a:rPr>
              <a:t>and</a:t>
            </a:r>
            <a:r>
              <a:rPr lang="en-US" sz="2900" b="1" u="none" strike="noStrike" cap="all" dirty="0">
                <a:solidFill>
                  <a:srgbClr val="000000"/>
                </a:solidFill>
                <a:latin typeface="Google Sans"/>
              </a:rPr>
              <a:t> Improving Respiratory Protection</a:t>
            </a:r>
            <a:br>
              <a:rPr lang="en-US" sz="3600" b="1" u="none" strike="noStrike" baseline="0" dirty="0">
                <a:solidFill>
                  <a:srgbClr val="000000"/>
                </a:solidFill>
                <a:latin typeface="Google Sans"/>
              </a:rPr>
            </a:br>
            <a:r>
              <a:rPr lang="en-US" sz="3600" b="1" u="none" strike="noStrike" baseline="0" dirty="0">
                <a:solidFill>
                  <a:srgbClr val="000000"/>
                </a:solidFill>
                <a:latin typeface="Google Sans"/>
              </a:rPr>
              <a:t> </a:t>
            </a:r>
            <a:r>
              <a:rPr lang="en-US" sz="3600" b="0" i="0" u="none" strike="noStrike" baseline="0" dirty="0">
                <a:solidFill>
                  <a:srgbClr val="000000"/>
                </a:solidFill>
                <a:latin typeface="Google Sans"/>
              </a:rPr>
              <a:t>	</a:t>
            </a:r>
            <a:br>
              <a:rPr lang="en-US" sz="3600" b="0" i="0" u="none" strike="noStrike" baseline="0" dirty="0">
                <a:solidFill>
                  <a:srgbClr val="000000"/>
                </a:solidFill>
                <a:latin typeface="Google Sans"/>
              </a:rPr>
            </a:br>
            <a:br>
              <a:rPr lang="en-US" sz="3600" dirty="0">
                <a:latin typeface="Google Sans"/>
              </a:rPr>
            </a:br>
            <a:br>
              <a:rPr lang="en-US" sz="3600" b="1" dirty="0">
                <a:latin typeface="Google Sans"/>
                <a:cs typeface="Times New Roman" panose="02020603050405020304" pitchFamily="18" charset="0"/>
              </a:rPr>
            </a:br>
            <a:endParaRPr lang="en-US" sz="3600" b="1" dirty="0">
              <a:latin typeface="Google Sans"/>
              <a:cs typeface="Times New Roman" panose="02020603050405020304" pitchFamily="18" charset="0"/>
            </a:endParaRPr>
          </a:p>
        </p:txBody>
      </p:sp>
      <p:sp>
        <p:nvSpPr>
          <p:cNvPr id="7" name="Content Placeholder 1"/>
          <p:cNvSpPr txBox="1">
            <a:spLocks/>
          </p:cNvSpPr>
          <p:nvPr/>
        </p:nvSpPr>
        <p:spPr>
          <a:xfrm>
            <a:off x="3038310" y="4439478"/>
            <a:ext cx="2852282" cy="874644"/>
          </a:xfrm>
          <a:prstGeom prst="rect">
            <a:avLst/>
          </a:prstGeom>
        </p:spPr>
        <p:txBody>
          <a:bodyPr vert="horz"/>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marL="0" indent="0" algn="ctr">
              <a:buNone/>
            </a:pPr>
            <a:r>
              <a:rPr lang="en-US" sz="3000" b="1" kern="0" dirty="0">
                <a:latin typeface="Google Sans"/>
              </a:rPr>
              <a:t>A Review of         </a:t>
            </a:r>
            <a:r>
              <a:rPr lang="en-US" sz="2850" b="1" kern="0" dirty="0">
                <a:latin typeface="Google Sans"/>
              </a:rPr>
              <a:t>30 CFR PART 60</a:t>
            </a:r>
          </a:p>
        </p:txBody>
      </p:sp>
      <p:pic>
        <p:nvPicPr>
          <p:cNvPr id="2" name="Picture 1">
            <a:extLst>
              <a:ext uri="{FF2B5EF4-FFF2-40B4-BE49-F238E27FC236}">
                <a16:creationId xmlns:a16="http://schemas.microsoft.com/office/drawing/2014/main" id="{1EF68A1D-C753-1905-6A80-24E77D8C35AB}"/>
              </a:ext>
            </a:extLst>
          </p:cNvPr>
          <p:cNvPicPr>
            <a:picLocks noChangeAspect="1"/>
          </p:cNvPicPr>
          <p:nvPr/>
        </p:nvPicPr>
        <p:blipFill>
          <a:blip r:embed="rId3"/>
          <a:stretch>
            <a:fillRect/>
          </a:stretch>
        </p:blipFill>
        <p:spPr>
          <a:xfrm>
            <a:off x="5805396" y="3762727"/>
            <a:ext cx="2926842" cy="1840911"/>
          </a:xfrm>
          <a:prstGeom prst="rect">
            <a:avLst/>
          </a:prstGeom>
        </p:spPr>
      </p:pic>
      <p:pic>
        <p:nvPicPr>
          <p:cNvPr id="3" name="Picture 2">
            <a:extLst>
              <a:ext uri="{FF2B5EF4-FFF2-40B4-BE49-F238E27FC236}">
                <a16:creationId xmlns:a16="http://schemas.microsoft.com/office/drawing/2014/main" id="{1A92DCEF-0829-371F-5215-46CE4C54517A}"/>
              </a:ext>
            </a:extLst>
          </p:cNvPr>
          <p:cNvPicPr>
            <a:picLocks noChangeAspect="1"/>
          </p:cNvPicPr>
          <p:nvPr/>
        </p:nvPicPr>
        <p:blipFill>
          <a:blip r:embed="rId4"/>
          <a:stretch>
            <a:fillRect/>
          </a:stretch>
        </p:blipFill>
        <p:spPr>
          <a:xfrm>
            <a:off x="582315" y="3429000"/>
            <a:ext cx="2466631" cy="2256119"/>
          </a:xfrm>
          <a:prstGeom prst="rect">
            <a:avLst/>
          </a:prstGeom>
        </p:spPr>
      </p:pic>
    </p:spTree>
    <p:extLst>
      <p:ext uri="{BB962C8B-B14F-4D97-AF65-F5344CB8AC3E}">
        <p14:creationId xmlns:p14="http://schemas.microsoft.com/office/powerpoint/2010/main" val="2842405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5152" y="44143"/>
            <a:ext cx="6871648" cy="1090975"/>
          </a:xfrm>
        </p:spPr>
        <p:txBody>
          <a:bodyPr/>
          <a:lstStyle/>
          <a:p>
            <a:r>
              <a:rPr kumimoji="0" lang="en-US" sz="4000" b="1" i="0" u="none" strike="noStrike" kern="0" cap="none" spc="0" normalizeH="0" baseline="0" noProof="0" dirty="0">
                <a:ln>
                  <a:noFill/>
                </a:ln>
                <a:solidFill>
                  <a:srgbClr val="FFFFFF"/>
                </a:solidFill>
                <a:effectLst/>
                <a:uLnTx/>
                <a:uFillTx/>
                <a:latin typeface="Google Sans"/>
                <a:ea typeface="ＭＳ Ｐゴシック" charset="-128"/>
              </a:rPr>
              <a:t>Respirable Crystalline Silica Health Effects – Cont’d</a:t>
            </a:r>
            <a:endParaRPr lang="en-US" sz="4000" b="1" spc="150" dirty="0">
              <a:solidFill>
                <a:srgbClr val="FFFFFF"/>
              </a:solidFill>
              <a:latin typeface="Google Sans"/>
              <a:ea typeface="Tahoma" panose="020B0604030504040204" pitchFamily="34" charset="0"/>
              <a:cs typeface="Arial" panose="020B0604020202020204" pitchFamily="34" charset="0"/>
            </a:endParaRPr>
          </a:p>
        </p:txBody>
      </p:sp>
      <p:sp>
        <p:nvSpPr>
          <p:cNvPr id="9" name="Content Placeholder 1"/>
          <p:cNvSpPr>
            <a:spLocks noGrp="1"/>
          </p:cNvSpPr>
          <p:nvPr>
            <p:ph sz="half" idx="2"/>
          </p:nvPr>
        </p:nvSpPr>
        <p:spPr>
          <a:xfrm>
            <a:off x="117143" y="1489291"/>
            <a:ext cx="4038600" cy="5134146"/>
          </a:xfrm>
        </p:spPr>
        <p:txBody>
          <a:bodyPr/>
          <a:lstStyle/>
          <a:p>
            <a:r>
              <a:rPr lang="en-US" sz="2600" b="1" dirty="0">
                <a:latin typeface="Google Sans"/>
                <a:cs typeface="Times New Roman" panose="02020603050405020304" pitchFamily="18" charset="0"/>
              </a:rPr>
              <a:t>Silicosis </a:t>
            </a:r>
            <a:r>
              <a:rPr lang="en-US" sz="2600" dirty="0">
                <a:latin typeface="Google Sans"/>
                <a:cs typeface="Times New Roman" panose="02020603050405020304" pitchFamily="18" charset="0"/>
              </a:rPr>
              <a:t>is </a:t>
            </a:r>
            <a:r>
              <a:rPr lang="en-US" sz="2600" b="1" dirty="0">
                <a:latin typeface="Google Sans"/>
                <a:cs typeface="Times New Roman" panose="02020603050405020304" pitchFamily="18" charset="0"/>
              </a:rPr>
              <a:t>fatal (respiratory failure)         but preventable</a:t>
            </a:r>
          </a:p>
          <a:p>
            <a:r>
              <a:rPr lang="en-US" sz="2600" b="1" dirty="0">
                <a:latin typeface="Google Sans"/>
                <a:cs typeface="Times New Roman" panose="02020603050405020304" pitchFamily="18" charset="0"/>
              </a:rPr>
              <a:t>Symptoms </a:t>
            </a:r>
            <a:r>
              <a:rPr lang="en-US" sz="2600" dirty="0">
                <a:latin typeface="Google Sans"/>
                <a:cs typeface="Times New Roman" panose="02020603050405020304" pitchFamily="18" charset="0"/>
              </a:rPr>
              <a:t>include</a:t>
            </a:r>
          </a:p>
          <a:p>
            <a:pPr marL="800100" lvl="1" indent="-342900">
              <a:buFont typeface="Arial" panose="020B0604020202020204" pitchFamily="34" charset="0"/>
              <a:buChar char="•"/>
            </a:pPr>
            <a:r>
              <a:rPr lang="en-US" sz="2200" b="1" dirty="0">
                <a:latin typeface="Google Sans"/>
                <a:cs typeface="Times New Roman" panose="02020603050405020304" pitchFamily="18" charset="0"/>
              </a:rPr>
              <a:t>Shortness </a:t>
            </a:r>
            <a:r>
              <a:rPr lang="en-US" sz="2200" dirty="0">
                <a:latin typeface="Google Sans"/>
                <a:cs typeface="Times New Roman" panose="02020603050405020304" pitchFamily="18" charset="0"/>
              </a:rPr>
              <a:t>of</a:t>
            </a:r>
            <a:r>
              <a:rPr lang="en-US" sz="2200" b="1" dirty="0">
                <a:latin typeface="Google Sans"/>
                <a:cs typeface="Times New Roman" panose="02020603050405020304" pitchFamily="18" charset="0"/>
              </a:rPr>
              <a:t> breath</a:t>
            </a:r>
          </a:p>
          <a:p>
            <a:pPr marL="800100" lvl="1" indent="-342900">
              <a:buFont typeface="Arial" panose="020B0604020202020204" pitchFamily="34" charset="0"/>
              <a:buChar char="•"/>
            </a:pPr>
            <a:r>
              <a:rPr lang="en-US" sz="2200" b="1" dirty="0">
                <a:latin typeface="Google Sans"/>
                <a:cs typeface="Times New Roman" panose="02020603050405020304" pitchFamily="18" charset="0"/>
              </a:rPr>
              <a:t>Fever</a:t>
            </a:r>
          </a:p>
          <a:p>
            <a:pPr marL="800100" lvl="1" indent="-342900">
              <a:buFont typeface="Arial" panose="020B0604020202020204" pitchFamily="34" charset="0"/>
              <a:buChar char="•"/>
            </a:pPr>
            <a:r>
              <a:rPr lang="en-US" sz="2200" b="1" dirty="0">
                <a:latin typeface="Google Sans"/>
                <a:cs typeface="Times New Roman" panose="02020603050405020304" pitchFamily="18" charset="0"/>
              </a:rPr>
              <a:t>Bluish skin </a:t>
            </a:r>
            <a:r>
              <a:rPr lang="en-US" sz="2200" dirty="0">
                <a:latin typeface="Google Sans"/>
                <a:cs typeface="Times New Roman" panose="02020603050405020304" pitchFamily="18" charset="0"/>
              </a:rPr>
              <a:t>at the </a:t>
            </a:r>
            <a:r>
              <a:rPr lang="en-US" sz="2200" b="1" dirty="0">
                <a:latin typeface="Google Sans"/>
                <a:cs typeface="Times New Roman" panose="02020603050405020304" pitchFamily="18" charset="0"/>
              </a:rPr>
              <a:t>ear lobes </a:t>
            </a:r>
            <a:r>
              <a:rPr lang="en-US" sz="2200" dirty="0">
                <a:latin typeface="Google Sans"/>
                <a:cs typeface="Times New Roman" panose="02020603050405020304" pitchFamily="18" charset="0"/>
              </a:rPr>
              <a:t>or</a:t>
            </a:r>
            <a:r>
              <a:rPr lang="en-US" sz="2200" b="1" dirty="0">
                <a:latin typeface="Google Sans"/>
                <a:cs typeface="Times New Roman" panose="02020603050405020304" pitchFamily="18" charset="0"/>
              </a:rPr>
              <a:t> lips</a:t>
            </a:r>
          </a:p>
        </p:txBody>
      </p:sp>
      <p:pic>
        <p:nvPicPr>
          <p:cNvPr id="7" name="Picture 1" descr="Silicosis Symptoms&#10;&#10;A picture showing how crystalline silica enter the body and listing symptoms of silicosis due to continued exposure and as the disease progresses."/>
          <p:cNvPicPr>
            <a:picLocks noGrp="1" noChangeAspect="1"/>
          </p:cNvPicPr>
          <p:nvPr>
            <p:ph sz="half" idx="1"/>
          </p:nvPr>
        </p:nvPicPr>
        <p:blipFill>
          <a:blip r:embed="rId3"/>
          <a:stretch>
            <a:fillRect/>
          </a:stretch>
        </p:blipFill>
        <p:spPr>
          <a:xfrm>
            <a:off x="3679494" y="1742618"/>
            <a:ext cx="5243996" cy="4627491"/>
          </a:xfrm>
        </p:spPr>
      </p:pic>
      <p:pic>
        <p:nvPicPr>
          <p:cNvPr id="3" name="Picture 2">
            <a:extLst>
              <a:ext uri="{FF2B5EF4-FFF2-40B4-BE49-F238E27FC236}">
                <a16:creationId xmlns:a16="http://schemas.microsoft.com/office/drawing/2014/main" id="{23A4D52B-ED49-1377-B437-BBEE65C51492}"/>
              </a:ext>
            </a:extLst>
          </p:cNvPr>
          <p:cNvPicPr>
            <a:picLocks noChangeAspect="1"/>
          </p:cNvPicPr>
          <p:nvPr/>
        </p:nvPicPr>
        <p:blipFill>
          <a:blip r:embed="rId4"/>
          <a:stretch>
            <a:fillRect/>
          </a:stretch>
        </p:blipFill>
        <p:spPr>
          <a:xfrm>
            <a:off x="765729" y="4760432"/>
            <a:ext cx="2741428" cy="2053425"/>
          </a:xfrm>
          <a:prstGeom prst="rect">
            <a:avLst/>
          </a:prstGeom>
          <a:ln>
            <a:solidFill>
              <a:schemeClr val="accent1"/>
            </a:solidFill>
          </a:ln>
        </p:spPr>
      </p:pic>
    </p:spTree>
    <p:extLst>
      <p:ext uri="{BB962C8B-B14F-4D97-AF65-F5344CB8AC3E}">
        <p14:creationId xmlns:p14="http://schemas.microsoft.com/office/powerpoint/2010/main" val="3243429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5152" y="384227"/>
            <a:ext cx="6871648" cy="854852"/>
          </a:xfrm>
        </p:spPr>
        <p:txBody>
          <a:bodyPr/>
          <a:lstStyle/>
          <a:p>
            <a:r>
              <a:rPr lang="en-US" sz="3200" b="1" spc="150" dirty="0">
                <a:solidFill>
                  <a:srgbClr val="FFFFFF"/>
                </a:solidFill>
                <a:latin typeface="Arial" panose="020B0604020202020204" pitchFamily="34" charset="0"/>
                <a:ea typeface="Tahoma" panose="020B0604030504040204" pitchFamily="34" charset="0"/>
                <a:cs typeface="Arial" panose="020B0604020202020204" pitchFamily="34" charset="0"/>
              </a:rPr>
              <a:t>Silicosis Mortality Rate</a:t>
            </a:r>
          </a:p>
        </p:txBody>
      </p:sp>
      <p:sp>
        <p:nvSpPr>
          <p:cNvPr id="3" name="Content Placeholder 2"/>
          <p:cNvSpPr>
            <a:spLocks noGrp="1"/>
          </p:cNvSpPr>
          <p:nvPr>
            <p:ph sz="half" idx="2"/>
          </p:nvPr>
        </p:nvSpPr>
        <p:spPr>
          <a:xfrm>
            <a:off x="0" y="1358348"/>
            <a:ext cx="9009614" cy="5439743"/>
          </a:xfrm>
        </p:spPr>
        <p:txBody>
          <a:bodyPr/>
          <a:lstStyle/>
          <a:p>
            <a:pPr>
              <a:buFont typeface="Arial" panose="020B0604020202020204" pitchFamily="34" charset="0"/>
              <a:buChar char="•"/>
            </a:pPr>
            <a:r>
              <a:rPr lang="en-US" sz="2200" b="1" dirty="0">
                <a:latin typeface="Google Sans"/>
                <a:cs typeface="Times New Roman" panose="02020603050405020304" pitchFamily="18" charset="0"/>
              </a:rPr>
              <a:t>Over time, silicosis-related                                                                                       mortality has diminished in                                                                                                      the US, but has not been stopped</a:t>
            </a:r>
            <a:endParaRPr lang="en-US" sz="2200" dirty="0">
              <a:latin typeface="Google Sans"/>
              <a:cs typeface="Times New Roman" panose="02020603050405020304" pitchFamily="18" charset="0"/>
            </a:endParaRPr>
          </a:p>
          <a:p>
            <a:pPr>
              <a:defRPr/>
            </a:pPr>
            <a:r>
              <a:rPr lang="en-US" sz="2200" dirty="0">
                <a:latin typeface="Google Sans"/>
                <a:cs typeface="Times New Roman" panose="02020603050405020304" pitchFamily="18" charset="0"/>
              </a:rPr>
              <a:t>A </a:t>
            </a:r>
            <a:r>
              <a:rPr lang="en-US" sz="2200" b="1" dirty="0">
                <a:latin typeface="Google Sans"/>
                <a:cs typeface="Times New Roman" panose="02020603050405020304" pitchFamily="18" charset="0"/>
              </a:rPr>
              <a:t>major industry concern   </a:t>
            </a:r>
            <a:r>
              <a:rPr lang="en-US" sz="2200" dirty="0">
                <a:latin typeface="Google Sans"/>
                <a:cs typeface="Times New Roman" panose="02020603050405020304" pitchFamily="18" charset="0"/>
              </a:rPr>
              <a:t>                                                                                                              was that </a:t>
            </a:r>
            <a:r>
              <a:rPr lang="en-US" sz="2200" b="1" dirty="0">
                <a:latin typeface="Google Sans"/>
                <a:cs typeface="Times New Roman" panose="02020603050405020304" pitchFamily="18" charset="0"/>
              </a:rPr>
              <a:t>limited improvements                                                                                                                    </a:t>
            </a:r>
            <a:r>
              <a:rPr kumimoji="0" lang="en-US" sz="2200" b="0" i="0" u="none" strike="noStrike" kern="0" cap="none" spc="0" normalizeH="0" baseline="0" noProof="0" dirty="0">
                <a:ln>
                  <a:noFill/>
                </a:ln>
                <a:solidFill>
                  <a:srgbClr val="000000"/>
                </a:solidFill>
                <a:effectLst/>
                <a:uLnTx/>
                <a:uFillTx/>
                <a:latin typeface="Google Sans"/>
                <a:ea typeface="ＭＳ Ｐゴシック" charset="-128"/>
                <a:cs typeface="Times New Roman" panose="02020603050405020304" pitchFamily="18" charset="0"/>
              </a:rPr>
              <a:t>were made in the</a:t>
            </a:r>
            <a:r>
              <a:rPr kumimoji="0" lang="en-US" sz="2200" b="1" i="0" u="none" strike="noStrike" kern="0" cap="none" spc="0" normalizeH="0" baseline="0" noProof="0" dirty="0">
                <a:ln>
                  <a:noFill/>
                </a:ln>
                <a:solidFill>
                  <a:srgbClr val="000000"/>
                </a:solidFill>
                <a:effectLst/>
                <a:uLnTx/>
                <a:uFillTx/>
                <a:latin typeface="Google Sans"/>
                <a:ea typeface="ＭＳ Ｐゴシック" charset="-128"/>
                <a:cs typeface="Times New Roman" panose="02020603050405020304" pitchFamily="18" charset="0"/>
              </a:rPr>
              <a:t> 1990’s with                                                                                            modest improvements until 2015</a:t>
            </a:r>
          </a:p>
          <a:p>
            <a:pPr>
              <a:defRPr/>
            </a:pPr>
            <a:r>
              <a:rPr kumimoji="0" lang="en-US" sz="2200" b="1" i="0" u="none" strike="noStrike" kern="0" cap="none" spc="0" normalizeH="0" baseline="0" noProof="0" dirty="0">
                <a:ln>
                  <a:noFill/>
                </a:ln>
                <a:solidFill>
                  <a:srgbClr val="000000"/>
                </a:solidFill>
                <a:effectLst/>
                <a:uLnTx/>
                <a:uFillTx/>
                <a:latin typeface="Google Sans"/>
                <a:ea typeface="ＭＳ Ｐゴシック" charset="-128"/>
                <a:cs typeface="Times New Roman" panose="02020603050405020304" pitchFamily="18" charset="0"/>
              </a:rPr>
              <a:t>Approximately 2.3 million U.S.                                                                                                 workers are exposed to silica in                                                                                                 the workplace, including 2 million                                                                                                               in construction and 300,000 in other                                                                        industries </a:t>
            </a:r>
            <a:r>
              <a:rPr kumimoji="0" lang="en-US" sz="2200" i="0" u="none" strike="noStrike" kern="0" cap="none" spc="0" normalizeH="0" baseline="0" noProof="0" dirty="0">
                <a:ln>
                  <a:noFill/>
                </a:ln>
                <a:solidFill>
                  <a:srgbClr val="000000"/>
                </a:solidFill>
                <a:effectLst/>
                <a:uLnTx/>
                <a:uFillTx/>
                <a:latin typeface="Google Sans"/>
                <a:ea typeface="ＭＳ Ｐゴシック" charset="-128"/>
                <a:cs typeface="Times New Roman" panose="02020603050405020304" pitchFamily="18" charset="0"/>
              </a:rPr>
              <a:t>(current estimates)</a:t>
            </a:r>
          </a:p>
          <a:p>
            <a:pPr marL="0" indent="0">
              <a:buNone/>
            </a:pPr>
            <a:r>
              <a:rPr lang="en-US" sz="2200" dirty="0">
                <a:latin typeface="Times New Roman" panose="02020603050405020304" pitchFamily="18" charset="0"/>
                <a:cs typeface="Times New Roman" panose="02020603050405020304" pitchFamily="18" charset="0"/>
              </a:rPr>
              <a:t>   </a:t>
            </a:r>
            <a:r>
              <a:rPr lang="en-US" sz="2000" b="1" dirty="0">
                <a:latin typeface="Google Sans"/>
                <a:cs typeface="Times New Roman" panose="02020603050405020304" pitchFamily="18" charset="0"/>
              </a:rPr>
              <a:t>Source</a:t>
            </a:r>
            <a:r>
              <a:rPr lang="en-US" sz="2200" b="1" dirty="0">
                <a:latin typeface="Google Sans"/>
                <a:cs typeface="Times New Roman" panose="02020603050405020304" pitchFamily="18" charset="0"/>
              </a:rPr>
              <a:t>: </a:t>
            </a:r>
            <a:r>
              <a:rPr lang="en-US" sz="2000" b="1" dirty="0">
                <a:latin typeface="Google Sans"/>
                <a:cs typeface="Times New Roman" panose="02020603050405020304" pitchFamily="18" charset="0"/>
              </a:rPr>
              <a:t>American Lung Association, 2024</a:t>
            </a:r>
          </a:p>
          <a:p>
            <a:pPr marL="0" indent="0">
              <a:buNone/>
            </a:pPr>
            <a:r>
              <a:rPr lang="en-US" sz="2000" dirty="0">
                <a:solidFill>
                  <a:srgbClr val="FF0000"/>
                </a:solidFill>
                <a:latin typeface="Google Sans"/>
                <a:cs typeface="Times New Roman" panose="02020603050405020304" pitchFamily="18" charset="0"/>
                <a:hlinkClick r:id="rId3">
                  <a:extLst>
                    <a:ext uri="{A12FA001-AC4F-418D-AE19-62706E023703}">
                      <ahyp:hlinkClr xmlns:ahyp="http://schemas.microsoft.com/office/drawing/2018/hyperlinkcolor" val="tx"/>
                    </a:ext>
                  </a:extLst>
                </a:hlinkClick>
              </a:rPr>
              <a:t>https://www.lung.org/lung-health-diseases/lung-disease-lookup/silicosis/learn-about-silicosis</a:t>
            </a:r>
            <a:endParaRPr lang="en-US" sz="2000" dirty="0">
              <a:solidFill>
                <a:srgbClr val="FF0000"/>
              </a:solidFill>
              <a:latin typeface="Google Sans"/>
              <a:cs typeface="Times New Roman" panose="02020603050405020304" pitchFamily="18" charset="0"/>
            </a:endParaRPr>
          </a:p>
          <a:p>
            <a:pPr marL="0" indent="0">
              <a:buNone/>
            </a:pPr>
            <a:r>
              <a:rPr lang="en-US" sz="2000" dirty="0">
                <a:solidFill>
                  <a:srgbClr val="FF0000"/>
                </a:solidFill>
                <a:latin typeface="Google Sans"/>
                <a:cs typeface="Times New Roman" panose="02020603050405020304" pitchFamily="18" charset="0"/>
              </a:rPr>
              <a:t>                                                                                           </a:t>
            </a:r>
          </a:p>
        </p:txBody>
      </p:sp>
      <p:pic>
        <p:nvPicPr>
          <p:cNvPr id="8" name="Content Placeholder 3" descr="Showing the total number of deaths with silicosis mentioned on death certificates as an underlying or contributing cause between the years 1970 - 2013 in the US." title="Statistical Table"/>
          <p:cNvPicPr>
            <a:picLocks noGrp="1" noChangeAspect="1"/>
          </p:cNvPicPr>
          <p:nvPr>
            <p:ph sz="half" idx="1"/>
          </p:nvPr>
        </p:nvPicPr>
        <p:blipFill>
          <a:blip r:embed="rId4"/>
          <a:stretch>
            <a:fillRect/>
          </a:stretch>
        </p:blipFill>
        <p:spPr>
          <a:xfrm>
            <a:off x="4428279" y="1307731"/>
            <a:ext cx="4898601" cy="3469842"/>
          </a:xfrm>
        </p:spPr>
      </p:pic>
      <p:pic>
        <p:nvPicPr>
          <p:cNvPr id="5" name="Picture 4">
            <a:extLst>
              <a:ext uri="{FF2B5EF4-FFF2-40B4-BE49-F238E27FC236}">
                <a16:creationId xmlns:a16="http://schemas.microsoft.com/office/drawing/2014/main" id="{4B44A5C5-C43D-1819-59A4-146C0851AAE2}"/>
              </a:ext>
            </a:extLst>
          </p:cNvPr>
          <p:cNvPicPr>
            <a:picLocks noChangeAspect="1"/>
          </p:cNvPicPr>
          <p:nvPr/>
        </p:nvPicPr>
        <p:blipFill>
          <a:blip r:embed="rId5"/>
          <a:stretch>
            <a:fillRect/>
          </a:stretch>
        </p:blipFill>
        <p:spPr>
          <a:xfrm>
            <a:off x="4937760" y="4722550"/>
            <a:ext cx="4131427" cy="1288663"/>
          </a:xfrm>
          <a:prstGeom prst="rect">
            <a:avLst/>
          </a:prstGeom>
        </p:spPr>
      </p:pic>
    </p:spTree>
    <p:extLst>
      <p:ext uri="{BB962C8B-B14F-4D97-AF65-F5344CB8AC3E}">
        <p14:creationId xmlns:p14="http://schemas.microsoft.com/office/powerpoint/2010/main" val="1226248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888" y="92766"/>
            <a:ext cx="7659258" cy="1186070"/>
          </a:xfrm>
        </p:spPr>
        <p:txBody>
          <a:bodyPr/>
          <a:lstStyle/>
          <a:p>
            <a:r>
              <a:rPr lang="en-US" sz="3800" b="1" spc="150" dirty="0">
                <a:solidFill>
                  <a:srgbClr val="FFFFFF"/>
                </a:solidFill>
                <a:latin typeface="Google Sans"/>
                <a:ea typeface="Tahoma" panose="020B0604030504040204" pitchFamily="34" charset="0"/>
                <a:cs typeface="Arial" panose="020B0604020202020204" pitchFamily="34" charset="0"/>
              </a:rPr>
              <a:t>Silicosis Statistics in Michigan </a:t>
            </a:r>
            <a:r>
              <a:rPr lang="en-US" sz="3400" b="1" spc="150" dirty="0">
                <a:solidFill>
                  <a:srgbClr val="FFFFFF"/>
                </a:solidFill>
                <a:latin typeface="Google Sans"/>
                <a:ea typeface="Tahoma" panose="020B0604030504040204" pitchFamily="34" charset="0"/>
                <a:cs typeface="Arial" panose="020B0604020202020204" pitchFamily="34" charset="0"/>
              </a:rPr>
              <a:t>(1985- 2022</a:t>
            </a:r>
            <a:r>
              <a:rPr lang="en-US" sz="3800" b="1" spc="150" dirty="0">
                <a:solidFill>
                  <a:srgbClr val="FFFFFF"/>
                </a:solidFill>
                <a:latin typeface="Google Sans"/>
                <a:ea typeface="Tahoma" panose="020B0604030504040204" pitchFamily="34" charset="0"/>
                <a:cs typeface="Arial" panose="020B0604020202020204" pitchFamily="34" charset="0"/>
              </a:rPr>
              <a:t>)</a:t>
            </a:r>
          </a:p>
        </p:txBody>
      </p:sp>
      <p:sp>
        <p:nvSpPr>
          <p:cNvPr id="3" name="Content Placeholder 2"/>
          <p:cNvSpPr>
            <a:spLocks noGrp="1"/>
          </p:cNvSpPr>
          <p:nvPr>
            <p:ph idx="1"/>
          </p:nvPr>
        </p:nvSpPr>
        <p:spPr>
          <a:xfrm>
            <a:off x="361947" y="1312278"/>
            <a:ext cx="4253948" cy="1408795"/>
          </a:xfrm>
        </p:spPr>
        <p:txBody>
          <a:bodyPr/>
          <a:lstStyle/>
          <a:p>
            <a:r>
              <a:rPr lang="en-US" sz="1800" dirty="0">
                <a:latin typeface="Google Sans"/>
                <a:cs typeface="Times New Roman" panose="02020603050405020304" pitchFamily="18" charset="0"/>
              </a:rPr>
              <a:t>The </a:t>
            </a:r>
            <a:r>
              <a:rPr lang="en-US" sz="1800" b="1" dirty="0">
                <a:latin typeface="Google Sans"/>
                <a:cs typeface="Times New Roman" panose="02020603050405020304" pitchFamily="18" charset="0"/>
              </a:rPr>
              <a:t>predominant industries </a:t>
            </a:r>
            <a:r>
              <a:rPr lang="en-US" sz="1800" dirty="0">
                <a:latin typeface="Google Sans"/>
                <a:cs typeface="Times New Roman" panose="02020603050405020304" pitchFamily="18" charset="0"/>
              </a:rPr>
              <a:t>were</a:t>
            </a:r>
          </a:p>
          <a:p>
            <a:pPr lvl="1">
              <a:buFont typeface="Arial" panose="020B0604020202020204" pitchFamily="34" charset="0"/>
              <a:buChar char="•"/>
            </a:pPr>
            <a:r>
              <a:rPr lang="en-US" sz="1600" dirty="0">
                <a:latin typeface="Google Sans"/>
                <a:cs typeface="Times New Roman" panose="02020603050405020304" pitchFamily="18" charset="0"/>
              </a:rPr>
              <a:t>Manufacturing (84%) </a:t>
            </a:r>
          </a:p>
          <a:p>
            <a:pPr lvl="1">
              <a:buFont typeface="Arial" panose="020B0604020202020204" pitchFamily="34" charset="0"/>
              <a:buChar char="•"/>
            </a:pPr>
            <a:r>
              <a:rPr lang="en-US" sz="1600" dirty="0">
                <a:latin typeface="Google Sans"/>
                <a:cs typeface="Times New Roman" panose="02020603050405020304" pitchFamily="18" charset="0"/>
              </a:rPr>
              <a:t>Construction (9%) </a:t>
            </a:r>
          </a:p>
          <a:p>
            <a:pPr lvl="1">
              <a:buFont typeface="Arial" panose="020B0604020202020204" pitchFamily="34" charset="0"/>
              <a:buChar char="•"/>
            </a:pPr>
            <a:r>
              <a:rPr lang="en-US" sz="1800" b="1" dirty="0">
                <a:latin typeface="Google Sans"/>
                <a:cs typeface="Times New Roman" panose="02020603050405020304" pitchFamily="18" charset="0"/>
              </a:rPr>
              <a:t>Mining (4.4%)</a:t>
            </a:r>
          </a:p>
          <a:p>
            <a:pPr>
              <a:buNone/>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481577" y="2754516"/>
            <a:ext cx="3739240" cy="39258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4923185" y="2721073"/>
            <a:ext cx="4123914" cy="3915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0C1A9981-A1BB-2EBE-7399-4F50CE042487}"/>
              </a:ext>
            </a:extLst>
          </p:cNvPr>
          <p:cNvSpPr txBox="1"/>
          <p:nvPr/>
        </p:nvSpPr>
        <p:spPr>
          <a:xfrm>
            <a:off x="4417948" y="1543735"/>
            <a:ext cx="4726051" cy="923330"/>
          </a:xfrm>
          <a:prstGeom prst="rect">
            <a:avLst/>
          </a:prstGeom>
          <a:noFill/>
        </p:spPr>
        <p:txBody>
          <a:bodyPr wrap="square">
            <a:spAutoFit/>
          </a:bodyPr>
          <a:lstStyle/>
          <a:p>
            <a:r>
              <a:rPr lang="en-US" dirty="0">
                <a:solidFill>
                  <a:srgbClr val="FF0000"/>
                </a:solidFill>
                <a:hlinkClick r:id="rId5">
                  <a:extLst>
                    <a:ext uri="{A12FA001-AC4F-418D-AE19-62706E023703}">
                      <ahyp:hlinkClr xmlns:ahyp="http://schemas.microsoft.com/office/drawing/2018/hyperlinkcolor" val="tx"/>
                    </a:ext>
                  </a:extLst>
                </a:hlinkClick>
              </a:rPr>
              <a:t>https://oem.msu.edu/images/annual_reports/2022/2022_SandOLDS_AnnualReport.pdf</a:t>
            </a:r>
            <a:endParaRPr lang="en-US" dirty="0">
              <a:solidFill>
                <a:srgbClr val="FF0000"/>
              </a:solidFill>
            </a:endParaRPr>
          </a:p>
          <a:p>
            <a:endParaRPr lang="en-US" dirty="0"/>
          </a:p>
        </p:txBody>
      </p:sp>
    </p:spTree>
    <p:extLst>
      <p:ext uri="{BB962C8B-B14F-4D97-AF65-F5344CB8AC3E}">
        <p14:creationId xmlns:p14="http://schemas.microsoft.com/office/powerpoint/2010/main" val="272238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9068" y="329104"/>
            <a:ext cx="6848842" cy="812319"/>
          </a:xfrm>
        </p:spPr>
        <p:txBody>
          <a:bodyPr/>
          <a:lstStyle/>
          <a:p>
            <a: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t>Authorities on Silica Regulation</a:t>
            </a:r>
          </a:p>
        </p:txBody>
      </p:sp>
      <p:sp>
        <p:nvSpPr>
          <p:cNvPr id="3" name="Content Placeholder 2"/>
          <p:cNvSpPr>
            <a:spLocks noGrp="1"/>
          </p:cNvSpPr>
          <p:nvPr>
            <p:ph idx="1"/>
          </p:nvPr>
        </p:nvSpPr>
        <p:spPr>
          <a:xfrm>
            <a:off x="422031" y="1374753"/>
            <a:ext cx="8229600" cy="4399720"/>
          </a:xfrm>
        </p:spPr>
        <p:txBody>
          <a:bodyPr/>
          <a:lstStyle/>
          <a:p>
            <a:pPr>
              <a:spcAft>
                <a:spcPts val="1200"/>
              </a:spcAft>
            </a:pPr>
            <a:r>
              <a:rPr lang="en-US" sz="2600" b="1" dirty="0">
                <a:latin typeface="Google Sans"/>
                <a:cs typeface="Times New Roman" panose="02020603050405020304" pitchFamily="18" charset="0"/>
              </a:rPr>
              <a:t>Prevention</a:t>
            </a:r>
            <a:r>
              <a:rPr lang="en-US" sz="2600" dirty="0">
                <a:latin typeface="Google Sans"/>
                <a:cs typeface="Times New Roman" panose="02020603050405020304" pitchFamily="18" charset="0"/>
              </a:rPr>
              <a:t> and </a:t>
            </a:r>
            <a:r>
              <a:rPr lang="en-US" sz="2600" b="1" dirty="0">
                <a:latin typeface="Google Sans"/>
                <a:cs typeface="Times New Roman" panose="02020603050405020304" pitchFamily="18" charset="0"/>
              </a:rPr>
              <a:t>elimination</a:t>
            </a:r>
            <a:r>
              <a:rPr lang="en-US" sz="2600" dirty="0">
                <a:latin typeface="Google Sans"/>
                <a:cs typeface="Times New Roman" panose="02020603050405020304" pitchFamily="18" charset="0"/>
              </a:rPr>
              <a:t> of </a:t>
            </a:r>
            <a:r>
              <a:rPr lang="en-US" sz="2600" b="1" dirty="0">
                <a:latin typeface="Google Sans"/>
                <a:cs typeface="Times New Roman" panose="02020603050405020304" pitchFamily="18" charset="0"/>
              </a:rPr>
              <a:t>silicosis and silica-related disease</a:t>
            </a:r>
            <a:r>
              <a:rPr lang="en-US" sz="2600" dirty="0">
                <a:latin typeface="Google Sans"/>
                <a:cs typeface="Times New Roman" panose="02020603050405020304" pitchFamily="18" charset="0"/>
              </a:rPr>
              <a:t> in United States are priorities of</a:t>
            </a:r>
          </a:p>
          <a:p>
            <a:pPr marL="800100" lvl="1" indent="-342900">
              <a:buFont typeface="Arial" panose="020B0604020202020204" pitchFamily="34" charset="0"/>
              <a:buChar char="•"/>
            </a:pPr>
            <a:r>
              <a:rPr lang="en-US" sz="2400" dirty="0">
                <a:latin typeface="Google Sans"/>
                <a:cs typeface="Times New Roman" panose="02020603050405020304" pitchFamily="18" charset="0"/>
              </a:rPr>
              <a:t>National Institute for Occupational Safety and Health </a:t>
            </a:r>
            <a:r>
              <a:rPr lang="en-US" sz="2400" b="1" dirty="0">
                <a:latin typeface="Google Sans"/>
                <a:cs typeface="Times New Roman" panose="02020603050405020304" pitchFamily="18" charset="0"/>
              </a:rPr>
              <a:t>(NIOSH)</a:t>
            </a:r>
          </a:p>
          <a:p>
            <a:pPr marL="800100" lvl="1" indent="-342900">
              <a:buFont typeface="Arial" panose="020B0604020202020204" pitchFamily="34" charset="0"/>
              <a:buChar char="•"/>
            </a:pPr>
            <a:r>
              <a:rPr lang="en-US" sz="2400" dirty="0">
                <a:latin typeface="Google Sans"/>
                <a:cs typeface="Times New Roman" panose="02020603050405020304" pitchFamily="18" charset="0"/>
              </a:rPr>
              <a:t>Occupational Safety and Health Administration </a:t>
            </a:r>
            <a:r>
              <a:rPr lang="en-US" sz="2400" b="1" dirty="0">
                <a:latin typeface="Google Sans"/>
                <a:cs typeface="Times New Roman" panose="02020603050405020304" pitchFamily="18" charset="0"/>
              </a:rPr>
              <a:t>(OSHA)</a:t>
            </a:r>
          </a:p>
          <a:p>
            <a:pPr marL="800100" lvl="1" indent="-342900">
              <a:buFont typeface="Arial" panose="020B0604020202020204" pitchFamily="34" charset="0"/>
              <a:buChar char="•"/>
            </a:pPr>
            <a:r>
              <a:rPr lang="en-US" sz="2400" b="1" dirty="0">
                <a:latin typeface="Google Sans"/>
                <a:cs typeface="Times New Roman" panose="02020603050405020304" pitchFamily="18" charset="0"/>
              </a:rPr>
              <a:t>Mine Safety and Health Administration (MSHA)</a:t>
            </a:r>
          </a:p>
          <a:p>
            <a:pPr marL="800100" lvl="1" indent="-342900">
              <a:buFont typeface="Arial" panose="020B0604020202020204" pitchFamily="34" charset="0"/>
              <a:buChar char="•"/>
            </a:pPr>
            <a:r>
              <a:rPr lang="en-US" sz="2400" dirty="0">
                <a:latin typeface="Google Sans"/>
                <a:cs typeface="Times New Roman" panose="02020603050405020304" pitchFamily="18" charset="0"/>
              </a:rPr>
              <a:t>American Lung Association</a:t>
            </a:r>
          </a:p>
          <a:p>
            <a:pPr>
              <a:buNone/>
            </a:pP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48CA270-C3D5-6800-82DD-A1421F857120}"/>
              </a:ext>
            </a:extLst>
          </p:cNvPr>
          <p:cNvPicPr>
            <a:picLocks noChangeAspect="1"/>
          </p:cNvPicPr>
          <p:nvPr/>
        </p:nvPicPr>
        <p:blipFill>
          <a:blip r:embed="rId3"/>
          <a:stretch>
            <a:fillRect/>
          </a:stretch>
        </p:blipFill>
        <p:spPr>
          <a:xfrm>
            <a:off x="2240250" y="4680239"/>
            <a:ext cx="4876167" cy="1848657"/>
          </a:xfrm>
          <a:prstGeom prst="rect">
            <a:avLst/>
          </a:prstGeom>
        </p:spPr>
      </p:pic>
    </p:spTree>
    <p:extLst>
      <p:ext uri="{BB962C8B-B14F-4D97-AF65-F5344CB8AC3E}">
        <p14:creationId xmlns:p14="http://schemas.microsoft.com/office/powerpoint/2010/main" val="4069878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06957-55EA-AC21-8923-1023C5A9BBEF}"/>
              </a:ext>
            </a:extLst>
          </p:cNvPr>
          <p:cNvSpPr>
            <a:spLocks noGrp="1"/>
          </p:cNvSpPr>
          <p:nvPr>
            <p:ph type="title"/>
          </p:nvPr>
        </p:nvSpPr>
        <p:spPr>
          <a:xfrm>
            <a:off x="2345909" y="0"/>
            <a:ext cx="6205308" cy="1254935"/>
          </a:xfrm>
        </p:spPr>
        <p:txBody>
          <a:bodyPr/>
          <a:lstStyle/>
          <a:p>
            <a:r>
              <a:rPr lang="en-US" sz="3800" b="1" dirty="0">
                <a:solidFill>
                  <a:schemeClr val="bg1"/>
                </a:solidFill>
                <a:latin typeface="Google Sans"/>
              </a:rPr>
              <a:t>MSHA’S Final Rule on Respirable Crystalline Silica</a:t>
            </a:r>
          </a:p>
        </p:txBody>
      </p:sp>
      <p:sp>
        <p:nvSpPr>
          <p:cNvPr id="4" name="TextBox 3">
            <a:extLst>
              <a:ext uri="{FF2B5EF4-FFF2-40B4-BE49-F238E27FC236}">
                <a16:creationId xmlns:a16="http://schemas.microsoft.com/office/drawing/2014/main" id="{282EF3F3-9C40-8971-0D05-BA62835FC6AB}"/>
              </a:ext>
            </a:extLst>
          </p:cNvPr>
          <p:cNvSpPr txBox="1"/>
          <p:nvPr/>
        </p:nvSpPr>
        <p:spPr>
          <a:xfrm>
            <a:off x="114300" y="1417320"/>
            <a:ext cx="8934450" cy="5032147"/>
          </a:xfrm>
          <a:prstGeom prst="rect">
            <a:avLst/>
          </a:prstGeom>
          <a:noFill/>
        </p:spPr>
        <p:txBody>
          <a:bodyPr wrap="square">
            <a:spAutoFit/>
          </a:bodyPr>
          <a:lstStyle/>
          <a:p>
            <a:pPr marL="342900" indent="-342900">
              <a:buFont typeface="Arial" panose="020B0604020202020204" pitchFamily="34" charset="0"/>
              <a:buChar char="•"/>
            </a:pPr>
            <a:r>
              <a:rPr lang="en-US" sz="2300" dirty="0">
                <a:latin typeface="Google Sans"/>
              </a:rPr>
              <a:t>MSHA’s </a:t>
            </a:r>
            <a:r>
              <a:rPr lang="en-US" sz="2300" b="1" dirty="0">
                <a:latin typeface="Google Sans"/>
              </a:rPr>
              <a:t>silica standard </a:t>
            </a:r>
            <a:r>
              <a:rPr lang="en-US" sz="2300" dirty="0">
                <a:latin typeface="Google Sans"/>
              </a:rPr>
              <a:t>was </a:t>
            </a:r>
            <a:r>
              <a:rPr lang="en-US" sz="2300" b="1" dirty="0">
                <a:latin typeface="Google Sans"/>
              </a:rPr>
              <a:t>initially</a:t>
            </a:r>
            <a:r>
              <a:rPr lang="en-US" sz="2300" dirty="0">
                <a:latin typeface="Google Sans"/>
              </a:rPr>
              <a:t> </a:t>
            </a:r>
            <a:r>
              <a:rPr lang="en-US" sz="2300" b="1" dirty="0">
                <a:latin typeface="Google Sans"/>
              </a:rPr>
              <a:t>promulgated </a:t>
            </a:r>
            <a:r>
              <a:rPr lang="en-US" sz="2300" dirty="0">
                <a:latin typeface="Google Sans"/>
              </a:rPr>
              <a:t>in the </a:t>
            </a:r>
            <a:r>
              <a:rPr lang="en-US" sz="2300" b="1" dirty="0">
                <a:latin typeface="Google Sans"/>
              </a:rPr>
              <a:t>early 1970’s</a:t>
            </a:r>
          </a:p>
          <a:p>
            <a:pPr marL="342900" indent="-342900">
              <a:buFont typeface="Arial" panose="020B0604020202020204" pitchFamily="34" charset="0"/>
              <a:buChar char="•"/>
            </a:pPr>
            <a:r>
              <a:rPr lang="en-US" sz="2300" dirty="0">
                <a:latin typeface="Google Sans"/>
              </a:rPr>
              <a:t>Through its new </a:t>
            </a:r>
            <a:r>
              <a:rPr lang="en-US" sz="2300" b="1" dirty="0">
                <a:latin typeface="Google Sans"/>
              </a:rPr>
              <a:t>Final Rule on Respirable Crystalline Silica (RCS)</a:t>
            </a:r>
          </a:p>
          <a:p>
            <a:pPr marL="800100" lvl="1" indent="-342900">
              <a:buFont typeface="Arial" panose="020B0604020202020204" pitchFamily="34" charset="0"/>
              <a:buChar char="•"/>
            </a:pPr>
            <a:r>
              <a:rPr lang="en-US" sz="2100" b="1" dirty="0">
                <a:latin typeface="Google Sans"/>
              </a:rPr>
              <a:t>MSHA</a:t>
            </a:r>
            <a:r>
              <a:rPr lang="en-US" sz="2100" dirty="0">
                <a:latin typeface="Google Sans"/>
              </a:rPr>
              <a:t> is </a:t>
            </a:r>
            <a:r>
              <a:rPr lang="en-US" sz="2100" b="1" dirty="0">
                <a:latin typeface="Google Sans"/>
              </a:rPr>
              <a:t>amending</a:t>
            </a:r>
            <a:r>
              <a:rPr lang="en-US" sz="2100" dirty="0">
                <a:latin typeface="Google Sans"/>
              </a:rPr>
              <a:t> its </a:t>
            </a:r>
            <a:r>
              <a:rPr lang="en-US" sz="2100" b="1" dirty="0">
                <a:latin typeface="Google Sans"/>
              </a:rPr>
              <a:t>existing standards </a:t>
            </a:r>
            <a:r>
              <a:rPr lang="en-US" sz="2100" dirty="0">
                <a:latin typeface="Google Sans"/>
              </a:rPr>
              <a:t>to better </a:t>
            </a:r>
            <a:r>
              <a:rPr lang="en-US" sz="2100" b="1" dirty="0">
                <a:latin typeface="Google Sans"/>
              </a:rPr>
              <a:t>protect miners against occupational exposure to silica </a:t>
            </a:r>
            <a:r>
              <a:rPr lang="en-US" sz="2100" dirty="0">
                <a:latin typeface="Google Sans"/>
              </a:rPr>
              <a:t>and to </a:t>
            </a:r>
            <a:r>
              <a:rPr lang="en-US" sz="2100" b="1" dirty="0">
                <a:latin typeface="Google Sans"/>
              </a:rPr>
              <a:t>improve </a:t>
            </a:r>
            <a:r>
              <a:rPr kumimoji="0" lang="en-US" sz="2100" b="1" i="0" u="none" strike="noStrike" kern="1200" cap="none" spc="0" normalizeH="0" baseline="0" noProof="0" dirty="0">
                <a:ln>
                  <a:noFill/>
                </a:ln>
                <a:solidFill>
                  <a:srgbClr val="000000"/>
                </a:solidFill>
                <a:effectLst/>
                <a:uLnTx/>
                <a:uFillTx/>
                <a:latin typeface="Google Sans"/>
                <a:ea typeface="+mn-ea"/>
                <a:cs typeface="+mn-cs"/>
              </a:rPr>
              <a:t>respiratory </a:t>
            </a:r>
            <a:r>
              <a:rPr lang="en-US" sz="2100" b="1" dirty="0">
                <a:latin typeface="Google Sans"/>
              </a:rPr>
              <a:t>protection for miners</a:t>
            </a:r>
            <a:r>
              <a:rPr lang="en-US" sz="2100" dirty="0">
                <a:latin typeface="Google Sans"/>
              </a:rPr>
              <a:t> against </a:t>
            </a:r>
            <a:r>
              <a:rPr lang="en-US" sz="2100" b="1" dirty="0">
                <a:latin typeface="Google Sans"/>
              </a:rPr>
              <a:t>exposure </a:t>
            </a:r>
            <a:r>
              <a:rPr lang="en-US" sz="2100" dirty="0">
                <a:latin typeface="Google Sans"/>
              </a:rPr>
              <a:t>to                                                                       </a:t>
            </a:r>
            <a:r>
              <a:rPr lang="en-US" sz="2100" b="1" dirty="0">
                <a:latin typeface="Google Sans"/>
              </a:rPr>
              <a:t> </a:t>
            </a:r>
            <a:r>
              <a:rPr lang="en-US" sz="2100" dirty="0">
                <a:latin typeface="Google Sans"/>
              </a:rPr>
              <a:t>all</a:t>
            </a:r>
            <a:r>
              <a:rPr lang="en-US" sz="2100" b="1" dirty="0">
                <a:latin typeface="Google Sans"/>
              </a:rPr>
              <a:t> airborne particulates     </a:t>
            </a:r>
            <a:r>
              <a:rPr lang="en-US" sz="2100" dirty="0">
                <a:latin typeface="Google Sans"/>
              </a:rPr>
              <a:t> </a:t>
            </a:r>
            <a:endParaRPr lang="en-US" sz="2100" b="1" i="0" u="none" strike="noStrike" baseline="0" dirty="0">
              <a:solidFill>
                <a:srgbClr val="000000"/>
              </a:solidFill>
              <a:latin typeface="Google Sans"/>
            </a:endParaRPr>
          </a:p>
          <a:p>
            <a:pPr marL="342900" indent="-342900">
              <a:buFont typeface="Arial" panose="020B0604020202020204" pitchFamily="34" charset="0"/>
              <a:buChar char="•"/>
            </a:pPr>
            <a:r>
              <a:rPr lang="en-US" sz="2300" b="1" dirty="0">
                <a:solidFill>
                  <a:srgbClr val="000000"/>
                </a:solidFill>
                <a:latin typeface="Google Sans"/>
              </a:rPr>
              <a:t>The new standard</a:t>
            </a:r>
            <a:endParaRPr lang="en-US" sz="2300" b="0" i="0" u="none" strike="noStrike" baseline="0" dirty="0">
              <a:solidFill>
                <a:srgbClr val="000000"/>
              </a:solidFill>
              <a:latin typeface="Times New Roman" panose="02020603050405020304" pitchFamily="18" charset="0"/>
            </a:endParaRPr>
          </a:p>
          <a:p>
            <a:pPr marL="800100" lvl="1" indent="-342900">
              <a:buFont typeface="Arial" panose="020B0604020202020204" pitchFamily="34" charset="0"/>
              <a:buChar char="•"/>
            </a:pPr>
            <a:r>
              <a:rPr lang="en-US" sz="2100" b="1" dirty="0">
                <a:solidFill>
                  <a:srgbClr val="000000"/>
                </a:solidFill>
                <a:latin typeface="Google Sans"/>
              </a:rPr>
              <a:t>Establishes</a:t>
            </a:r>
            <a:r>
              <a:rPr lang="en-US" sz="2100" dirty="0">
                <a:solidFill>
                  <a:srgbClr val="000000"/>
                </a:solidFill>
                <a:latin typeface="Google Sans"/>
              </a:rPr>
              <a:t> a uniform </a:t>
            </a:r>
            <a:r>
              <a:rPr lang="en-US" sz="2100" b="1" dirty="0">
                <a:solidFill>
                  <a:srgbClr val="000000"/>
                </a:solidFill>
                <a:latin typeface="Google Sans"/>
              </a:rPr>
              <a:t>permissible exposure                                                 limit (PEL) of 50</a:t>
            </a:r>
            <a:r>
              <a:rPr kumimoji="0" lang="en-US" sz="2100" b="1" i="0" u="none" strike="noStrike" kern="1200" cap="none" spc="0" normalizeH="0" baseline="0" noProof="0" dirty="0">
                <a:ln>
                  <a:noFill/>
                </a:ln>
                <a:solidFill>
                  <a:srgbClr val="000000"/>
                </a:solidFill>
                <a:effectLst/>
                <a:uLnTx/>
                <a:uFillTx/>
                <a:latin typeface="Google Sans"/>
                <a:ea typeface="+mn-ea"/>
                <a:cs typeface="+mn-cs"/>
              </a:rPr>
              <a:t> </a:t>
            </a:r>
            <a:r>
              <a:rPr kumimoji="0" lang="en-US" sz="2100" b="1" i="0" u="none" strike="noStrike" kern="1200" cap="none" spc="0" normalizeH="0" baseline="0" noProof="0" dirty="0" err="1">
                <a:ln>
                  <a:noFill/>
                </a:ln>
                <a:solidFill>
                  <a:srgbClr val="000000"/>
                </a:solidFill>
                <a:effectLst/>
                <a:uLnTx/>
                <a:uFillTx/>
                <a:latin typeface="Google Sans"/>
                <a:ea typeface="+mn-ea"/>
                <a:cs typeface="+mn-cs"/>
              </a:rPr>
              <a:t>μg</a:t>
            </a:r>
            <a:r>
              <a:rPr kumimoji="0" lang="en-US" sz="2100" b="1" i="0" u="none" strike="noStrike" kern="1200" cap="none" spc="0" normalizeH="0" baseline="0" noProof="0" dirty="0">
                <a:ln>
                  <a:noFill/>
                </a:ln>
                <a:solidFill>
                  <a:srgbClr val="000000"/>
                </a:solidFill>
                <a:effectLst/>
                <a:uLnTx/>
                <a:uFillTx/>
                <a:latin typeface="Google Sans"/>
                <a:ea typeface="+mn-ea"/>
                <a:cs typeface="+mn-cs"/>
              </a:rPr>
              <a:t>/m</a:t>
            </a:r>
            <a:r>
              <a:rPr kumimoji="0" lang="en-US" sz="2100" b="1" i="0" u="none" strike="noStrike" kern="1200" cap="none" spc="0" normalizeH="0" baseline="30000" noProof="0" dirty="0">
                <a:ln>
                  <a:noFill/>
                </a:ln>
                <a:solidFill>
                  <a:srgbClr val="000000"/>
                </a:solidFill>
                <a:effectLst/>
                <a:uLnTx/>
                <a:uFillTx/>
                <a:latin typeface="Google Sans"/>
                <a:ea typeface="+mn-ea"/>
                <a:cs typeface="+mn-cs"/>
              </a:rPr>
              <a:t>3</a:t>
            </a:r>
            <a:r>
              <a:rPr kumimoji="0" lang="en-US" sz="2100" b="0" i="0" u="none" strike="noStrike" kern="1200" cap="none" spc="0" normalizeH="0" baseline="30000" noProof="0" dirty="0">
                <a:ln>
                  <a:noFill/>
                </a:ln>
                <a:solidFill>
                  <a:srgbClr val="000000"/>
                </a:solidFill>
                <a:effectLst/>
                <a:uLnTx/>
                <a:uFillTx/>
                <a:latin typeface="Google Sans"/>
                <a:ea typeface="+mn-ea"/>
                <a:cs typeface="+mn-cs"/>
              </a:rPr>
              <a:t> </a:t>
            </a:r>
            <a:r>
              <a:rPr lang="en-US" sz="2100" dirty="0">
                <a:solidFill>
                  <a:srgbClr val="000000"/>
                </a:solidFill>
                <a:latin typeface="Google Sans"/>
              </a:rPr>
              <a:t> and </a:t>
            </a:r>
            <a:r>
              <a:rPr lang="en-US" sz="2100" b="1" dirty="0">
                <a:solidFill>
                  <a:srgbClr val="000000"/>
                </a:solidFill>
                <a:latin typeface="Google Sans"/>
              </a:rPr>
              <a:t>introduces</a:t>
            </a:r>
            <a:r>
              <a:rPr lang="en-US" sz="2100" dirty="0">
                <a:solidFill>
                  <a:srgbClr val="000000"/>
                </a:solidFill>
                <a:latin typeface="Google Sans"/>
              </a:rPr>
              <a:t> an                                               </a:t>
            </a:r>
            <a:r>
              <a:rPr lang="en-US" sz="2100" b="1" dirty="0">
                <a:solidFill>
                  <a:srgbClr val="000000"/>
                </a:solidFill>
                <a:latin typeface="Google Sans"/>
              </a:rPr>
              <a:t>action level (AL) of 25 </a:t>
            </a:r>
            <a:r>
              <a:rPr lang="en-US" sz="2100" b="1" dirty="0" err="1">
                <a:solidFill>
                  <a:srgbClr val="000000"/>
                </a:solidFill>
                <a:latin typeface="Google Sans"/>
              </a:rPr>
              <a:t>μg</a:t>
            </a:r>
            <a:r>
              <a:rPr lang="en-US" sz="2100" b="1" dirty="0">
                <a:solidFill>
                  <a:srgbClr val="000000"/>
                </a:solidFill>
                <a:latin typeface="Google Sans"/>
              </a:rPr>
              <a:t>/m</a:t>
            </a:r>
            <a:r>
              <a:rPr lang="en-US" sz="2100" b="1" baseline="30000" dirty="0">
                <a:solidFill>
                  <a:srgbClr val="000000"/>
                </a:solidFill>
                <a:latin typeface="Google Sans"/>
              </a:rPr>
              <a:t>3 </a:t>
            </a:r>
            <a:r>
              <a:rPr lang="en-US" sz="2100" dirty="0">
                <a:solidFill>
                  <a:srgbClr val="000000"/>
                </a:solidFill>
                <a:latin typeface="Google Sans"/>
              </a:rPr>
              <a:t>(averaged over an                                             8-hr shift)</a:t>
            </a:r>
            <a:r>
              <a:rPr kumimoji="0" lang="en-US" sz="2100" b="0" i="0" u="none" strike="noStrike" kern="1200" cap="none" spc="0" normalizeH="0" baseline="0" noProof="0" dirty="0">
                <a:ln>
                  <a:noFill/>
                </a:ln>
                <a:solidFill>
                  <a:srgbClr val="000000"/>
                </a:solidFill>
                <a:effectLst/>
                <a:uLnTx/>
                <a:uFillTx/>
                <a:latin typeface="Google Sans"/>
                <a:ea typeface="+mn-ea"/>
                <a:cs typeface="+mn-cs"/>
              </a:rPr>
              <a:t> for </a:t>
            </a:r>
            <a:r>
              <a:rPr kumimoji="0" lang="en-US" sz="2100" b="1" i="0" u="none" strike="noStrike" kern="1200" cap="none" spc="0" normalizeH="0" baseline="0" noProof="0" dirty="0">
                <a:ln>
                  <a:noFill/>
                </a:ln>
                <a:solidFill>
                  <a:srgbClr val="000000"/>
                </a:solidFill>
                <a:effectLst/>
                <a:uLnTx/>
                <a:uFillTx/>
                <a:latin typeface="Google Sans"/>
                <a:ea typeface="+mn-ea"/>
                <a:cs typeface="+mn-cs"/>
              </a:rPr>
              <a:t>all mines </a:t>
            </a:r>
            <a:endParaRPr lang="en-US" sz="2100" b="1" dirty="0">
              <a:solidFill>
                <a:srgbClr val="000000"/>
              </a:solidFill>
              <a:latin typeface="Google Sans"/>
            </a:endParaRPr>
          </a:p>
          <a:p>
            <a:pPr marL="800100" lvl="1" indent="-342900">
              <a:buFont typeface="Arial" panose="020B0604020202020204" pitchFamily="34" charset="0"/>
              <a:buChar char="•"/>
            </a:pPr>
            <a:r>
              <a:rPr kumimoji="0" lang="en-US" sz="2100" b="0" i="0" u="none" strike="noStrike" kern="1200" cap="none" spc="0" normalizeH="0" baseline="0" noProof="0" dirty="0">
                <a:ln>
                  <a:noFill/>
                </a:ln>
                <a:solidFill>
                  <a:srgbClr val="000000"/>
                </a:solidFill>
                <a:effectLst/>
                <a:uLnTx/>
                <a:uFillTx/>
                <a:latin typeface="Google Sans"/>
                <a:ea typeface="+mn-ea"/>
                <a:cs typeface="+mn-cs"/>
              </a:rPr>
              <a:t>Additionally, it includes </a:t>
            </a:r>
            <a:r>
              <a:rPr kumimoji="0" lang="en-US" sz="2100" b="1" i="0" u="none" strike="noStrike" kern="1200" cap="none" spc="0" normalizeH="0" baseline="0" noProof="0" dirty="0">
                <a:ln>
                  <a:noFill/>
                </a:ln>
                <a:solidFill>
                  <a:srgbClr val="000000"/>
                </a:solidFill>
                <a:effectLst/>
                <a:uLnTx/>
                <a:uFillTx/>
                <a:latin typeface="Google Sans"/>
                <a:ea typeface="+mn-ea"/>
                <a:cs typeface="+mn-cs"/>
              </a:rPr>
              <a:t>provisions</a:t>
            </a:r>
            <a:r>
              <a:rPr kumimoji="0" lang="en-US" sz="2100" b="0" i="0" u="none" strike="noStrike" kern="1200" cap="none" spc="0" normalizeH="0" baseline="0" noProof="0" dirty="0">
                <a:ln>
                  <a:noFill/>
                </a:ln>
                <a:solidFill>
                  <a:srgbClr val="000000"/>
                </a:solidFill>
                <a:effectLst/>
                <a:uLnTx/>
                <a:uFillTx/>
                <a:latin typeface="Google Sans"/>
                <a:ea typeface="+mn-ea"/>
                <a:cs typeface="+mn-cs"/>
              </a:rPr>
              <a:t> for </a:t>
            </a:r>
            <a:r>
              <a:rPr kumimoji="0" lang="en-US" sz="2100" b="1" i="0" u="none" strike="noStrike" kern="1200" cap="none" spc="0" normalizeH="0" baseline="0" noProof="0" dirty="0">
                <a:ln>
                  <a:noFill/>
                </a:ln>
                <a:solidFill>
                  <a:srgbClr val="000000"/>
                </a:solidFill>
                <a:effectLst/>
                <a:uLnTx/>
                <a:uFillTx/>
                <a:latin typeface="Google Sans"/>
                <a:ea typeface="+mn-ea"/>
                <a:cs typeface="+mn-cs"/>
              </a:rPr>
              <a:t>methods                                                                             of compliance</a:t>
            </a:r>
            <a:r>
              <a:rPr kumimoji="0" lang="en-US" sz="2100" b="0" i="0" u="none" strike="noStrike" kern="1200" cap="none" spc="0" normalizeH="0" baseline="0" noProof="0" dirty="0">
                <a:ln>
                  <a:noFill/>
                </a:ln>
                <a:solidFill>
                  <a:srgbClr val="000000"/>
                </a:solidFill>
                <a:effectLst/>
                <a:uLnTx/>
                <a:uFillTx/>
                <a:latin typeface="Google Sans"/>
                <a:ea typeface="+mn-ea"/>
                <a:cs typeface="+mn-cs"/>
              </a:rPr>
              <a:t>, </a:t>
            </a:r>
            <a:r>
              <a:rPr kumimoji="0" lang="en-US" sz="2100" b="1" i="0" u="none" strike="noStrike" kern="1200" cap="none" spc="0" normalizeH="0" baseline="0" noProof="0" dirty="0">
                <a:ln>
                  <a:noFill/>
                </a:ln>
                <a:solidFill>
                  <a:srgbClr val="000000"/>
                </a:solidFill>
                <a:effectLst/>
                <a:uLnTx/>
                <a:uFillTx/>
                <a:latin typeface="Google Sans"/>
                <a:ea typeface="+mn-ea"/>
                <a:cs typeface="+mn-cs"/>
              </a:rPr>
              <a:t>exposure monitoring, corrective actions (when PEL is exceeded), respiratory protection</a:t>
            </a:r>
            <a:r>
              <a:rPr kumimoji="0" lang="en-US" sz="2100" b="0" i="0" u="none" strike="noStrike" kern="1200" cap="none" spc="0" normalizeH="0" baseline="0" noProof="0" dirty="0">
                <a:ln>
                  <a:noFill/>
                </a:ln>
                <a:solidFill>
                  <a:srgbClr val="000000"/>
                </a:solidFill>
                <a:effectLst/>
                <a:uLnTx/>
                <a:uFillTx/>
                <a:latin typeface="Google Sans"/>
                <a:ea typeface="+mn-ea"/>
                <a:cs typeface="+mn-cs"/>
              </a:rPr>
              <a:t>, </a:t>
            </a:r>
            <a:r>
              <a:rPr kumimoji="0" lang="en-US" sz="2100" b="1" i="0" u="none" strike="noStrike" kern="1200" cap="none" spc="0" normalizeH="0" baseline="0" noProof="0" dirty="0">
                <a:ln>
                  <a:noFill/>
                </a:ln>
                <a:solidFill>
                  <a:srgbClr val="000000"/>
                </a:solidFill>
                <a:effectLst/>
                <a:uLnTx/>
                <a:uFillTx/>
                <a:latin typeface="Google Sans"/>
                <a:ea typeface="+mn-ea"/>
                <a:cs typeface="+mn-cs"/>
              </a:rPr>
              <a:t>medical surveillance for</a:t>
            </a:r>
            <a:r>
              <a:rPr kumimoji="0" lang="en-US" sz="2100" b="0" i="0" u="none" strike="noStrike" kern="1200" cap="none" spc="0" normalizeH="0" baseline="0" noProof="0" dirty="0">
                <a:ln>
                  <a:noFill/>
                </a:ln>
                <a:solidFill>
                  <a:srgbClr val="000000"/>
                </a:solidFill>
                <a:effectLst/>
                <a:uLnTx/>
                <a:uFillTx/>
                <a:latin typeface="Google Sans"/>
                <a:ea typeface="+mn-ea"/>
                <a:cs typeface="+mn-cs"/>
              </a:rPr>
              <a:t> metal and nonmetal </a:t>
            </a:r>
            <a:r>
              <a:rPr kumimoji="0" lang="en-US" sz="2100" b="1" i="0" u="none" strike="noStrike" kern="1200" cap="none" spc="0" normalizeH="0" baseline="0" noProof="0" dirty="0">
                <a:ln>
                  <a:noFill/>
                </a:ln>
                <a:solidFill>
                  <a:srgbClr val="000000"/>
                </a:solidFill>
                <a:effectLst/>
                <a:uLnTx/>
                <a:uFillTx/>
                <a:latin typeface="Google Sans"/>
                <a:ea typeface="+mn-ea"/>
                <a:cs typeface="+mn-cs"/>
              </a:rPr>
              <a:t>(MNM) mines</a:t>
            </a:r>
            <a:r>
              <a:rPr kumimoji="0" lang="en-US" sz="2100" b="0" i="0" u="none" strike="noStrike" kern="1200" cap="none" spc="0" normalizeH="0" baseline="0" noProof="0" dirty="0">
                <a:ln>
                  <a:noFill/>
                </a:ln>
                <a:solidFill>
                  <a:srgbClr val="000000"/>
                </a:solidFill>
                <a:effectLst/>
                <a:uLnTx/>
                <a:uFillTx/>
                <a:latin typeface="Google Sans"/>
                <a:ea typeface="+mn-ea"/>
                <a:cs typeface="+mn-cs"/>
              </a:rPr>
              <a:t>, and </a:t>
            </a:r>
            <a:r>
              <a:rPr kumimoji="0" lang="en-US" sz="2100" b="1" i="0" u="none" strike="noStrike" kern="1200" cap="none" spc="0" normalizeH="0" baseline="0" noProof="0" dirty="0">
                <a:ln>
                  <a:noFill/>
                </a:ln>
                <a:solidFill>
                  <a:srgbClr val="000000"/>
                </a:solidFill>
                <a:effectLst/>
                <a:uLnTx/>
                <a:uFillTx/>
                <a:latin typeface="Google Sans"/>
                <a:ea typeface="+mn-ea"/>
                <a:cs typeface="+mn-cs"/>
              </a:rPr>
              <a:t>recordkeeping</a:t>
            </a:r>
            <a:endParaRPr lang="en-US" sz="2000" b="1" dirty="0">
              <a:latin typeface="Google Sans"/>
            </a:endParaRPr>
          </a:p>
        </p:txBody>
      </p:sp>
      <p:pic>
        <p:nvPicPr>
          <p:cNvPr id="3" name="Picture 2">
            <a:extLst>
              <a:ext uri="{FF2B5EF4-FFF2-40B4-BE49-F238E27FC236}">
                <a16:creationId xmlns:a16="http://schemas.microsoft.com/office/drawing/2014/main" id="{888355B4-4FE3-437A-D228-36D03156E2D4}"/>
              </a:ext>
            </a:extLst>
          </p:cNvPr>
          <p:cNvPicPr>
            <a:picLocks noChangeAspect="1"/>
          </p:cNvPicPr>
          <p:nvPr/>
        </p:nvPicPr>
        <p:blipFill>
          <a:blip r:embed="rId3"/>
          <a:stretch>
            <a:fillRect/>
          </a:stretch>
        </p:blipFill>
        <p:spPr>
          <a:xfrm>
            <a:off x="6366964" y="2835852"/>
            <a:ext cx="2537425" cy="2537425"/>
          </a:xfrm>
          <a:prstGeom prst="rect">
            <a:avLst/>
          </a:prstGeom>
        </p:spPr>
      </p:pic>
    </p:spTree>
    <p:extLst>
      <p:ext uri="{BB962C8B-B14F-4D97-AF65-F5344CB8AC3E}">
        <p14:creationId xmlns:p14="http://schemas.microsoft.com/office/powerpoint/2010/main" val="2913408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30F97-7EAB-1DF2-611B-8C3BB26DBEFB}"/>
              </a:ext>
            </a:extLst>
          </p:cNvPr>
          <p:cNvSpPr>
            <a:spLocks noGrp="1"/>
          </p:cNvSpPr>
          <p:nvPr>
            <p:ph type="title"/>
          </p:nvPr>
        </p:nvSpPr>
        <p:spPr>
          <a:xfrm>
            <a:off x="1954924" y="-8631"/>
            <a:ext cx="6735029" cy="1276179"/>
          </a:xfrm>
        </p:spPr>
        <p:txBody>
          <a:bodyPr/>
          <a:lstStyle/>
          <a:p>
            <a:r>
              <a:rPr lang="en-US" sz="3700" b="1" cap="all" dirty="0">
                <a:solidFill>
                  <a:schemeClr val="bg1"/>
                </a:solidFill>
                <a:latin typeface="Google Sans"/>
              </a:rPr>
              <a:t>Section 60.1 – Scope;  Compliance Dates</a:t>
            </a:r>
          </a:p>
        </p:txBody>
      </p:sp>
      <p:sp>
        <p:nvSpPr>
          <p:cNvPr id="4" name="TextBox 3">
            <a:extLst>
              <a:ext uri="{FF2B5EF4-FFF2-40B4-BE49-F238E27FC236}">
                <a16:creationId xmlns:a16="http://schemas.microsoft.com/office/drawing/2014/main" id="{EBD2E5FD-D9C9-087D-86F2-20862132499C}"/>
              </a:ext>
            </a:extLst>
          </p:cNvPr>
          <p:cNvSpPr txBox="1"/>
          <p:nvPr/>
        </p:nvSpPr>
        <p:spPr>
          <a:xfrm>
            <a:off x="605396" y="1519795"/>
            <a:ext cx="7789856" cy="4601260"/>
          </a:xfrm>
          <a:prstGeom prst="rect">
            <a:avLst/>
          </a:prstGeom>
          <a:noFill/>
        </p:spPr>
        <p:txBody>
          <a:bodyPr wrap="square">
            <a:spAutoFit/>
          </a:bodyPr>
          <a:lstStyle/>
          <a:p>
            <a:pPr marL="342900" indent="-342900">
              <a:buFont typeface="Arial" panose="020B0604020202020204" pitchFamily="34" charset="0"/>
              <a:buChar char="•"/>
              <a:defRPr/>
            </a:pPr>
            <a:r>
              <a:rPr kumimoji="0" lang="en-US" sz="2300" b="1" i="0" u="none" strike="noStrike" kern="1200" cap="none" spc="0" normalizeH="0" baseline="0" noProof="0" dirty="0">
                <a:ln>
                  <a:noFill/>
                </a:ln>
                <a:solidFill>
                  <a:srgbClr val="000000"/>
                </a:solidFill>
                <a:effectLst/>
                <a:uLnTx/>
                <a:uFillTx/>
                <a:latin typeface="Google Sans"/>
                <a:ea typeface="+mn-ea"/>
                <a:cs typeface="+mn-cs"/>
              </a:rPr>
              <a:t>MSHA’s  </a:t>
            </a:r>
            <a:r>
              <a:rPr kumimoji="0" lang="en-US" sz="2300" i="0" u="none" strike="noStrike" kern="1200" cap="none" spc="0" normalizeH="0" baseline="0" noProof="0" dirty="0">
                <a:ln>
                  <a:noFill/>
                </a:ln>
                <a:solidFill>
                  <a:srgbClr val="000000"/>
                </a:solidFill>
                <a:effectLst/>
                <a:uLnTx/>
                <a:uFillTx/>
                <a:latin typeface="Google Sans"/>
                <a:ea typeface="+mn-ea"/>
                <a:cs typeface="+mn-cs"/>
              </a:rPr>
              <a:t>new</a:t>
            </a:r>
            <a:r>
              <a:rPr kumimoji="0" lang="en-US" sz="2300" b="1" i="0" u="none" strike="noStrike" kern="1200" cap="none" spc="0" normalizeH="0" baseline="0" noProof="0" dirty="0">
                <a:ln>
                  <a:noFill/>
                </a:ln>
                <a:solidFill>
                  <a:srgbClr val="000000"/>
                </a:solidFill>
                <a:effectLst/>
                <a:uLnTx/>
                <a:uFillTx/>
                <a:latin typeface="Google Sans"/>
                <a:ea typeface="+mn-ea"/>
                <a:cs typeface="+mn-cs"/>
              </a:rPr>
              <a:t> final rule </a:t>
            </a:r>
            <a:r>
              <a:rPr kumimoji="0" lang="en-US" sz="2300" i="0" u="none" strike="noStrike" kern="1200" cap="none" spc="0" normalizeH="0" baseline="0" noProof="0" dirty="0">
                <a:ln>
                  <a:noFill/>
                </a:ln>
                <a:solidFill>
                  <a:srgbClr val="000000"/>
                </a:solidFill>
                <a:effectLst/>
                <a:uLnTx/>
                <a:uFillTx/>
                <a:latin typeface="Google Sans"/>
                <a:ea typeface="+mn-ea"/>
                <a:cs typeface="+mn-cs"/>
              </a:rPr>
              <a:t>was</a:t>
            </a:r>
            <a:r>
              <a:rPr kumimoji="0" lang="en-US" sz="2300" b="1" i="0" u="none" strike="noStrike" kern="1200" cap="none" spc="0" normalizeH="0" baseline="0" noProof="0" dirty="0">
                <a:ln>
                  <a:noFill/>
                </a:ln>
                <a:solidFill>
                  <a:srgbClr val="000000"/>
                </a:solidFill>
                <a:effectLst/>
                <a:uLnTx/>
                <a:uFillTx/>
                <a:latin typeface="Google Sans"/>
                <a:ea typeface="+mn-ea"/>
                <a:cs typeface="+mn-cs"/>
              </a:rPr>
              <a:t> </a:t>
            </a:r>
          </a:p>
          <a:p>
            <a:pPr marL="800100" lvl="1" indent="-342900">
              <a:buFont typeface="Arial" panose="020B0604020202020204" pitchFamily="34" charset="0"/>
              <a:buChar char="•"/>
              <a:defRPr/>
            </a:pPr>
            <a:r>
              <a:rPr kumimoji="0" lang="en-US" sz="2300" b="1" i="0" u="none" strike="noStrike" kern="1200" cap="none" spc="0" normalizeH="0" baseline="0" noProof="0" dirty="0">
                <a:ln>
                  <a:noFill/>
                </a:ln>
                <a:solidFill>
                  <a:srgbClr val="000000"/>
                </a:solidFill>
                <a:effectLst/>
                <a:uLnTx/>
                <a:uFillTx/>
                <a:latin typeface="Google Sans"/>
                <a:ea typeface="+mn-ea"/>
                <a:cs typeface="+mn-cs"/>
              </a:rPr>
              <a:t>issued </a:t>
            </a:r>
            <a:r>
              <a:rPr kumimoji="0" lang="en-US" sz="2300" i="0" u="none" strike="noStrike" kern="1200" cap="none" spc="0" normalizeH="0" baseline="0" noProof="0" dirty="0">
                <a:ln>
                  <a:noFill/>
                </a:ln>
                <a:solidFill>
                  <a:srgbClr val="000000"/>
                </a:solidFill>
                <a:effectLst/>
                <a:uLnTx/>
                <a:uFillTx/>
                <a:latin typeface="Google Sans"/>
                <a:ea typeface="+mn-ea"/>
                <a:cs typeface="+mn-cs"/>
              </a:rPr>
              <a:t>on</a:t>
            </a:r>
            <a:r>
              <a:rPr kumimoji="0" lang="en-US" sz="2300" b="1" i="0" u="none" strike="noStrike" kern="1200" cap="none" spc="0" normalizeH="0" baseline="0" noProof="0" dirty="0">
                <a:ln>
                  <a:noFill/>
                </a:ln>
                <a:solidFill>
                  <a:srgbClr val="000000"/>
                </a:solidFill>
                <a:effectLst/>
                <a:uLnTx/>
                <a:uFillTx/>
                <a:latin typeface="Google Sans"/>
                <a:ea typeface="+mn-ea"/>
                <a:cs typeface="+mn-cs"/>
              </a:rPr>
              <a:t>  April 18, 2024</a:t>
            </a:r>
            <a:r>
              <a:rPr kumimoji="0" lang="en-US" sz="2300" i="0" u="none" strike="noStrike" kern="1200" cap="none" spc="0" normalizeH="0" baseline="0" noProof="0" dirty="0">
                <a:ln>
                  <a:noFill/>
                </a:ln>
                <a:solidFill>
                  <a:srgbClr val="000000"/>
                </a:solidFill>
                <a:effectLst/>
                <a:uLnTx/>
                <a:uFillTx/>
                <a:latin typeface="Google Sans"/>
                <a:ea typeface="+mn-ea"/>
                <a:cs typeface="+mn-cs"/>
              </a:rPr>
              <a:t> and</a:t>
            </a:r>
            <a:r>
              <a:rPr lang="en-US" sz="2300" b="1" dirty="0">
                <a:solidFill>
                  <a:srgbClr val="000000"/>
                </a:solidFill>
                <a:latin typeface="Google Sans"/>
              </a:rPr>
              <a:t> </a:t>
            </a:r>
          </a:p>
          <a:p>
            <a:pPr marL="800100" lvl="1" indent="-342900">
              <a:buFont typeface="Arial" panose="020B0604020202020204" pitchFamily="34" charset="0"/>
              <a:buChar char="•"/>
              <a:defRPr/>
            </a:pPr>
            <a:r>
              <a:rPr kumimoji="0" lang="en-US" sz="2300" b="1" i="0" u="none" strike="noStrike" kern="1200" cap="none" spc="0" normalizeH="0" baseline="0" noProof="0" dirty="0">
                <a:ln>
                  <a:noFill/>
                </a:ln>
                <a:solidFill>
                  <a:srgbClr val="000000"/>
                </a:solidFill>
                <a:effectLst/>
                <a:uLnTx/>
                <a:uFillTx/>
                <a:latin typeface="Google Sans"/>
                <a:ea typeface="+mn-ea"/>
                <a:cs typeface="+mn-cs"/>
              </a:rPr>
              <a:t>became effective </a:t>
            </a:r>
            <a:r>
              <a:rPr kumimoji="0" lang="en-US" sz="2300" i="0" u="none" strike="noStrike" kern="1200" cap="none" spc="0" normalizeH="0" baseline="0" noProof="0" dirty="0">
                <a:ln>
                  <a:noFill/>
                </a:ln>
                <a:solidFill>
                  <a:srgbClr val="000000"/>
                </a:solidFill>
                <a:effectLst/>
                <a:uLnTx/>
                <a:uFillTx/>
                <a:latin typeface="Google Sans"/>
                <a:ea typeface="+mn-ea"/>
                <a:cs typeface="+mn-cs"/>
              </a:rPr>
              <a:t>on</a:t>
            </a:r>
            <a:r>
              <a:rPr kumimoji="0" lang="en-US" sz="2300" b="1" i="0" u="none" strike="noStrike" kern="1200" cap="none" spc="0" normalizeH="0" baseline="0" noProof="0" dirty="0">
                <a:ln>
                  <a:noFill/>
                </a:ln>
                <a:solidFill>
                  <a:srgbClr val="000000"/>
                </a:solidFill>
                <a:effectLst/>
                <a:uLnTx/>
                <a:uFillTx/>
                <a:latin typeface="Google Sans"/>
                <a:ea typeface="+mn-ea"/>
                <a:cs typeface="+mn-cs"/>
              </a:rPr>
              <a:t> June 17, 2024</a:t>
            </a:r>
          </a:p>
          <a:p>
            <a:pPr lvl="1">
              <a:defRPr/>
            </a:pPr>
            <a:endParaRPr kumimoji="0" lang="en-US" sz="2100" b="1" i="0" u="none" strike="noStrike" kern="1200" cap="none" spc="0" normalizeH="0" baseline="0" noProof="0" dirty="0">
              <a:ln>
                <a:noFill/>
              </a:ln>
              <a:solidFill>
                <a:srgbClr val="000000"/>
              </a:solidFill>
              <a:effectLst/>
              <a:uLnTx/>
              <a:uFillTx/>
              <a:latin typeface="Google Sans"/>
              <a:ea typeface="+mn-ea"/>
              <a:cs typeface="+mn-cs"/>
            </a:endParaRPr>
          </a:p>
          <a:p>
            <a:pPr marL="342900" indent="-342900">
              <a:buFont typeface="Arial" panose="020B0604020202020204" pitchFamily="34" charset="0"/>
              <a:buChar char="•"/>
              <a:defRPr/>
            </a:pPr>
            <a:r>
              <a:rPr lang="en-US" sz="2300" b="1" dirty="0">
                <a:solidFill>
                  <a:srgbClr val="000000"/>
                </a:solidFill>
                <a:latin typeface="Google Sans"/>
              </a:rPr>
              <a:t>The rule </a:t>
            </a:r>
            <a:r>
              <a:rPr lang="en-US" sz="2300" dirty="0">
                <a:solidFill>
                  <a:srgbClr val="000000"/>
                </a:solidFill>
                <a:latin typeface="Google Sans"/>
              </a:rPr>
              <a:t>sets forth </a:t>
            </a:r>
            <a:r>
              <a:rPr lang="en-US" sz="2300" b="1" dirty="0">
                <a:solidFill>
                  <a:srgbClr val="000000"/>
                </a:solidFill>
                <a:latin typeface="Google Sans"/>
              </a:rPr>
              <a:t>mandatory health standards </a:t>
            </a:r>
            <a:r>
              <a:rPr lang="en-US" sz="2300" dirty="0">
                <a:solidFill>
                  <a:srgbClr val="000000"/>
                </a:solidFill>
                <a:latin typeface="Google Sans"/>
              </a:rPr>
              <a:t>for all surface and underground mines </a:t>
            </a:r>
            <a:r>
              <a:rPr lang="en-US" sz="2300" b="1" dirty="0">
                <a:solidFill>
                  <a:srgbClr val="000000"/>
                </a:solidFill>
                <a:latin typeface="Google Sans"/>
              </a:rPr>
              <a:t>subject to </a:t>
            </a:r>
            <a:r>
              <a:rPr lang="en-US" sz="2300" dirty="0">
                <a:solidFill>
                  <a:srgbClr val="000000"/>
                </a:solidFill>
                <a:latin typeface="Google Sans"/>
              </a:rPr>
              <a:t>the</a:t>
            </a:r>
            <a:r>
              <a:rPr lang="en-US" sz="2300" b="1" dirty="0">
                <a:solidFill>
                  <a:srgbClr val="000000"/>
                </a:solidFill>
                <a:latin typeface="Google Sans"/>
              </a:rPr>
              <a:t> Federal Mine Safety and Health Act of 1977, </a:t>
            </a:r>
            <a:r>
              <a:rPr lang="en-US" sz="2300" dirty="0">
                <a:solidFill>
                  <a:srgbClr val="000000"/>
                </a:solidFill>
                <a:latin typeface="Google Sans"/>
              </a:rPr>
              <a:t>as amended</a:t>
            </a:r>
          </a:p>
          <a:p>
            <a:pPr>
              <a:defRPr/>
            </a:pPr>
            <a:endParaRPr lang="en-US" sz="2300" dirty="0">
              <a:solidFill>
                <a:srgbClr val="000000"/>
              </a:solidFill>
              <a:latin typeface="Google Sans"/>
            </a:endParaRPr>
          </a:p>
          <a:p>
            <a:pPr marL="342900" indent="-342900">
              <a:buFont typeface="Arial" panose="020B0604020202020204" pitchFamily="34" charset="0"/>
              <a:buChar char="•"/>
              <a:defRPr/>
            </a:pPr>
            <a:r>
              <a:rPr lang="en-US" sz="2300" b="1" dirty="0">
                <a:solidFill>
                  <a:srgbClr val="000000"/>
                </a:solidFill>
                <a:latin typeface="Google Sans"/>
              </a:rPr>
              <a:t>Compliance dates have been set as</a:t>
            </a:r>
          </a:p>
          <a:p>
            <a:pPr marL="800100" lvl="1" indent="-342900">
              <a:buFont typeface="Arial" panose="020B0604020202020204" pitchFamily="34" charset="0"/>
              <a:buChar char="•"/>
              <a:defRPr/>
            </a:pPr>
            <a:r>
              <a:rPr kumimoji="0" lang="en-US" sz="2200" b="1" i="0" u="none" strike="noStrike" kern="1200" cap="none" spc="0" normalizeH="0" baseline="0" noProof="0" dirty="0">
                <a:ln>
                  <a:noFill/>
                </a:ln>
                <a:solidFill>
                  <a:srgbClr val="000000"/>
                </a:solidFill>
                <a:effectLst/>
                <a:uLnTx/>
                <a:uFillTx/>
                <a:latin typeface="Google Sans"/>
                <a:ea typeface="+mn-ea"/>
                <a:cs typeface="+mn-cs"/>
              </a:rPr>
              <a:t>April 14, 202</a:t>
            </a:r>
            <a:r>
              <a:rPr lang="en-US" sz="2200" b="1" dirty="0">
                <a:solidFill>
                  <a:srgbClr val="000000"/>
                </a:solidFill>
                <a:latin typeface="Google Sans"/>
              </a:rPr>
              <a:t>5</a:t>
            </a:r>
            <a:r>
              <a:rPr kumimoji="0" lang="en-US" sz="2200" b="1" i="0" u="none" strike="noStrike" kern="1200" cap="none" spc="0" normalizeH="0" baseline="0" noProof="0" dirty="0">
                <a:ln>
                  <a:noFill/>
                </a:ln>
                <a:solidFill>
                  <a:srgbClr val="000000"/>
                </a:solidFill>
                <a:effectLst/>
                <a:uLnTx/>
                <a:uFillTx/>
                <a:latin typeface="Google Sans"/>
                <a:ea typeface="+mn-ea"/>
                <a:cs typeface="+mn-cs"/>
              </a:rPr>
              <a:t> - </a:t>
            </a:r>
            <a:r>
              <a:rPr kumimoji="0" lang="en-US" sz="2200" i="0" u="none" strike="noStrike" kern="1200" cap="none" spc="0" normalizeH="0" baseline="0" noProof="0" dirty="0">
                <a:ln>
                  <a:noFill/>
                </a:ln>
                <a:solidFill>
                  <a:srgbClr val="000000"/>
                </a:solidFill>
                <a:effectLst/>
                <a:uLnTx/>
                <a:uFillTx/>
                <a:latin typeface="Google Sans"/>
                <a:ea typeface="+mn-ea"/>
                <a:cs typeface="+mn-cs"/>
              </a:rPr>
              <a:t>for</a:t>
            </a:r>
            <a:r>
              <a:rPr kumimoji="0" lang="en-US" sz="2200" b="1" i="0" u="none" strike="noStrike" kern="1200" cap="none" spc="0" normalizeH="0" baseline="0" noProof="0" dirty="0">
                <a:ln>
                  <a:noFill/>
                </a:ln>
                <a:solidFill>
                  <a:srgbClr val="000000"/>
                </a:solidFill>
                <a:effectLst/>
                <a:uLnTx/>
                <a:uFillTx/>
                <a:latin typeface="Google Sans"/>
                <a:ea typeface="+mn-ea"/>
                <a:cs typeface="+mn-cs"/>
              </a:rPr>
              <a:t> coal mine operators</a:t>
            </a:r>
          </a:p>
          <a:p>
            <a:pPr marL="800100" lvl="1" indent="-342900">
              <a:buFont typeface="Arial" panose="020B0604020202020204" pitchFamily="34" charset="0"/>
              <a:buChar char="•"/>
              <a:defRPr/>
            </a:pPr>
            <a:r>
              <a:rPr kumimoji="0" lang="en-US" sz="2200" b="1" i="0" u="none" strike="noStrike" kern="1200" cap="none" spc="0" normalizeH="0" baseline="0" noProof="0" dirty="0">
                <a:ln>
                  <a:noFill/>
                </a:ln>
                <a:solidFill>
                  <a:srgbClr val="000000"/>
                </a:solidFill>
                <a:effectLst/>
                <a:uLnTx/>
                <a:uFillTx/>
                <a:latin typeface="Google Sans"/>
                <a:ea typeface="+mn-ea"/>
                <a:cs typeface="+mn-cs"/>
              </a:rPr>
              <a:t>April 8, 2026 - </a:t>
            </a:r>
            <a:r>
              <a:rPr kumimoji="0" lang="en-US" sz="2200" i="0" u="none" strike="noStrike" kern="1200" cap="none" spc="0" normalizeH="0" baseline="0" noProof="0" dirty="0">
                <a:ln>
                  <a:noFill/>
                </a:ln>
                <a:solidFill>
                  <a:srgbClr val="000000"/>
                </a:solidFill>
                <a:effectLst/>
                <a:uLnTx/>
                <a:uFillTx/>
                <a:latin typeface="Google Sans"/>
                <a:ea typeface="+mn-ea"/>
                <a:cs typeface="+mn-cs"/>
              </a:rPr>
              <a:t>for</a:t>
            </a:r>
            <a:r>
              <a:rPr kumimoji="0" lang="en-US" sz="2200" b="1" i="0" u="none" strike="noStrike" kern="1200" cap="none" spc="0" normalizeH="0" baseline="0" noProof="0" dirty="0">
                <a:ln>
                  <a:noFill/>
                </a:ln>
                <a:solidFill>
                  <a:srgbClr val="000000"/>
                </a:solidFill>
                <a:effectLst/>
                <a:uLnTx/>
                <a:uFillTx/>
                <a:latin typeface="Google Sans"/>
                <a:ea typeface="+mn-ea"/>
                <a:cs typeface="+mn-cs"/>
              </a:rPr>
              <a:t> MNM mine operators</a:t>
            </a:r>
          </a:p>
          <a:p>
            <a:pPr marL="1257300" lvl="2" indent="-342900">
              <a:buFont typeface="Arial" panose="020B0604020202020204" pitchFamily="34" charset="0"/>
              <a:buChar char="•"/>
              <a:defRPr/>
            </a:pPr>
            <a:r>
              <a:rPr lang="en-US" sz="2200" dirty="0">
                <a:solidFill>
                  <a:srgbClr val="000000"/>
                </a:solidFill>
                <a:latin typeface="Google Sans"/>
              </a:rPr>
              <a:t>Note that </a:t>
            </a:r>
            <a:r>
              <a:rPr lang="en-US" sz="2200" b="1" dirty="0">
                <a:solidFill>
                  <a:srgbClr val="000000"/>
                </a:solidFill>
                <a:latin typeface="Google Sans"/>
              </a:rPr>
              <a:t>longer time </a:t>
            </a:r>
            <a:r>
              <a:rPr lang="en-US" sz="2200" dirty="0">
                <a:solidFill>
                  <a:srgbClr val="000000"/>
                </a:solidFill>
                <a:latin typeface="Google Sans"/>
              </a:rPr>
              <a:t>(</a:t>
            </a:r>
            <a:r>
              <a:rPr lang="en-US" sz="2200" b="1" dirty="0">
                <a:solidFill>
                  <a:srgbClr val="000000"/>
                </a:solidFill>
                <a:latin typeface="Google Sans"/>
              </a:rPr>
              <a:t>2 years </a:t>
            </a:r>
            <a:r>
              <a:rPr lang="en-US" sz="2200" dirty="0">
                <a:solidFill>
                  <a:srgbClr val="000000"/>
                </a:solidFill>
                <a:latin typeface="Google Sans"/>
              </a:rPr>
              <a:t>from issue                                                   date) has been </a:t>
            </a:r>
            <a:r>
              <a:rPr lang="en-US" sz="2200" b="1" dirty="0">
                <a:solidFill>
                  <a:srgbClr val="000000"/>
                </a:solidFill>
                <a:latin typeface="Google Sans"/>
              </a:rPr>
              <a:t>allowed</a:t>
            </a:r>
            <a:r>
              <a:rPr lang="en-US" sz="2200" dirty="0">
                <a:solidFill>
                  <a:srgbClr val="000000"/>
                </a:solidFill>
                <a:latin typeface="Google Sans"/>
              </a:rPr>
              <a:t> for </a:t>
            </a:r>
            <a:r>
              <a:rPr lang="en-US" sz="2200" b="1" dirty="0">
                <a:solidFill>
                  <a:srgbClr val="000000"/>
                </a:solidFill>
                <a:latin typeface="Google Sans"/>
              </a:rPr>
              <a:t>MNM miners</a:t>
            </a:r>
            <a:endParaRPr kumimoji="0" lang="en-US" sz="2200" b="1" i="0" u="none" strike="noStrike" kern="1200" cap="none" spc="0" normalizeH="0" baseline="0" noProof="0" dirty="0">
              <a:ln>
                <a:noFill/>
              </a:ln>
              <a:solidFill>
                <a:srgbClr val="000000"/>
              </a:solidFill>
              <a:effectLst/>
              <a:uLnTx/>
              <a:uFillTx/>
              <a:latin typeface="Google Sans"/>
              <a:ea typeface="+mn-ea"/>
              <a:cs typeface="+mn-cs"/>
            </a:endParaRPr>
          </a:p>
        </p:txBody>
      </p:sp>
      <p:pic>
        <p:nvPicPr>
          <p:cNvPr id="3" name="Picture 2">
            <a:extLst>
              <a:ext uri="{FF2B5EF4-FFF2-40B4-BE49-F238E27FC236}">
                <a16:creationId xmlns:a16="http://schemas.microsoft.com/office/drawing/2014/main" id="{C47BFB20-142B-A8E8-BA35-1D15FEBF4F49}"/>
              </a:ext>
            </a:extLst>
          </p:cNvPr>
          <p:cNvPicPr>
            <a:picLocks noChangeAspect="1"/>
          </p:cNvPicPr>
          <p:nvPr/>
        </p:nvPicPr>
        <p:blipFill>
          <a:blip r:embed="rId3"/>
          <a:stretch>
            <a:fillRect/>
          </a:stretch>
        </p:blipFill>
        <p:spPr>
          <a:xfrm>
            <a:off x="6463863" y="3712342"/>
            <a:ext cx="2333296" cy="1497086"/>
          </a:xfrm>
          <a:prstGeom prst="rect">
            <a:avLst/>
          </a:prstGeom>
        </p:spPr>
      </p:pic>
    </p:spTree>
    <p:extLst>
      <p:ext uri="{BB962C8B-B14F-4D97-AF65-F5344CB8AC3E}">
        <p14:creationId xmlns:p14="http://schemas.microsoft.com/office/powerpoint/2010/main" val="748327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0A7B731-BC86-140C-4D2F-607ECFB28C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09246E-5A5F-6ED9-56EC-308EBB9CA8CC}"/>
              </a:ext>
            </a:extLst>
          </p:cNvPr>
          <p:cNvSpPr>
            <a:spLocks noGrp="1"/>
          </p:cNvSpPr>
          <p:nvPr>
            <p:ph type="title"/>
          </p:nvPr>
        </p:nvSpPr>
        <p:spPr>
          <a:xfrm>
            <a:off x="1954924" y="-8631"/>
            <a:ext cx="6735029" cy="1276179"/>
          </a:xfrm>
        </p:spPr>
        <p:txBody>
          <a:bodyPr/>
          <a:lstStyle/>
          <a:p>
            <a:r>
              <a:rPr lang="en-US" sz="3700" b="1" cap="all" dirty="0">
                <a:solidFill>
                  <a:schemeClr val="bg1"/>
                </a:solidFill>
                <a:latin typeface="Google Sans"/>
              </a:rPr>
              <a:t>Section 60.1 – Scope;  Compliance Dates – Cont’d</a:t>
            </a:r>
          </a:p>
        </p:txBody>
      </p:sp>
      <p:sp>
        <p:nvSpPr>
          <p:cNvPr id="4" name="TextBox 3">
            <a:extLst>
              <a:ext uri="{FF2B5EF4-FFF2-40B4-BE49-F238E27FC236}">
                <a16:creationId xmlns:a16="http://schemas.microsoft.com/office/drawing/2014/main" id="{970F258A-A209-F58D-6133-0327BAC995C4}"/>
              </a:ext>
            </a:extLst>
          </p:cNvPr>
          <p:cNvSpPr txBox="1"/>
          <p:nvPr/>
        </p:nvSpPr>
        <p:spPr>
          <a:xfrm>
            <a:off x="636104" y="1398103"/>
            <a:ext cx="7759148" cy="446276"/>
          </a:xfrm>
          <a:prstGeom prst="rect">
            <a:avLst/>
          </a:prstGeom>
          <a:noFill/>
        </p:spPr>
        <p:txBody>
          <a:bodyPr wrap="square">
            <a:spAutoFit/>
          </a:bodyPr>
          <a:lstStyle/>
          <a:p>
            <a:pPr marR="0" lvl="2" algn="l" defTabSz="914400" rtl="0" eaLnBrk="1" fontAlgn="auto" latinLnBrk="0" hangingPunct="1">
              <a:lnSpc>
                <a:spcPct val="100000"/>
              </a:lnSpc>
              <a:spcBef>
                <a:spcPts val="0"/>
              </a:spcBef>
              <a:spcAft>
                <a:spcPts val="0"/>
              </a:spcAft>
              <a:buClrTx/>
              <a:buSzTx/>
              <a:tabLst/>
              <a:defRPr/>
            </a:pPr>
            <a:r>
              <a:rPr lang="en-US" sz="2300" dirty="0">
                <a:solidFill>
                  <a:srgbClr val="FF0000"/>
                </a:solidFill>
                <a:latin typeface="Google Sans"/>
              </a:rPr>
              <a:t>   </a:t>
            </a:r>
          </a:p>
        </p:txBody>
      </p:sp>
      <p:pic>
        <p:nvPicPr>
          <p:cNvPr id="5" name="Picture 4">
            <a:extLst>
              <a:ext uri="{FF2B5EF4-FFF2-40B4-BE49-F238E27FC236}">
                <a16:creationId xmlns:a16="http://schemas.microsoft.com/office/drawing/2014/main" id="{9ADC82AF-822B-5DE6-F12B-709237EE9418}"/>
              </a:ext>
            </a:extLst>
          </p:cNvPr>
          <p:cNvPicPr>
            <a:picLocks noChangeAspect="1"/>
          </p:cNvPicPr>
          <p:nvPr/>
        </p:nvPicPr>
        <p:blipFill>
          <a:blip r:embed="rId3"/>
          <a:stretch>
            <a:fillRect/>
          </a:stretch>
        </p:blipFill>
        <p:spPr>
          <a:xfrm>
            <a:off x="40600" y="1267548"/>
            <a:ext cx="9062800" cy="5525138"/>
          </a:xfrm>
          <a:prstGeom prst="rect">
            <a:avLst/>
          </a:prstGeom>
        </p:spPr>
      </p:pic>
      <p:sp>
        <p:nvSpPr>
          <p:cNvPr id="7" name="TextBox 6">
            <a:extLst>
              <a:ext uri="{FF2B5EF4-FFF2-40B4-BE49-F238E27FC236}">
                <a16:creationId xmlns:a16="http://schemas.microsoft.com/office/drawing/2014/main" id="{6E39FB52-C55A-C82A-0D89-8642826F31E8}"/>
              </a:ext>
            </a:extLst>
          </p:cNvPr>
          <p:cNvSpPr txBox="1"/>
          <p:nvPr/>
        </p:nvSpPr>
        <p:spPr>
          <a:xfrm>
            <a:off x="367468" y="5896598"/>
            <a:ext cx="5212935" cy="923330"/>
          </a:xfrm>
          <a:prstGeom prst="rect">
            <a:avLst/>
          </a:prstGeom>
          <a:noFill/>
        </p:spPr>
        <p:txBody>
          <a:bodyPr wrap="square">
            <a:spAutoFit/>
          </a:bodyPr>
          <a:lstStyle/>
          <a:p>
            <a:r>
              <a:rPr lang="en-US" dirty="0">
                <a:solidFill>
                  <a:srgbClr val="FF0000"/>
                </a:solidFill>
              </a:rPr>
              <a:t>SOURCE-https://www.msha.gov/sites/default/files/Regulations/ Silica-Stakeholder-Meeting-Slides-2024-09-06.pdf</a:t>
            </a:r>
          </a:p>
        </p:txBody>
      </p:sp>
    </p:spTree>
    <p:extLst>
      <p:ext uri="{BB962C8B-B14F-4D97-AF65-F5344CB8AC3E}">
        <p14:creationId xmlns:p14="http://schemas.microsoft.com/office/powerpoint/2010/main" val="2751688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697A0-CCB4-6FCF-141E-146A00E1AFE6}"/>
              </a:ext>
            </a:extLst>
          </p:cNvPr>
          <p:cNvSpPr>
            <a:spLocks noGrp="1"/>
          </p:cNvSpPr>
          <p:nvPr>
            <p:ph type="title"/>
          </p:nvPr>
        </p:nvSpPr>
        <p:spPr>
          <a:xfrm>
            <a:off x="1936006" y="44143"/>
            <a:ext cx="6968358" cy="1072056"/>
          </a:xfrm>
        </p:spPr>
        <p:txBody>
          <a:bodyPr/>
          <a:lstStyle/>
          <a:p>
            <a:pPr marL="0" marR="0" lvl="0" indent="0" defTabSz="914400" rtl="0" eaLnBrk="1" fontAlgn="auto" latinLnBrk="0" hangingPunct="1">
              <a:lnSpc>
                <a:spcPct val="115000"/>
              </a:lnSpc>
              <a:spcBef>
                <a:spcPts val="0"/>
              </a:spcBef>
              <a:spcAft>
                <a:spcPts val="0"/>
              </a:spcAft>
              <a:tabLst/>
              <a:defRPr/>
            </a:pPr>
            <a:br>
              <a:rPr kumimoji="0" lang="en-US" sz="1400" b="1" i="0" u="sng" strike="noStrike" kern="0" cap="none" spc="0" normalizeH="0" baseline="0" noProof="0" dirty="0">
                <a:ln>
                  <a:noFill/>
                </a:ln>
                <a:solidFill>
                  <a:srgbClr val="000000"/>
                </a:solidFill>
                <a:effectLst/>
                <a:uLnTx/>
                <a:uFillTx/>
                <a:latin typeface="Gill Sans MT" panose="020B0502020104020203" pitchFamily="34" charset="0"/>
                <a:ea typeface="Aptos" panose="020B0004020202020204" pitchFamily="34" charset="0"/>
                <a:cs typeface="Gill Sans MT" panose="020B0502020104020203" pitchFamily="34" charset="0"/>
              </a:rPr>
            </a:br>
            <a:r>
              <a:rPr kumimoji="0" lang="en-US" sz="1400" b="1" i="0" u="sng" strike="noStrike" kern="0" cap="none" spc="0" normalizeH="0" baseline="0" noProof="0" dirty="0">
                <a:ln>
                  <a:noFill/>
                </a:ln>
                <a:solidFill>
                  <a:srgbClr val="000000"/>
                </a:solidFill>
                <a:effectLst/>
                <a:uLnTx/>
                <a:uFillTx/>
                <a:latin typeface="Gill Sans MT" panose="020B0502020104020203" pitchFamily="34" charset="0"/>
                <a:ea typeface="Aptos" panose="020B0004020202020204" pitchFamily="34" charset="0"/>
                <a:cs typeface="Gill Sans MT" panose="020B0502020104020203" pitchFamily="34" charset="0"/>
              </a:rPr>
              <a:t> </a:t>
            </a:r>
            <a:r>
              <a:rPr kumimoji="0" lang="en-US" sz="3400" b="1" i="0" strike="noStrike" kern="0" cap="none" spc="0" normalizeH="0" baseline="0" noProof="0" dirty="0">
                <a:ln>
                  <a:noFill/>
                </a:ln>
                <a:solidFill>
                  <a:schemeClr val="bg1"/>
                </a:solidFill>
                <a:effectLst/>
                <a:uLnTx/>
                <a:uFillTx/>
                <a:latin typeface="Gill Sans MT" panose="020B0502020104020203" pitchFamily="34" charset="0"/>
                <a:ea typeface="Aptos" panose="020B0004020202020204" pitchFamily="34" charset="0"/>
                <a:cs typeface="Gill Sans MT" panose="020B0502020104020203" pitchFamily="34" charset="0"/>
              </a:rPr>
              <a:t>SECTION 60.2 – DEFINITIONS</a:t>
            </a:r>
            <a:br>
              <a:rPr kumimoji="0" lang="en-US" sz="12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EE798444-658C-3829-FA83-190984586839}"/>
              </a:ext>
            </a:extLst>
          </p:cNvPr>
          <p:cNvSpPr txBox="1"/>
          <p:nvPr/>
        </p:nvSpPr>
        <p:spPr>
          <a:xfrm>
            <a:off x="145773" y="1219200"/>
            <a:ext cx="8998227" cy="6214715"/>
          </a:xfrm>
          <a:prstGeom prst="rect">
            <a:avLst/>
          </a:prstGeom>
          <a:noFill/>
        </p:spPr>
        <p:txBody>
          <a:bodyPr wrap="square">
            <a:spAutoFit/>
          </a:bodyPr>
          <a:lstStyle/>
          <a:p>
            <a:pPr marL="285750" marR="0" indent="-285750">
              <a:lnSpc>
                <a:spcPct val="115000"/>
              </a:lnSpc>
              <a:spcBef>
                <a:spcPts val="0"/>
              </a:spcBef>
              <a:spcAft>
                <a:spcPts val="655"/>
              </a:spcAft>
              <a:buFont typeface="Arial" panose="020B0604020202020204" pitchFamily="34" charset="0"/>
              <a:buChar char="•"/>
            </a:pPr>
            <a:r>
              <a:rPr lang="en-US" sz="2000" b="1" kern="0" dirty="0">
                <a:effectLst/>
                <a:latin typeface="Gill Sans MT" panose="020B0502020104020203" pitchFamily="34" charset="0"/>
                <a:ea typeface="Aptos" panose="020B0004020202020204" pitchFamily="34" charset="0"/>
                <a:cs typeface="Gill Sans MT" panose="020B0502020104020203" pitchFamily="34" charset="0"/>
              </a:rPr>
              <a:t>Action level (AL) </a:t>
            </a:r>
            <a:r>
              <a:rPr lang="en-US" sz="2000" kern="0" dirty="0">
                <a:effectLst/>
                <a:latin typeface="Gill Sans MT" panose="020B0502020104020203" pitchFamily="34" charset="0"/>
                <a:ea typeface="Aptos" panose="020B0004020202020204" pitchFamily="34" charset="0"/>
                <a:cs typeface="Gill Sans MT" panose="020B0502020104020203" pitchFamily="34" charset="0"/>
              </a:rPr>
              <a:t>means an </a:t>
            </a:r>
            <a:r>
              <a:rPr lang="en-US" sz="2000" b="1" kern="0" dirty="0">
                <a:effectLst/>
                <a:latin typeface="Gill Sans MT" panose="020B0502020104020203" pitchFamily="34" charset="0"/>
                <a:ea typeface="Aptos" panose="020B0004020202020204" pitchFamily="34" charset="0"/>
                <a:cs typeface="Gill Sans MT" panose="020B0502020104020203" pitchFamily="34" charset="0"/>
              </a:rPr>
              <a:t>airborne</a:t>
            </a:r>
            <a:r>
              <a:rPr lang="en-US" sz="2000" kern="0" dirty="0">
                <a:effectLst/>
                <a:latin typeface="Gill Sans MT" panose="020B0502020104020203" pitchFamily="34" charset="0"/>
                <a:ea typeface="Aptos" panose="020B0004020202020204" pitchFamily="34" charset="0"/>
                <a:cs typeface="Gill Sans MT" panose="020B0502020104020203" pitchFamily="34" charset="0"/>
              </a:rPr>
              <a:t> </a:t>
            </a:r>
            <a:r>
              <a:rPr lang="en-US" sz="2000" b="1" kern="0" dirty="0">
                <a:effectLst/>
                <a:latin typeface="Gill Sans MT" panose="020B0502020104020203" pitchFamily="34" charset="0"/>
                <a:ea typeface="Aptos" panose="020B0004020202020204" pitchFamily="34" charset="0"/>
                <a:cs typeface="Gill Sans MT" panose="020B0502020104020203" pitchFamily="34" charset="0"/>
              </a:rPr>
              <a:t>concentration of RCS </a:t>
            </a:r>
            <a:r>
              <a:rPr lang="en-US" sz="2000" kern="0" dirty="0">
                <a:effectLst/>
                <a:latin typeface="Gill Sans MT" panose="020B0502020104020203" pitchFamily="34" charset="0"/>
                <a:ea typeface="Aptos" panose="020B0004020202020204" pitchFamily="34" charset="0"/>
                <a:cs typeface="Gill Sans MT" panose="020B0502020104020203" pitchFamily="34" charset="0"/>
              </a:rPr>
              <a:t>of </a:t>
            </a:r>
            <a:r>
              <a:rPr kumimoji="0" lang="en-US" sz="24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Google Sans"/>
                <a:ea typeface="+mn-ea"/>
                <a:cs typeface="+mn-cs"/>
              </a:rPr>
              <a:t>25 </a:t>
            </a:r>
            <a:r>
              <a:rPr kumimoji="0" lang="en-US" sz="2400" b="1" i="0" u="none" strike="noStrike" kern="1200" cap="none" spc="0" normalizeH="0" baseline="0" noProof="0" dirty="0" err="1">
                <a:ln w="0"/>
                <a:solidFill>
                  <a:srgbClr val="000000"/>
                </a:solidFill>
                <a:effectLst>
                  <a:outerShdw blurRad="38100" dist="19050" dir="2700000" algn="tl" rotWithShape="0">
                    <a:srgbClr val="000000">
                      <a:alpha val="40000"/>
                    </a:srgbClr>
                  </a:outerShdw>
                </a:effectLst>
                <a:uLnTx/>
                <a:uFillTx/>
                <a:latin typeface="Google Sans"/>
                <a:ea typeface="+mn-ea"/>
                <a:cs typeface="+mn-cs"/>
              </a:rPr>
              <a:t>μg</a:t>
            </a:r>
            <a:r>
              <a:rPr kumimoji="0" lang="en-US" sz="24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Google Sans"/>
                <a:ea typeface="+mn-ea"/>
                <a:cs typeface="+mn-cs"/>
              </a:rPr>
              <a:t>/m</a:t>
            </a:r>
            <a:r>
              <a:rPr kumimoji="0" lang="en-US" sz="2400" b="1" i="0" u="none" strike="noStrike" kern="1200" cap="none" spc="0" normalizeH="0" baseline="30000" noProof="0" dirty="0">
                <a:ln w="0"/>
                <a:solidFill>
                  <a:srgbClr val="000000"/>
                </a:solidFill>
                <a:effectLst>
                  <a:outerShdw blurRad="38100" dist="19050" dir="2700000" algn="tl" rotWithShape="0">
                    <a:srgbClr val="000000">
                      <a:alpha val="40000"/>
                    </a:srgbClr>
                  </a:outerShdw>
                </a:effectLst>
                <a:uLnTx/>
                <a:uFillTx/>
                <a:latin typeface="Google Sans"/>
                <a:ea typeface="+mn-ea"/>
                <a:cs typeface="+mn-cs"/>
              </a:rPr>
              <a:t>3</a:t>
            </a:r>
            <a:r>
              <a:rPr kumimoji="0" lang="en-US" sz="24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Google Sans"/>
                <a:ea typeface="+mn-ea"/>
                <a:cs typeface="+mn-cs"/>
              </a:rPr>
              <a:t> </a:t>
            </a:r>
            <a:r>
              <a:rPr lang="en-US" sz="2000" b="1" kern="0" dirty="0">
                <a:effectLst/>
                <a:latin typeface="Gill Sans MT" panose="020B0502020104020203" pitchFamily="34" charset="0"/>
                <a:ea typeface="Aptos" panose="020B0004020202020204" pitchFamily="34" charset="0"/>
                <a:cs typeface="Gill Sans MT" panose="020B0502020104020203" pitchFamily="34" charset="0"/>
              </a:rPr>
              <a:t>for a full-shift exposure, calculated as an 8-hour time-weighted average (TWA) – The </a:t>
            </a:r>
            <a:r>
              <a:rPr kumimoji="0" lang="en-US" sz="2000" b="1" i="0" u="none" strike="noStrike" kern="0" cap="none" spc="0" normalizeH="0" baseline="0" noProof="0" dirty="0">
                <a:ln>
                  <a:noFill/>
                </a:ln>
                <a:solidFill>
                  <a:srgbClr val="000000"/>
                </a:solidFill>
                <a:effectLst/>
                <a:uLnTx/>
                <a:uFillTx/>
                <a:latin typeface="Google Sans"/>
                <a:ea typeface="ＭＳ Ｐゴシック" charset="-128"/>
              </a:rPr>
              <a:t>standard </a:t>
            </a:r>
            <a:r>
              <a:rPr kumimoji="0" lang="en-US" sz="2000" b="1" i="0" u="sng" strike="noStrike" kern="0" cap="none" spc="0" normalizeH="0" baseline="0" noProof="0" dirty="0">
                <a:ln>
                  <a:noFill/>
                </a:ln>
                <a:solidFill>
                  <a:srgbClr val="000000"/>
                </a:solidFill>
                <a:effectLst/>
                <a:uLnTx/>
                <a:uFillTx/>
                <a:latin typeface="Google Sans"/>
                <a:ea typeface="ＭＳ Ｐゴシック" charset="-128"/>
              </a:rPr>
              <a:t>does not </a:t>
            </a:r>
            <a:r>
              <a:rPr kumimoji="0" lang="en-US" sz="2000" b="1" i="0" u="none" strike="noStrike" kern="0" cap="none" spc="0" normalizeH="0" baseline="0" noProof="0" dirty="0">
                <a:ln>
                  <a:noFill/>
                </a:ln>
                <a:solidFill>
                  <a:srgbClr val="000000"/>
                </a:solidFill>
                <a:effectLst/>
                <a:uLnTx/>
                <a:uFillTx/>
                <a:latin typeface="Google Sans"/>
                <a:ea typeface="ＭＳ Ｐゴシック" charset="-128"/>
              </a:rPr>
              <a:t>apply </a:t>
            </a:r>
            <a:r>
              <a:rPr kumimoji="0" lang="en-US" sz="2000" b="0" i="0" u="none" strike="noStrike" kern="0" cap="none" spc="0" normalizeH="0" baseline="0" noProof="0" dirty="0">
                <a:ln>
                  <a:noFill/>
                </a:ln>
                <a:solidFill>
                  <a:srgbClr val="000000"/>
                </a:solidFill>
                <a:effectLst/>
                <a:uLnTx/>
                <a:uFillTx/>
                <a:latin typeface="Google Sans"/>
                <a:ea typeface="ＭＳ Ｐゴシック" charset="-128"/>
              </a:rPr>
              <a:t>if the </a:t>
            </a:r>
            <a:r>
              <a:rPr kumimoji="0" lang="en-US" sz="2000" b="1" i="0" u="none" strike="noStrike" kern="0" cap="none" spc="0" normalizeH="0" baseline="0" noProof="0" dirty="0">
                <a:ln>
                  <a:noFill/>
                </a:ln>
                <a:solidFill>
                  <a:srgbClr val="000000"/>
                </a:solidFill>
                <a:effectLst/>
                <a:uLnTx/>
                <a:uFillTx/>
                <a:latin typeface="Google Sans"/>
                <a:ea typeface="ＭＳ Ｐゴシック" charset="-128"/>
              </a:rPr>
              <a:t>exposure</a:t>
            </a:r>
            <a:r>
              <a:rPr kumimoji="0" lang="en-US" sz="2000" b="0" i="0" u="none" strike="noStrike" kern="0" cap="none" spc="0" normalizeH="0" baseline="0" noProof="0" dirty="0">
                <a:ln>
                  <a:noFill/>
                </a:ln>
                <a:solidFill>
                  <a:srgbClr val="000000"/>
                </a:solidFill>
                <a:effectLst/>
                <a:uLnTx/>
                <a:uFillTx/>
                <a:latin typeface="Google Sans"/>
                <a:ea typeface="ＭＳ Ｐゴシック" charset="-128"/>
              </a:rPr>
              <a:t> is </a:t>
            </a:r>
            <a:r>
              <a:rPr kumimoji="0" lang="en-US" sz="2000" b="1" i="0" u="none" strike="noStrike" kern="0" cap="none" spc="0" normalizeH="0" baseline="0" noProof="0" dirty="0">
                <a:ln>
                  <a:noFill/>
                </a:ln>
                <a:solidFill>
                  <a:srgbClr val="000000"/>
                </a:solidFill>
                <a:effectLst/>
                <a:uLnTx/>
                <a:uFillTx/>
                <a:latin typeface="Google Sans"/>
                <a:ea typeface="ＭＳ Ｐゴシック" charset="-128"/>
              </a:rPr>
              <a:t>below the AL            </a:t>
            </a:r>
            <a:r>
              <a:rPr lang="en-US" sz="1900" kern="0" dirty="0">
                <a:effectLst/>
                <a:latin typeface="Google Sans"/>
                <a:ea typeface="Aptos" panose="020B0004020202020204" pitchFamily="34" charset="0"/>
                <a:cs typeface="Gill Sans MT" panose="020B0502020104020203" pitchFamily="34" charset="0"/>
              </a:rPr>
              <a:t>Per NIOSH</a:t>
            </a:r>
            <a:r>
              <a:rPr lang="en-US" sz="1900" b="1" kern="0" dirty="0">
                <a:effectLst/>
                <a:latin typeface="Google Sans"/>
                <a:ea typeface="Aptos" panose="020B0004020202020204" pitchFamily="34" charset="0"/>
                <a:cs typeface="Gill Sans MT" panose="020B0502020104020203" pitchFamily="34" charset="0"/>
              </a:rPr>
              <a:t>, wherever exposure measurements are above one-half the PEL, employer cannot be </a:t>
            </a:r>
            <a:r>
              <a:rPr lang="en-US" sz="1900" kern="0" dirty="0">
                <a:effectLst/>
                <a:latin typeface="Google Sans"/>
                <a:ea typeface="Aptos" panose="020B0004020202020204" pitchFamily="34" charset="0"/>
                <a:cs typeface="Gill Sans MT" panose="020B0502020104020203" pitchFamily="34" charset="0"/>
              </a:rPr>
              <a:t>reasonably</a:t>
            </a:r>
            <a:r>
              <a:rPr lang="en-US" sz="1900" b="1" kern="0" dirty="0">
                <a:effectLst/>
                <a:latin typeface="Google Sans"/>
                <a:ea typeface="Aptos" panose="020B0004020202020204" pitchFamily="34" charset="0"/>
                <a:cs typeface="Gill Sans MT" panose="020B0502020104020203" pitchFamily="34" charset="0"/>
              </a:rPr>
              <a:t> confident</a:t>
            </a:r>
            <a:r>
              <a:rPr lang="en-US" sz="1900" kern="0" dirty="0">
                <a:effectLst/>
                <a:latin typeface="Google Sans"/>
                <a:ea typeface="Aptos" panose="020B0004020202020204" pitchFamily="34" charset="0"/>
                <a:cs typeface="Gill Sans MT" panose="020B0502020104020203" pitchFamily="34" charset="0"/>
              </a:rPr>
              <a:t> that </a:t>
            </a:r>
            <a:r>
              <a:rPr lang="en-US" sz="1900" b="1" kern="0" dirty="0">
                <a:effectLst/>
                <a:latin typeface="Google Sans"/>
                <a:ea typeface="Aptos" panose="020B0004020202020204" pitchFamily="34" charset="0"/>
                <a:cs typeface="Gill Sans MT" panose="020B0502020104020203" pitchFamily="34" charset="0"/>
              </a:rPr>
              <a:t>employee </a:t>
            </a:r>
            <a:r>
              <a:rPr lang="en-US" sz="1900" kern="0" dirty="0">
                <a:effectLst/>
                <a:latin typeface="Google Sans"/>
                <a:ea typeface="Aptos" panose="020B0004020202020204" pitchFamily="34" charset="0"/>
                <a:cs typeface="Gill Sans MT" panose="020B0502020104020203" pitchFamily="34" charset="0"/>
              </a:rPr>
              <a:t>is</a:t>
            </a:r>
            <a:r>
              <a:rPr lang="en-US" sz="1900" b="1" kern="0" dirty="0">
                <a:effectLst/>
                <a:latin typeface="Google Sans"/>
                <a:ea typeface="Aptos" panose="020B0004020202020204" pitchFamily="34" charset="0"/>
                <a:cs typeface="Gill Sans MT" panose="020B0502020104020203" pitchFamily="34" charset="0"/>
              </a:rPr>
              <a:t> not exposed </a:t>
            </a:r>
            <a:r>
              <a:rPr lang="en-US" sz="1900" kern="0" dirty="0">
                <a:effectLst/>
                <a:latin typeface="Google Sans"/>
                <a:ea typeface="Aptos" panose="020B0004020202020204" pitchFamily="34" charset="0"/>
                <a:cs typeface="Gill Sans MT" panose="020B0502020104020203" pitchFamily="34" charset="0"/>
              </a:rPr>
              <a:t>to levels </a:t>
            </a:r>
            <a:r>
              <a:rPr lang="en-US" sz="1900" b="1" kern="0" dirty="0">
                <a:effectLst/>
                <a:latin typeface="Google Sans"/>
                <a:ea typeface="Aptos" panose="020B0004020202020204" pitchFamily="34" charset="0"/>
                <a:cs typeface="Gill Sans MT" panose="020B0502020104020203" pitchFamily="34" charset="0"/>
              </a:rPr>
              <a:t>above the PEL </a:t>
            </a:r>
            <a:r>
              <a:rPr lang="en-US" sz="1900" kern="0" dirty="0">
                <a:effectLst/>
                <a:latin typeface="Google Sans"/>
                <a:ea typeface="Aptos" panose="020B0004020202020204" pitchFamily="34" charset="0"/>
                <a:cs typeface="Gill Sans MT" panose="020B0502020104020203" pitchFamily="34" charset="0"/>
              </a:rPr>
              <a:t>on days with no measurements taken</a:t>
            </a:r>
            <a:endParaRPr lang="en-US" sz="1900" kern="100" dirty="0">
              <a:effectLst/>
              <a:latin typeface="Google Sans"/>
              <a:ea typeface="Aptos" panose="020B0004020202020204" pitchFamily="34" charset="0"/>
              <a:cs typeface="Times New Roman" panose="02020603050405020304" pitchFamily="18" charset="0"/>
            </a:endParaRPr>
          </a:p>
          <a:p>
            <a:pPr marL="742950" lvl="1" indent="-285750">
              <a:lnSpc>
                <a:spcPct val="115000"/>
              </a:lnSpc>
              <a:spcAft>
                <a:spcPts val="655"/>
              </a:spcAft>
              <a:buFont typeface="Arial" panose="020B0604020202020204" pitchFamily="34" charset="0"/>
              <a:buChar char="•"/>
            </a:pPr>
            <a:r>
              <a:rPr lang="en-US" sz="1900" b="1" kern="0" dirty="0">
                <a:effectLst/>
                <a:latin typeface="Google Sans"/>
                <a:ea typeface="Aptos" panose="020B0004020202020204" pitchFamily="34" charset="0"/>
                <a:cs typeface="Gill Sans MT" panose="020B0502020104020203" pitchFamily="34" charset="0"/>
              </a:rPr>
              <a:t>Further sampling </a:t>
            </a:r>
            <a:r>
              <a:rPr lang="en-US" sz="1900" kern="0" dirty="0">
                <a:effectLst/>
                <a:latin typeface="Google Sans"/>
                <a:ea typeface="Aptos" panose="020B0004020202020204" pitchFamily="34" charset="0"/>
                <a:cs typeface="Gill Sans MT" panose="020B0502020104020203" pitchFamily="34" charset="0"/>
              </a:rPr>
              <a:t>is required </a:t>
            </a:r>
            <a:r>
              <a:rPr lang="en-US" sz="1900" b="1" kern="0" dirty="0">
                <a:effectLst/>
                <a:latin typeface="Google Sans"/>
                <a:ea typeface="Aptos" panose="020B0004020202020204" pitchFamily="34" charset="0"/>
                <a:cs typeface="Gill Sans MT" panose="020B0502020104020203" pitchFamily="34" charset="0"/>
              </a:rPr>
              <a:t>when a sampling                                                                             result is at or above AL</a:t>
            </a:r>
            <a:endParaRPr lang="en-US" sz="1900" b="1" kern="100" dirty="0">
              <a:effectLst/>
              <a:latin typeface="Google Sans"/>
              <a:ea typeface="Aptos" panose="020B0004020202020204" pitchFamily="34" charset="0"/>
              <a:cs typeface="Times New Roman" panose="02020603050405020304" pitchFamily="18" charset="0"/>
            </a:endParaRPr>
          </a:p>
          <a:p>
            <a:pPr marL="742950" lvl="1" indent="-285750">
              <a:lnSpc>
                <a:spcPct val="115000"/>
              </a:lnSpc>
              <a:buFont typeface="Arial" panose="020B0604020202020204" pitchFamily="34" charset="0"/>
              <a:buChar char="•"/>
            </a:pPr>
            <a:r>
              <a:rPr lang="en-US" sz="1900" b="1" kern="0" dirty="0">
                <a:effectLst/>
                <a:latin typeface="Google Sans"/>
                <a:ea typeface="Aptos" panose="020B0004020202020204" pitchFamily="34" charset="0"/>
                <a:cs typeface="Gill Sans MT" panose="020B0502020104020203" pitchFamily="34" charset="0"/>
              </a:rPr>
              <a:t>Sampling</a:t>
            </a:r>
            <a:r>
              <a:rPr lang="en-US" sz="1900" kern="0" dirty="0">
                <a:effectLst/>
                <a:latin typeface="Google Sans"/>
                <a:ea typeface="Aptos" panose="020B0004020202020204" pitchFamily="34" charset="0"/>
                <a:cs typeface="Gill Sans MT" panose="020B0502020104020203" pitchFamily="34" charset="0"/>
              </a:rPr>
              <a:t> can be </a:t>
            </a:r>
            <a:r>
              <a:rPr lang="en-US" sz="1900" b="1" kern="0" dirty="0">
                <a:effectLst/>
                <a:latin typeface="Google Sans"/>
                <a:ea typeface="Aptos" panose="020B0004020202020204" pitchFamily="34" charset="0"/>
                <a:cs typeface="Gill Sans MT" panose="020B0502020104020203" pitchFamily="34" charset="0"/>
              </a:rPr>
              <a:t>stopped </a:t>
            </a:r>
            <a:r>
              <a:rPr lang="en-US" sz="1900" kern="0" dirty="0">
                <a:effectLst/>
                <a:latin typeface="Google Sans"/>
                <a:ea typeface="Aptos" panose="020B0004020202020204" pitchFamily="34" charset="0"/>
                <a:cs typeface="Gill Sans MT" panose="020B0502020104020203" pitchFamily="34" charset="0"/>
              </a:rPr>
              <a:t>when </a:t>
            </a:r>
            <a:r>
              <a:rPr lang="en-US" sz="1900" b="1" kern="0" dirty="0">
                <a:effectLst/>
                <a:latin typeface="Google Sans"/>
                <a:ea typeface="Aptos" panose="020B0004020202020204" pitchFamily="34" charset="0"/>
                <a:cs typeface="Gill Sans MT" panose="020B0502020104020203" pitchFamily="34" charset="0"/>
              </a:rPr>
              <a:t>two                                                                                      consecutive sampling results </a:t>
            </a:r>
            <a:r>
              <a:rPr lang="en-US" sz="1900" kern="0" dirty="0">
                <a:effectLst/>
                <a:latin typeface="Google Sans"/>
                <a:ea typeface="Aptos" panose="020B0004020202020204" pitchFamily="34" charset="0"/>
                <a:cs typeface="Gill Sans MT" panose="020B0502020104020203" pitchFamily="34" charset="0"/>
              </a:rPr>
              <a:t>are </a:t>
            </a:r>
            <a:r>
              <a:rPr lang="en-US" sz="1900" b="1" kern="0" dirty="0">
                <a:effectLst/>
                <a:latin typeface="Google Sans"/>
                <a:ea typeface="Aptos" panose="020B0004020202020204" pitchFamily="34" charset="0"/>
                <a:cs typeface="Gill Sans MT" panose="020B0502020104020203" pitchFamily="34" charset="0"/>
              </a:rPr>
              <a:t>at or below AL</a:t>
            </a:r>
          </a:p>
          <a:p>
            <a:pPr lvl="1">
              <a:lnSpc>
                <a:spcPct val="115000"/>
              </a:lnSpc>
            </a:pPr>
            <a:endParaRPr lang="en-US" b="1" kern="100" dirty="0">
              <a:effectLst/>
              <a:latin typeface="Google Sans"/>
              <a:ea typeface="Aptos" panose="020B0004020202020204" pitchFamily="34" charset="0"/>
              <a:cs typeface="Times New Roman" panose="02020603050405020304" pitchFamily="18" charset="0"/>
            </a:endParaRPr>
          </a:p>
          <a:p>
            <a:pPr marL="285750" indent="-285750">
              <a:lnSpc>
                <a:spcPct val="115000"/>
              </a:lnSpc>
              <a:spcAft>
                <a:spcPts val="655"/>
              </a:spcAft>
              <a:buFont typeface="Arial" panose="020B0604020202020204" pitchFamily="34" charset="0"/>
              <a:buChar char="•"/>
            </a:pPr>
            <a:r>
              <a:rPr lang="en-US" sz="1900" kern="0" dirty="0">
                <a:effectLst/>
                <a:latin typeface="Gill Sans MT" panose="020B0502020104020203" pitchFamily="34" charset="0"/>
                <a:ea typeface="Aptos" panose="020B0004020202020204" pitchFamily="34" charset="0"/>
                <a:cs typeface="Gill Sans MT" panose="020B0502020104020203" pitchFamily="34" charset="0"/>
              </a:rPr>
              <a:t> </a:t>
            </a:r>
            <a:r>
              <a:rPr lang="en-US" sz="1850" b="1" kern="0" dirty="0">
                <a:latin typeface="Gill Sans MT" panose="020B0502020104020203" pitchFamily="34" charset="0"/>
              </a:rPr>
              <a:t>Respirable Crystalline Silica (RCS) </a:t>
            </a:r>
            <a:r>
              <a:rPr lang="en-US" sz="1850" kern="0" dirty="0">
                <a:latin typeface="Gill Sans MT" panose="020B0502020104020203" pitchFamily="34" charset="0"/>
              </a:rPr>
              <a:t>means </a:t>
            </a:r>
            <a:r>
              <a:rPr lang="en-US" sz="1850" b="1" kern="0" dirty="0">
                <a:latin typeface="Gill Sans MT" panose="020B0502020104020203" pitchFamily="34" charset="0"/>
              </a:rPr>
              <a:t>quartz, cristobalite</a:t>
            </a:r>
            <a:r>
              <a:rPr lang="en-US" sz="1850" kern="0" dirty="0">
                <a:latin typeface="Gill Sans MT" panose="020B0502020104020203" pitchFamily="34" charset="0"/>
              </a:rPr>
              <a:t>, and/or </a:t>
            </a:r>
            <a:r>
              <a:rPr lang="en-US" sz="1850" b="1" kern="0" dirty="0">
                <a:latin typeface="Gill Sans MT" panose="020B0502020104020203" pitchFamily="34" charset="0"/>
              </a:rPr>
              <a:t>tridymite</a:t>
            </a:r>
            <a:r>
              <a:rPr lang="en-US" sz="1850" kern="0" dirty="0">
                <a:latin typeface="Gill Sans MT" panose="020B0502020104020203" pitchFamily="34" charset="0"/>
              </a:rPr>
              <a:t> </a:t>
            </a:r>
            <a:r>
              <a:rPr lang="en-US" sz="1850" b="1" kern="0" dirty="0">
                <a:latin typeface="Gill Sans MT" panose="020B0502020104020203" pitchFamily="34" charset="0"/>
              </a:rPr>
              <a:t>contained in airborne particles determined</a:t>
            </a:r>
            <a:r>
              <a:rPr lang="en-US" sz="1850" kern="0" dirty="0">
                <a:latin typeface="Gill Sans MT" panose="020B0502020104020203" pitchFamily="34" charset="0"/>
              </a:rPr>
              <a:t> to be</a:t>
            </a:r>
            <a:r>
              <a:rPr lang="en-US" sz="1850" b="1" kern="0" dirty="0">
                <a:latin typeface="Gill Sans MT" panose="020B0502020104020203" pitchFamily="34" charset="0"/>
              </a:rPr>
              <a:t> respirable </a:t>
            </a:r>
            <a:r>
              <a:rPr lang="en-US" sz="1850" kern="0" dirty="0">
                <a:latin typeface="Gill Sans MT" panose="020B0502020104020203" pitchFamily="34" charset="0"/>
              </a:rPr>
              <a:t>by a</a:t>
            </a:r>
            <a:r>
              <a:rPr lang="en-US" sz="1850" b="1" kern="0" dirty="0">
                <a:latin typeface="Gill Sans MT" panose="020B0502020104020203" pitchFamily="34" charset="0"/>
              </a:rPr>
              <a:t> sampling</a:t>
            </a:r>
            <a:r>
              <a:rPr lang="en-US" sz="1850" kern="0" dirty="0">
                <a:latin typeface="Gill Sans MT" panose="020B0502020104020203" pitchFamily="34" charset="0"/>
              </a:rPr>
              <a:t> </a:t>
            </a:r>
            <a:r>
              <a:rPr lang="en-US" sz="1850" b="1" kern="0" dirty="0">
                <a:latin typeface="Gill Sans MT" panose="020B0502020104020203" pitchFamily="34" charset="0"/>
              </a:rPr>
              <a:t>device</a:t>
            </a:r>
            <a:r>
              <a:rPr lang="en-US" sz="1850" kern="0" dirty="0">
                <a:latin typeface="Gill Sans MT" panose="020B0502020104020203" pitchFamily="34" charset="0"/>
              </a:rPr>
              <a:t> conforming to the </a:t>
            </a:r>
            <a:r>
              <a:rPr lang="en-US" sz="1850" b="1" kern="0" dirty="0">
                <a:latin typeface="Gill Sans MT" panose="020B0502020104020203" pitchFamily="34" charset="0"/>
              </a:rPr>
              <a:t>International Organization for Standardization (ISO) 7708:1995: </a:t>
            </a:r>
            <a:r>
              <a:rPr lang="en-US" sz="1850" kern="0" dirty="0">
                <a:latin typeface="Gill Sans MT" panose="020B0502020104020203" pitchFamily="34" charset="0"/>
              </a:rPr>
              <a:t>Air Quality—Particle Size Fraction Definitions for Health-Related Sampling</a:t>
            </a:r>
          </a:p>
          <a:p>
            <a:pPr marL="0" marR="0">
              <a:lnSpc>
                <a:spcPct val="115000"/>
              </a:lnSpc>
              <a:spcBef>
                <a:spcPts val="0"/>
              </a:spcBef>
              <a:spcAft>
                <a:spcPts val="0"/>
              </a:spcAft>
            </a:pPr>
            <a:endParaRPr lang="en-US" sz="19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endParaRPr lang="en-US" sz="17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B9536CE3-6AFE-641E-48A5-9DE3253A1EB3}"/>
              </a:ext>
            </a:extLst>
          </p:cNvPr>
          <p:cNvPicPr>
            <a:picLocks noChangeAspect="1"/>
          </p:cNvPicPr>
          <p:nvPr/>
        </p:nvPicPr>
        <p:blipFill>
          <a:blip r:embed="rId3"/>
          <a:stretch>
            <a:fillRect/>
          </a:stretch>
        </p:blipFill>
        <p:spPr>
          <a:xfrm>
            <a:off x="5838434" y="3317127"/>
            <a:ext cx="3226052" cy="1696279"/>
          </a:xfrm>
          <a:prstGeom prst="rect">
            <a:avLst/>
          </a:prstGeom>
        </p:spPr>
      </p:pic>
    </p:spTree>
    <p:extLst>
      <p:ext uri="{BB962C8B-B14F-4D97-AF65-F5344CB8AC3E}">
        <p14:creationId xmlns:p14="http://schemas.microsoft.com/office/powerpoint/2010/main" val="3174424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454" y="351183"/>
            <a:ext cx="7371347" cy="785285"/>
          </a:xfrm>
        </p:spPr>
        <p:txBody>
          <a:bodyPr/>
          <a:lstStyle/>
          <a:p>
            <a:r>
              <a:rPr lang="en-US" sz="3800" b="1" spc="150" dirty="0">
                <a:solidFill>
                  <a:srgbClr val="FFFFFF"/>
                </a:solidFill>
                <a:latin typeface="Google Sans"/>
                <a:ea typeface="Tahoma" panose="020B0604030504040204" pitchFamily="34" charset="0"/>
                <a:cs typeface="Arial" panose="020B0604020202020204" pitchFamily="34" charset="0"/>
              </a:rPr>
              <a:t>Supplemental </a:t>
            </a:r>
            <a:r>
              <a:rPr kumimoji="0" lang="en-US" sz="3800" b="1" i="0" u="none" strike="noStrike" kern="0" cap="none" spc="150" normalizeH="0" baseline="0" noProof="0" dirty="0">
                <a:ln>
                  <a:noFill/>
                </a:ln>
                <a:solidFill>
                  <a:srgbClr val="FFFFFF"/>
                </a:solidFill>
                <a:effectLst/>
                <a:uLnTx/>
                <a:uFillTx/>
                <a:latin typeface="Google Sans"/>
                <a:ea typeface="Tahoma" panose="020B0604030504040204" pitchFamily="34" charset="0"/>
                <a:cs typeface="Arial" panose="020B0604020202020204" pitchFamily="34" charset="0"/>
              </a:rPr>
              <a:t>Definitions </a:t>
            </a:r>
            <a:br>
              <a:rPr lang="en-US" sz="3200" b="1" spc="150" dirty="0">
                <a:solidFill>
                  <a:srgbClr val="FFFFFF"/>
                </a:solidFill>
                <a:latin typeface="Google Sans"/>
                <a:ea typeface="Tahoma" panose="020B0604030504040204" pitchFamily="34" charset="0"/>
                <a:cs typeface="Arial" panose="020B0604020202020204" pitchFamily="34" charset="0"/>
              </a:rPr>
            </a:br>
            <a:br>
              <a:rPr lang="en-US" sz="2900" kern="1200" spc="150" dirty="0">
                <a:solidFill>
                  <a:schemeClr val="bg1"/>
                </a:solidFill>
                <a:latin typeface="Times New Roman" panose="02020603050405020304" pitchFamily="18" charset="0"/>
                <a:ea typeface="+mj-ea"/>
                <a:cs typeface="Times New Roman" panose="02020603050405020304" pitchFamily="18" charset="0"/>
              </a:rPr>
            </a:br>
            <a:endParaRPr lang="en-US" sz="2900" kern="1200" spc="150" dirty="0">
              <a:solidFill>
                <a:schemeClr val="bg1"/>
              </a:solidFill>
              <a:latin typeface="Times New Roman" panose="02020603050405020304" pitchFamily="18" charset="0"/>
              <a:ea typeface="+mj-ea"/>
              <a:cs typeface="Times New Roman" panose="02020603050405020304" pitchFamily="18" charset="0"/>
            </a:endParaRPr>
          </a:p>
        </p:txBody>
      </p:sp>
      <p:sp>
        <p:nvSpPr>
          <p:cNvPr id="3" name="Content Placeholder 2"/>
          <p:cNvSpPr>
            <a:spLocks noGrp="1"/>
          </p:cNvSpPr>
          <p:nvPr>
            <p:ph idx="1"/>
          </p:nvPr>
        </p:nvSpPr>
        <p:spPr>
          <a:xfrm>
            <a:off x="138736" y="1270747"/>
            <a:ext cx="9005264" cy="5528469"/>
          </a:xfrm>
        </p:spPr>
        <p:txBody>
          <a:bodyPr/>
          <a:lstStyle/>
          <a:p>
            <a:pPr lvl="0"/>
            <a:r>
              <a:rPr lang="en-US" sz="2100" b="1" u="sng" dirty="0">
                <a:latin typeface="Google Sans"/>
                <a:cs typeface="Times New Roman" panose="02020603050405020304" pitchFamily="18" charset="0"/>
              </a:rPr>
              <a:t>Permissible Exposure Limit (PEL): </a:t>
            </a:r>
            <a:r>
              <a:rPr lang="en-US" sz="2100" dirty="0">
                <a:latin typeface="Google Sans"/>
                <a:cs typeface="Times New Roman" panose="02020603050405020304" pitchFamily="18" charset="0"/>
              </a:rPr>
              <a:t>The </a:t>
            </a:r>
            <a:r>
              <a:rPr lang="en-US" sz="2100" b="1" dirty="0">
                <a:latin typeface="Google Sans"/>
                <a:cs typeface="Times New Roman" panose="02020603050405020304" pitchFamily="18" charset="0"/>
              </a:rPr>
              <a:t>maximum concentration </a:t>
            </a:r>
            <a:r>
              <a:rPr lang="en-US" sz="2100" dirty="0">
                <a:latin typeface="Google Sans"/>
                <a:cs typeface="Times New Roman" panose="02020603050405020304" pitchFamily="18" charset="0"/>
              </a:rPr>
              <a:t>of a </a:t>
            </a:r>
            <a:r>
              <a:rPr lang="en-US" sz="2100" b="1" dirty="0">
                <a:latin typeface="Google Sans"/>
                <a:cs typeface="Times New Roman" panose="02020603050405020304" pitchFamily="18" charset="0"/>
              </a:rPr>
              <a:t>chemical that a worker may be exposed to </a:t>
            </a:r>
            <a:r>
              <a:rPr lang="en-US" sz="2100" dirty="0">
                <a:latin typeface="Google Sans"/>
                <a:cs typeface="Times New Roman" panose="02020603050405020304" pitchFamily="18" charset="0"/>
              </a:rPr>
              <a:t>under MSHA regulations</a:t>
            </a:r>
          </a:p>
          <a:p>
            <a:pPr lvl="0"/>
            <a:r>
              <a:rPr lang="en-US" sz="2100" dirty="0">
                <a:latin typeface="Google Sans"/>
                <a:cs typeface="Times New Roman" panose="02020603050405020304" pitchFamily="18" charset="0"/>
              </a:rPr>
              <a:t> </a:t>
            </a:r>
            <a:r>
              <a:rPr lang="en-US" sz="2100" b="1" u="sng" dirty="0">
                <a:latin typeface="Google Sans"/>
                <a:cs typeface="Times New Roman" panose="02020603050405020304" pitchFamily="18" charset="0"/>
              </a:rPr>
              <a:t>Action Level (AL): </a:t>
            </a:r>
            <a:r>
              <a:rPr lang="en-US" sz="2100" b="1" dirty="0">
                <a:latin typeface="Google Sans"/>
                <a:cs typeface="Times New Roman" panose="02020603050405020304" pitchFamily="18" charset="0"/>
              </a:rPr>
              <a:t>Exposures at or above this concentration the Standard applies – </a:t>
            </a:r>
            <a:r>
              <a:rPr lang="en-US" sz="2100" dirty="0">
                <a:latin typeface="Google Sans"/>
                <a:cs typeface="Times New Roman" panose="02020603050405020304" pitchFamily="18" charset="0"/>
              </a:rPr>
              <a:t>used for  </a:t>
            </a:r>
            <a:r>
              <a:rPr lang="en-US" sz="2100" b="1" dirty="0">
                <a:latin typeface="Google Sans"/>
                <a:cs typeface="Times New Roman" panose="02020603050405020304" pitchFamily="18" charset="0"/>
              </a:rPr>
              <a:t>trigger /threshold determination </a:t>
            </a:r>
            <a:r>
              <a:rPr lang="en-US" sz="2100" dirty="0">
                <a:latin typeface="Google Sans"/>
                <a:cs typeface="Times New Roman" panose="02020603050405020304" pitchFamily="18" charset="0"/>
              </a:rPr>
              <a:t>for</a:t>
            </a:r>
            <a:r>
              <a:rPr lang="en-US" sz="2100" b="1" dirty="0">
                <a:latin typeface="Google Sans"/>
                <a:cs typeface="Times New Roman" panose="02020603050405020304" pitchFamily="18" charset="0"/>
              </a:rPr>
              <a:t> exposure assessment</a:t>
            </a:r>
          </a:p>
          <a:p>
            <a:pPr lvl="0"/>
            <a:r>
              <a:rPr lang="en-US" sz="2100" b="1" u="sng" dirty="0">
                <a:latin typeface="Google Sans"/>
                <a:cs typeface="Times New Roman" panose="02020603050405020304" pitchFamily="18" charset="0"/>
              </a:rPr>
              <a:t>Time Weighted Average (TWA)</a:t>
            </a:r>
            <a:r>
              <a:rPr lang="en-US" sz="2100" b="1" dirty="0">
                <a:latin typeface="Google Sans"/>
                <a:cs typeface="Times New Roman" panose="02020603050405020304" pitchFamily="18" charset="0"/>
              </a:rPr>
              <a:t> : </a:t>
            </a:r>
            <a:r>
              <a:rPr lang="en-US" sz="2100" dirty="0">
                <a:latin typeface="Google Sans"/>
                <a:cs typeface="Times New Roman" panose="02020603050405020304" pitchFamily="18" charset="0"/>
              </a:rPr>
              <a:t>Time-weighted average exposure for the work shift (8hours)</a:t>
            </a:r>
          </a:p>
          <a:p>
            <a:pPr marL="0" lvl="0" indent="0">
              <a:buNone/>
            </a:pPr>
            <a:r>
              <a:rPr lang="en-US" sz="2300" b="1" dirty="0">
                <a:latin typeface="Google Sans"/>
                <a:cs typeface="Times New Roman" panose="02020603050405020304" pitchFamily="18" charset="0"/>
              </a:rPr>
              <a:t>  Example</a:t>
            </a:r>
            <a:r>
              <a:rPr lang="en-US" sz="2000" b="1" dirty="0">
                <a:latin typeface="Google Sans"/>
                <a:cs typeface="Times New Roman" panose="02020603050405020304" pitchFamily="18" charset="0"/>
              </a:rPr>
              <a:t> : </a:t>
            </a:r>
            <a:r>
              <a:rPr lang="en-US" sz="2000" b="1" u="sng" dirty="0">
                <a:latin typeface="Google Sans"/>
                <a:cs typeface="Times New Roman" panose="02020603050405020304" pitchFamily="18" charset="0"/>
              </a:rPr>
              <a:t>(3 </a:t>
            </a:r>
            <a:r>
              <a:rPr lang="en-US" sz="2000" b="1" u="sng" dirty="0" err="1">
                <a:latin typeface="Google Sans"/>
                <a:cs typeface="Times New Roman" panose="02020603050405020304" pitchFamily="18" charset="0"/>
              </a:rPr>
              <a:t>hrs</a:t>
            </a:r>
            <a:r>
              <a:rPr lang="en-US" sz="2000" b="1" u="sng" dirty="0">
                <a:latin typeface="Google Sans"/>
                <a:cs typeface="Times New Roman" panose="02020603050405020304" pitchFamily="18" charset="0"/>
              </a:rPr>
              <a:t> x </a:t>
            </a:r>
            <a:r>
              <a:rPr kumimoji="0" lang="en-US" sz="2000" b="1" i="0" u="sng" strike="noStrike" kern="0" cap="none" spc="0" normalizeH="0" baseline="0" noProof="0" dirty="0">
                <a:ln>
                  <a:noFill/>
                </a:ln>
                <a:effectLst/>
                <a:uLnTx/>
                <a:uFillTx/>
                <a:latin typeface="Google Sans"/>
                <a:ea typeface="ＭＳ Ｐゴシック" charset="-128"/>
                <a:cs typeface="Times New Roman" panose="02020603050405020304" pitchFamily="18" charset="0"/>
              </a:rPr>
              <a:t>20 </a:t>
            </a:r>
            <a:r>
              <a:rPr kumimoji="0" lang="en-US" sz="2000" b="1" i="0" u="sng" strike="noStrike" kern="0" cap="none" spc="0" normalizeH="0" baseline="0" noProof="0" dirty="0" err="1">
                <a:ln w="0"/>
                <a:effectLst/>
                <a:uLnTx/>
                <a:uFillTx/>
                <a:latin typeface="Google Sans"/>
                <a:ea typeface="ＭＳ Ｐゴシック" charset="-128"/>
                <a:cs typeface="Times New Roman" panose="02020603050405020304" pitchFamily="18" charset="0"/>
              </a:rPr>
              <a:t>μ</a:t>
            </a:r>
            <a:r>
              <a:rPr kumimoji="0" lang="en-US" sz="2000" b="1" i="0" u="sng" strike="noStrike" kern="0" cap="none" spc="0" normalizeH="0" baseline="0" noProof="0" dirty="0" err="1">
                <a:ln>
                  <a:noFill/>
                </a:ln>
                <a:effectLst/>
                <a:uLnTx/>
                <a:uFillTx/>
                <a:latin typeface="Google Sans"/>
                <a:ea typeface="ＭＳ Ｐゴシック" charset="-128"/>
                <a:cs typeface="Times New Roman" panose="02020603050405020304" pitchFamily="18" charset="0"/>
              </a:rPr>
              <a:t>g</a:t>
            </a:r>
            <a:r>
              <a:rPr kumimoji="0" lang="en-US" sz="2000" b="1" i="0" u="sng" strike="noStrike" kern="0" cap="none" spc="0" normalizeH="0" baseline="0" noProof="0" dirty="0">
                <a:ln>
                  <a:noFill/>
                </a:ln>
                <a:effectLst/>
                <a:uLnTx/>
                <a:uFillTx/>
                <a:latin typeface="Google Sans"/>
                <a:ea typeface="ＭＳ Ｐゴシック" charset="-128"/>
                <a:cs typeface="Times New Roman" panose="02020603050405020304" pitchFamily="18" charset="0"/>
              </a:rPr>
              <a:t>/m</a:t>
            </a:r>
            <a:r>
              <a:rPr kumimoji="0" lang="en-US" sz="2000" b="1" i="0" u="sng" strike="noStrike" kern="0" cap="none" spc="0" normalizeH="0" baseline="30000" noProof="0" dirty="0">
                <a:ln>
                  <a:noFill/>
                </a:ln>
                <a:effectLst/>
                <a:uLnTx/>
                <a:uFillTx/>
                <a:latin typeface="Google Sans"/>
                <a:ea typeface="ＭＳ Ｐゴシック" charset="-128"/>
                <a:cs typeface="Times New Roman" panose="02020603050405020304" pitchFamily="18" charset="0"/>
              </a:rPr>
              <a:t>3 )  + (</a:t>
            </a:r>
            <a:r>
              <a:rPr lang="en-US" sz="2000" b="1" u="sng" dirty="0">
                <a:latin typeface="Google Sans"/>
                <a:cs typeface="Times New Roman" panose="02020603050405020304" pitchFamily="18" charset="0"/>
              </a:rPr>
              <a:t>3hrs x </a:t>
            </a:r>
            <a:r>
              <a:rPr kumimoji="0" lang="en-US" sz="2000" b="1" i="0" u="sng" strike="noStrike" kern="0" cap="none" spc="0" normalizeH="0" baseline="0" noProof="0" dirty="0">
                <a:ln>
                  <a:noFill/>
                </a:ln>
                <a:effectLst/>
                <a:uLnTx/>
                <a:uFillTx/>
                <a:latin typeface="Google Sans"/>
                <a:ea typeface="ＭＳ Ｐゴシック" charset="-128"/>
                <a:cs typeface="Times New Roman" panose="02020603050405020304" pitchFamily="18" charset="0"/>
              </a:rPr>
              <a:t>40 </a:t>
            </a:r>
            <a:r>
              <a:rPr kumimoji="0" lang="en-US" sz="2000" b="1" i="0" u="sng" strike="noStrike" kern="0" cap="none" spc="0" normalizeH="0" baseline="0" noProof="0" dirty="0" err="1">
                <a:ln w="0"/>
                <a:effectLst/>
                <a:uLnTx/>
                <a:uFillTx/>
                <a:latin typeface="Google Sans"/>
                <a:ea typeface="ＭＳ Ｐゴシック" charset="-128"/>
                <a:cs typeface="Times New Roman" panose="02020603050405020304" pitchFamily="18" charset="0"/>
              </a:rPr>
              <a:t>μ</a:t>
            </a:r>
            <a:r>
              <a:rPr kumimoji="0" lang="en-US" sz="2000" b="1" i="0" u="sng" strike="noStrike" kern="0" cap="none" spc="0" normalizeH="0" baseline="0" noProof="0" dirty="0" err="1">
                <a:ln>
                  <a:noFill/>
                </a:ln>
                <a:effectLst/>
                <a:uLnTx/>
                <a:uFillTx/>
                <a:latin typeface="Google Sans"/>
                <a:ea typeface="ＭＳ Ｐゴシック" charset="-128"/>
                <a:cs typeface="Times New Roman" panose="02020603050405020304" pitchFamily="18" charset="0"/>
              </a:rPr>
              <a:t>g</a:t>
            </a:r>
            <a:r>
              <a:rPr kumimoji="0" lang="en-US" sz="2000" b="1" i="0" u="sng" strike="noStrike" kern="0" cap="none" spc="0" normalizeH="0" baseline="0" noProof="0" dirty="0">
                <a:ln>
                  <a:noFill/>
                </a:ln>
                <a:effectLst/>
                <a:uLnTx/>
                <a:uFillTx/>
                <a:latin typeface="Google Sans"/>
                <a:ea typeface="ＭＳ Ｐゴシック" charset="-128"/>
                <a:cs typeface="Times New Roman" panose="02020603050405020304" pitchFamily="18" charset="0"/>
              </a:rPr>
              <a:t>/m</a:t>
            </a:r>
            <a:r>
              <a:rPr kumimoji="0" lang="en-US" sz="2000" b="1" i="0" u="sng" strike="noStrike" kern="0" cap="none" spc="0" normalizeH="0" baseline="30000" noProof="0" dirty="0">
                <a:ln>
                  <a:noFill/>
                </a:ln>
                <a:effectLst/>
                <a:uLnTx/>
                <a:uFillTx/>
                <a:latin typeface="Google Sans"/>
                <a:ea typeface="ＭＳ Ｐゴシック" charset="-128"/>
                <a:cs typeface="Times New Roman" panose="02020603050405020304" pitchFamily="18" charset="0"/>
              </a:rPr>
              <a:t>3  )   + </a:t>
            </a:r>
            <a:r>
              <a:rPr kumimoji="0" lang="en-US" sz="2000" b="1" i="0" u="sng" strike="noStrike" kern="0" cap="none" spc="0" normalizeH="0" baseline="0" noProof="0" dirty="0">
                <a:ln>
                  <a:noFill/>
                </a:ln>
                <a:effectLst/>
                <a:uLnTx/>
                <a:uFillTx/>
                <a:latin typeface="Google Sans"/>
                <a:ea typeface="ＭＳ Ｐゴシック" charset="-128"/>
                <a:cs typeface="Times New Roman" panose="02020603050405020304" pitchFamily="18" charset="0"/>
              </a:rPr>
              <a:t>(2hrs x 30 </a:t>
            </a:r>
            <a:r>
              <a:rPr kumimoji="0" lang="en-US" sz="2000" b="1" i="0" u="sng" strike="noStrike" kern="0" cap="none" spc="0" normalizeH="0" baseline="0" noProof="0" dirty="0" err="1">
                <a:ln w="0"/>
                <a:effectLst/>
                <a:uLnTx/>
                <a:uFillTx/>
                <a:latin typeface="Google Sans"/>
                <a:ea typeface="ＭＳ Ｐゴシック" charset="-128"/>
                <a:cs typeface="Times New Roman" panose="02020603050405020304" pitchFamily="18" charset="0"/>
              </a:rPr>
              <a:t>μ</a:t>
            </a:r>
            <a:r>
              <a:rPr kumimoji="0" lang="en-US" sz="2000" b="1" i="0" u="sng" strike="noStrike" kern="0" cap="none" spc="0" normalizeH="0" baseline="0" noProof="0" dirty="0" err="1">
                <a:ln>
                  <a:noFill/>
                </a:ln>
                <a:effectLst/>
                <a:uLnTx/>
                <a:uFillTx/>
                <a:latin typeface="Google Sans"/>
                <a:ea typeface="ＭＳ Ｐゴシック" charset="-128"/>
                <a:cs typeface="Times New Roman" panose="02020603050405020304" pitchFamily="18" charset="0"/>
              </a:rPr>
              <a:t>g</a:t>
            </a:r>
            <a:r>
              <a:rPr kumimoji="0" lang="en-US" sz="2000" b="1" i="0" u="sng" strike="noStrike" kern="0" cap="none" spc="0" normalizeH="0" baseline="0" noProof="0" dirty="0">
                <a:ln>
                  <a:noFill/>
                </a:ln>
                <a:effectLst/>
                <a:uLnTx/>
                <a:uFillTx/>
                <a:latin typeface="Google Sans"/>
                <a:ea typeface="ＭＳ Ｐゴシック" charset="-128"/>
                <a:cs typeface="Times New Roman" panose="02020603050405020304" pitchFamily="18" charset="0"/>
              </a:rPr>
              <a:t>/m</a:t>
            </a:r>
            <a:r>
              <a:rPr kumimoji="0" lang="en-US" sz="2000" b="1" i="0" u="sng" strike="noStrike" kern="0" cap="none" spc="0" normalizeH="0" baseline="30000" noProof="0" dirty="0">
                <a:ln>
                  <a:noFill/>
                </a:ln>
                <a:effectLst/>
                <a:uLnTx/>
                <a:uFillTx/>
                <a:latin typeface="Google Sans"/>
                <a:ea typeface="ＭＳ Ｐゴシック" charset="-128"/>
                <a:cs typeface="Times New Roman" panose="02020603050405020304" pitchFamily="18" charset="0"/>
              </a:rPr>
              <a:t>3 ) </a:t>
            </a:r>
            <a:r>
              <a:rPr kumimoji="0" lang="en-US" sz="2000" b="1" i="0" strike="noStrike" kern="0" cap="none" spc="0" normalizeH="0" baseline="30000" noProof="0" dirty="0">
                <a:ln>
                  <a:noFill/>
                </a:ln>
                <a:effectLst/>
                <a:uLnTx/>
                <a:uFillTx/>
                <a:latin typeface="Google Sans"/>
                <a:ea typeface="ＭＳ Ｐゴシック" charset="-128"/>
                <a:cs typeface="Times New Roman" panose="02020603050405020304" pitchFamily="18" charset="0"/>
              </a:rPr>
              <a:t> =  </a:t>
            </a:r>
            <a:r>
              <a:rPr kumimoji="0" lang="en-US" sz="2000" b="1" i="0" u="none" strike="noStrike" kern="0" cap="none" spc="0" normalizeH="0" baseline="0" noProof="0" dirty="0">
                <a:ln>
                  <a:noFill/>
                </a:ln>
                <a:effectLst/>
                <a:uLnTx/>
                <a:uFillTx/>
                <a:latin typeface="Google Sans"/>
                <a:ea typeface="ＭＳ Ｐゴシック" charset="-128"/>
                <a:cs typeface="Times New Roman" panose="02020603050405020304" pitchFamily="18" charset="0"/>
              </a:rPr>
              <a:t>30 </a:t>
            </a:r>
            <a:r>
              <a:rPr kumimoji="0" lang="en-US" sz="2000" b="1" i="0" u="none" strike="noStrike" kern="0" cap="none" spc="0" normalizeH="0" baseline="0" noProof="0" dirty="0" err="1">
                <a:ln w="0"/>
                <a:effectLst/>
                <a:uLnTx/>
                <a:uFillTx/>
                <a:latin typeface="Google Sans"/>
                <a:ea typeface="ＭＳ Ｐゴシック" charset="-128"/>
                <a:cs typeface="Times New Roman" panose="02020603050405020304" pitchFamily="18" charset="0"/>
              </a:rPr>
              <a:t>μ</a:t>
            </a:r>
            <a:r>
              <a:rPr kumimoji="0" lang="en-US" sz="2000" b="1" i="0" u="none" strike="noStrike" kern="0" cap="none" spc="0" normalizeH="0" baseline="0" noProof="0" dirty="0" err="1">
                <a:ln>
                  <a:noFill/>
                </a:ln>
                <a:effectLst/>
                <a:uLnTx/>
                <a:uFillTx/>
                <a:latin typeface="Google Sans"/>
                <a:ea typeface="ＭＳ Ｐゴシック" charset="-128"/>
                <a:cs typeface="Times New Roman" panose="02020603050405020304" pitchFamily="18" charset="0"/>
              </a:rPr>
              <a:t>g</a:t>
            </a:r>
            <a:r>
              <a:rPr kumimoji="0" lang="en-US" sz="2000" b="1" i="0" u="none" strike="noStrike" kern="0" cap="none" spc="0" normalizeH="0" baseline="0" noProof="0" dirty="0">
                <a:ln>
                  <a:noFill/>
                </a:ln>
                <a:effectLst/>
                <a:uLnTx/>
                <a:uFillTx/>
                <a:latin typeface="Google Sans"/>
                <a:ea typeface="ＭＳ Ｐゴシック" charset="-128"/>
                <a:cs typeface="Times New Roman" panose="02020603050405020304" pitchFamily="18" charset="0"/>
              </a:rPr>
              <a:t>/m</a:t>
            </a:r>
            <a:r>
              <a:rPr kumimoji="0" lang="en-US" sz="2000" b="1" i="0" u="none" strike="noStrike" kern="0" cap="none" spc="0" normalizeH="0" baseline="30000" noProof="0" dirty="0">
                <a:ln>
                  <a:noFill/>
                </a:ln>
                <a:effectLst/>
                <a:uLnTx/>
                <a:uFillTx/>
                <a:latin typeface="Google Sans"/>
                <a:ea typeface="ＭＳ Ｐゴシック" charset="-128"/>
                <a:cs typeface="Times New Roman" panose="02020603050405020304" pitchFamily="18" charset="0"/>
              </a:rPr>
              <a:t>3 </a:t>
            </a:r>
            <a:r>
              <a:rPr lang="en-US" sz="2000" b="1" u="sng" dirty="0">
                <a:latin typeface="Google Sans"/>
                <a:cs typeface="Times New Roman" panose="02020603050405020304" pitchFamily="18" charset="0"/>
              </a:rPr>
              <a:t>) </a:t>
            </a:r>
          </a:p>
          <a:p>
            <a:pPr marL="0" lvl="0" indent="0">
              <a:buNone/>
            </a:pPr>
            <a:r>
              <a:rPr lang="en-US" sz="2200" dirty="0">
                <a:latin typeface="Google Sans"/>
                <a:cs typeface="Times New Roman" panose="02020603050405020304" pitchFamily="18" charset="0"/>
              </a:rPr>
              <a:t>                                                                    </a:t>
            </a:r>
            <a:r>
              <a:rPr lang="en-US" sz="2200" b="1" dirty="0">
                <a:latin typeface="Google Sans"/>
                <a:cs typeface="Times New Roman" panose="02020603050405020304" pitchFamily="18" charset="0"/>
              </a:rPr>
              <a:t>8hrs </a:t>
            </a:r>
          </a:p>
          <a:p>
            <a:pPr marL="0" lvl="0" indent="0">
              <a:buNone/>
            </a:pPr>
            <a:r>
              <a:rPr lang="en-US" sz="2100" b="1" dirty="0">
                <a:latin typeface="Google Sans"/>
                <a:cs typeface="Times New Roman" panose="02020603050405020304" pitchFamily="18" charset="0"/>
              </a:rPr>
              <a:t>Concentration is above AL </a:t>
            </a:r>
            <a:r>
              <a:rPr lang="en-US" sz="2100" dirty="0">
                <a:latin typeface="Google Sans"/>
                <a:cs typeface="Times New Roman" panose="02020603050405020304" pitchFamily="18" charset="0"/>
              </a:rPr>
              <a:t>but</a:t>
            </a:r>
            <a:r>
              <a:rPr lang="en-US" sz="2100" b="1" dirty="0">
                <a:latin typeface="Google Sans"/>
                <a:cs typeface="Times New Roman" panose="02020603050405020304" pitchFamily="18" charset="0"/>
              </a:rPr>
              <a:t> below PEL; </a:t>
            </a:r>
            <a:r>
              <a:rPr lang="en-US" sz="2100" dirty="0">
                <a:latin typeface="Google Sans"/>
                <a:cs typeface="Times New Roman" panose="02020603050405020304" pitchFamily="18" charset="0"/>
              </a:rPr>
              <a:t>so, </a:t>
            </a:r>
            <a:r>
              <a:rPr lang="en-US" sz="2100" b="1" dirty="0">
                <a:latin typeface="Google Sans"/>
                <a:cs typeface="Times New Roman" panose="02020603050405020304" pitchFamily="18" charset="0"/>
              </a:rPr>
              <a:t>the Standard applies </a:t>
            </a:r>
            <a:r>
              <a:rPr lang="en-US" sz="2000" b="1" dirty="0">
                <a:latin typeface="Google Sans"/>
                <a:cs typeface="Times New Roman" panose="02020603050405020304" pitchFamily="18" charset="0"/>
              </a:rPr>
              <a:t>(on site)</a:t>
            </a:r>
            <a:endParaRPr lang="en-US" sz="2000" b="1" u="sng" dirty="0">
              <a:latin typeface="Google Sans"/>
              <a:cs typeface="Times New Roman" panose="02020603050405020304" pitchFamily="18" charset="0"/>
            </a:endParaRPr>
          </a:p>
        </p:txBody>
      </p:sp>
    </p:spTree>
    <p:extLst>
      <p:ext uri="{BB962C8B-B14F-4D97-AF65-F5344CB8AC3E}">
        <p14:creationId xmlns:p14="http://schemas.microsoft.com/office/powerpoint/2010/main" val="3289240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697A0-CCB4-6FCF-141E-146A00E1AFE6}"/>
              </a:ext>
            </a:extLst>
          </p:cNvPr>
          <p:cNvSpPr>
            <a:spLocks noGrp="1"/>
          </p:cNvSpPr>
          <p:nvPr>
            <p:ph type="title"/>
          </p:nvPr>
        </p:nvSpPr>
        <p:spPr>
          <a:xfrm>
            <a:off x="1967536" y="56756"/>
            <a:ext cx="6719263" cy="920706"/>
          </a:xfrm>
        </p:spPr>
        <p:txBody>
          <a:bodyPr/>
          <a:lstStyle/>
          <a:p>
            <a:pPr marL="0" marR="0">
              <a:lnSpc>
                <a:spcPct val="115000"/>
              </a:lnSpc>
              <a:spcBef>
                <a:spcPts val="0"/>
              </a:spcBef>
              <a:spcAft>
                <a:spcPts val="0"/>
              </a:spcAft>
            </a:pPr>
            <a:r>
              <a:rPr lang="en-US" sz="3000" b="1" kern="0" dirty="0">
                <a:solidFill>
                  <a:schemeClr val="bg1"/>
                </a:solidFill>
                <a:effectLst/>
                <a:latin typeface="Gill Sans MT" panose="020B0502020104020203" pitchFamily="34" charset="0"/>
                <a:ea typeface="Aptos" panose="020B0004020202020204" pitchFamily="34" charset="0"/>
                <a:cs typeface="Gill Sans MT" panose="020B0502020104020203" pitchFamily="34" charset="0"/>
              </a:rPr>
              <a:t>SECTION 60.10 – PERMISSIBLE EXPOSURE LIMIT (PEL)</a:t>
            </a:r>
            <a:br>
              <a:rPr lang="en-US" sz="40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0730A452-259B-D763-2E16-D374F9E015F6}"/>
              </a:ext>
            </a:extLst>
          </p:cNvPr>
          <p:cNvSpPr txBox="1"/>
          <p:nvPr/>
        </p:nvSpPr>
        <p:spPr>
          <a:xfrm>
            <a:off x="490329" y="1457739"/>
            <a:ext cx="8294747" cy="3190040"/>
          </a:xfrm>
          <a:prstGeom prst="rect">
            <a:avLst/>
          </a:prstGeom>
          <a:noFill/>
        </p:spPr>
        <p:txBody>
          <a:bodyPr wrap="square">
            <a:spAutoFit/>
          </a:bodyPr>
          <a:lstStyle/>
          <a:p>
            <a:pPr marL="342900" marR="0" indent="-342900">
              <a:lnSpc>
                <a:spcPct val="115000"/>
              </a:lnSpc>
              <a:spcBef>
                <a:spcPts val="0"/>
              </a:spcBef>
              <a:spcAft>
                <a:spcPts val="835"/>
              </a:spcAft>
              <a:buFont typeface="Arial" panose="020B0604020202020204" pitchFamily="34" charset="0"/>
              <a:buChar char="•"/>
            </a:pPr>
            <a:r>
              <a:rPr lang="en-US" sz="2300" b="1" kern="0" dirty="0">
                <a:effectLst/>
                <a:latin typeface="Google Sans"/>
                <a:ea typeface="Aptos" panose="020B0004020202020204" pitchFamily="34" charset="0"/>
                <a:cs typeface="Gill Sans MT" panose="020B0502020104020203" pitchFamily="34" charset="0"/>
              </a:rPr>
              <a:t>Mine operators must ensure </a:t>
            </a:r>
            <a:r>
              <a:rPr lang="en-US" sz="2300" kern="0" dirty="0">
                <a:effectLst/>
                <a:latin typeface="Google Sans"/>
                <a:ea typeface="Aptos" panose="020B0004020202020204" pitchFamily="34" charset="0"/>
                <a:cs typeface="Gill Sans MT" panose="020B0502020104020203" pitchFamily="34" charset="0"/>
              </a:rPr>
              <a:t>that </a:t>
            </a:r>
            <a:r>
              <a:rPr lang="en-US" sz="2300" b="1" kern="0" dirty="0">
                <a:effectLst/>
                <a:latin typeface="Google Sans"/>
                <a:ea typeface="Aptos" panose="020B0004020202020204" pitchFamily="34" charset="0"/>
                <a:cs typeface="Gill Sans MT" panose="020B0502020104020203" pitchFamily="34" charset="0"/>
              </a:rPr>
              <a:t>no miner is exposed to a respirable crystalline silica concentration in excess of </a:t>
            </a:r>
            <a:r>
              <a:rPr kumimoji="0" lang="en-US" sz="24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Google Sans"/>
                <a:ea typeface="+mn-ea"/>
                <a:cs typeface="+mn-cs"/>
              </a:rPr>
              <a:t>50 </a:t>
            </a:r>
            <a:r>
              <a:rPr kumimoji="0" lang="en-US" sz="2400" b="1" i="0" u="none" strike="noStrike" kern="1200" cap="none" spc="0" normalizeH="0" baseline="0" noProof="0" dirty="0" err="1">
                <a:ln w="0"/>
                <a:solidFill>
                  <a:srgbClr val="000000"/>
                </a:solidFill>
                <a:effectLst>
                  <a:outerShdw blurRad="38100" dist="19050" dir="2700000" algn="tl" rotWithShape="0">
                    <a:srgbClr val="000000">
                      <a:alpha val="40000"/>
                    </a:srgbClr>
                  </a:outerShdw>
                </a:effectLst>
                <a:uLnTx/>
                <a:uFillTx/>
                <a:latin typeface="Google Sans"/>
                <a:ea typeface="+mn-ea"/>
                <a:cs typeface="+mn-cs"/>
              </a:rPr>
              <a:t>μg</a:t>
            </a:r>
            <a:r>
              <a:rPr kumimoji="0" lang="en-US" sz="24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Google Sans"/>
                <a:ea typeface="+mn-ea"/>
                <a:cs typeface="+mn-cs"/>
              </a:rPr>
              <a:t>/m</a:t>
            </a:r>
            <a:r>
              <a:rPr kumimoji="0" lang="en-US" sz="2400" b="1" i="0" u="none" strike="noStrike" kern="1200" cap="none" spc="0" normalizeH="0" baseline="30000" noProof="0" dirty="0">
                <a:ln w="0"/>
                <a:solidFill>
                  <a:srgbClr val="000000"/>
                </a:solidFill>
                <a:effectLst>
                  <a:outerShdw blurRad="38100" dist="19050" dir="2700000" algn="tl" rotWithShape="0">
                    <a:srgbClr val="000000">
                      <a:alpha val="40000"/>
                    </a:srgbClr>
                  </a:outerShdw>
                </a:effectLst>
                <a:uLnTx/>
                <a:uFillTx/>
                <a:latin typeface="Google Sans"/>
                <a:ea typeface="+mn-ea"/>
                <a:cs typeface="+mn-cs"/>
              </a:rPr>
              <a:t>3</a:t>
            </a:r>
            <a:r>
              <a:rPr lang="en-US" sz="2300" b="1" kern="0" dirty="0">
                <a:effectLst/>
                <a:latin typeface="Google Sans"/>
                <a:ea typeface="Aptos" panose="020B0004020202020204" pitchFamily="34" charset="0"/>
                <a:cs typeface="Gill Sans MT" panose="020B0502020104020203" pitchFamily="34" charset="0"/>
              </a:rPr>
              <a:t> of air for a full-shift exposure, </a:t>
            </a:r>
            <a:r>
              <a:rPr lang="en-US" sz="2300" kern="0" dirty="0">
                <a:effectLst/>
                <a:latin typeface="Google Sans"/>
                <a:ea typeface="Aptos" panose="020B0004020202020204" pitchFamily="34" charset="0"/>
                <a:cs typeface="Gill Sans MT" panose="020B0502020104020203" pitchFamily="34" charset="0"/>
              </a:rPr>
              <a:t>calculated as an </a:t>
            </a:r>
            <a:r>
              <a:rPr lang="en-US" sz="2300" b="1" kern="0" dirty="0">
                <a:effectLst/>
                <a:latin typeface="Google Sans"/>
                <a:ea typeface="Aptos" panose="020B0004020202020204" pitchFamily="34" charset="0"/>
                <a:cs typeface="Gill Sans MT" panose="020B0502020104020203" pitchFamily="34" charset="0"/>
              </a:rPr>
              <a:t>8-hour TWA</a:t>
            </a:r>
          </a:p>
          <a:p>
            <a:pPr marL="800100" lvl="1" indent="-342900">
              <a:lnSpc>
                <a:spcPct val="115000"/>
              </a:lnSpc>
              <a:spcAft>
                <a:spcPts val="835"/>
              </a:spcAft>
              <a:buFont typeface="Arial" panose="020B0604020202020204" pitchFamily="34" charset="0"/>
              <a:buChar char="•"/>
            </a:pPr>
            <a:r>
              <a:rPr lang="en-US" sz="2100" kern="0" dirty="0">
                <a:effectLst/>
                <a:latin typeface="Google Sans"/>
                <a:ea typeface="Aptos" panose="020B0004020202020204" pitchFamily="34" charset="0"/>
                <a:cs typeface="Gill Sans MT" panose="020B0502020104020203" pitchFamily="34" charset="0"/>
              </a:rPr>
              <a:t>Using a </a:t>
            </a:r>
            <a:r>
              <a:rPr lang="en-US" sz="2100" b="1" kern="0" dirty="0">
                <a:effectLst/>
                <a:latin typeface="Google Sans"/>
                <a:ea typeface="Aptos" panose="020B0004020202020204" pitchFamily="34" charset="0"/>
                <a:cs typeface="Gill Sans MT" panose="020B0502020104020203" pitchFamily="34" charset="0"/>
              </a:rPr>
              <a:t>full-shift exposure </a:t>
            </a:r>
            <a:r>
              <a:rPr lang="en-US" sz="2100" kern="0" dirty="0">
                <a:effectLst/>
                <a:latin typeface="Google Sans"/>
                <a:ea typeface="Aptos" panose="020B0004020202020204" pitchFamily="34" charset="0"/>
                <a:cs typeface="Gill Sans MT" panose="020B0502020104020203" pitchFamily="34" charset="0"/>
              </a:rPr>
              <a:t>(including extended shifts)</a:t>
            </a:r>
          </a:p>
          <a:p>
            <a:pPr marL="800100" lvl="1" indent="-342900">
              <a:lnSpc>
                <a:spcPct val="115000"/>
              </a:lnSpc>
              <a:spcAft>
                <a:spcPts val="835"/>
              </a:spcAft>
              <a:buFont typeface="Arial" panose="020B0604020202020204" pitchFamily="34" charset="0"/>
              <a:buChar char="•"/>
            </a:pPr>
            <a:r>
              <a:rPr lang="en-US" sz="2100" kern="0" dirty="0">
                <a:latin typeface="Google Sans"/>
                <a:ea typeface="Aptos" panose="020B0004020202020204" pitchFamily="34" charset="0"/>
                <a:cs typeface="Gill Sans MT" panose="020B0502020104020203" pitchFamily="34" charset="0"/>
              </a:rPr>
              <a:t>Note that </a:t>
            </a:r>
            <a:r>
              <a:rPr kumimoji="0" lang="en-US" sz="2100" b="1" i="0" u="none" strike="noStrike" kern="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 </a:t>
            </a:r>
            <a:r>
              <a:rPr kumimoji="0" lang="en-US" sz="24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Google Sans"/>
                <a:ea typeface="+mn-ea"/>
                <a:cs typeface="+mn-cs"/>
              </a:rPr>
              <a:t>50 </a:t>
            </a:r>
            <a:r>
              <a:rPr kumimoji="0" lang="en-US" sz="2400" b="1" i="0" u="none" strike="noStrike" kern="1200" cap="none" spc="0" normalizeH="0" baseline="0" noProof="0" dirty="0" err="1">
                <a:ln w="0"/>
                <a:solidFill>
                  <a:srgbClr val="000000"/>
                </a:solidFill>
                <a:effectLst>
                  <a:outerShdw blurRad="38100" dist="19050" dir="2700000" algn="tl" rotWithShape="0">
                    <a:srgbClr val="000000">
                      <a:alpha val="40000"/>
                    </a:srgbClr>
                  </a:outerShdw>
                </a:effectLst>
                <a:uLnTx/>
                <a:uFillTx/>
                <a:latin typeface="Google Sans"/>
                <a:ea typeface="+mn-ea"/>
                <a:cs typeface="+mn-cs"/>
              </a:rPr>
              <a:t>μg</a:t>
            </a:r>
            <a:r>
              <a:rPr kumimoji="0" lang="en-US" sz="24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Google Sans"/>
                <a:ea typeface="+mn-ea"/>
                <a:cs typeface="+mn-cs"/>
              </a:rPr>
              <a:t>/m</a:t>
            </a:r>
            <a:r>
              <a:rPr kumimoji="0" lang="en-US" sz="2400" b="1" i="0" u="none" strike="noStrike" kern="1200" cap="none" spc="0" normalizeH="0" baseline="30000" noProof="0" dirty="0">
                <a:ln w="0"/>
                <a:solidFill>
                  <a:srgbClr val="000000"/>
                </a:solidFill>
                <a:effectLst>
                  <a:outerShdw blurRad="38100" dist="19050" dir="2700000" algn="tl" rotWithShape="0">
                    <a:srgbClr val="000000">
                      <a:alpha val="40000"/>
                    </a:srgbClr>
                  </a:outerShdw>
                </a:effectLst>
                <a:uLnTx/>
                <a:uFillTx/>
                <a:latin typeface="Google Sans"/>
                <a:ea typeface="+mn-ea"/>
                <a:cs typeface="+mn-cs"/>
              </a:rPr>
              <a:t>3</a:t>
            </a:r>
            <a:r>
              <a:rPr kumimoji="0" lang="en-US" sz="24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Google Sans"/>
                <a:ea typeface="+mn-ea"/>
                <a:cs typeface="+mn-cs"/>
              </a:rPr>
              <a:t> </a:t>
            </a:r>
            <a:r>
              <a:rPr lang="en-US" sz="2100" b="1" kern="0" dirty="0">
                <a:latin typeface="Google Sans"/>
                <a:ea typeface="Aptos" panose="020B0004020202020204" pitchFamily="34" charset="0"/>
                <a:cs typeface="Gill Sans MT" panose="020B0502020104020203" pitchFamily="34" charset="0"/>
              </a:rPr>
              <a:t>is the new PEL starting on April 8, 2026 (for MNM mines) </a:t>
            </a:r>
            <a:endParaRPr lang="en-US" sz="2100" b="1" kern="0" dirty="0">
              <a:effectLst/>
              <a:latin typeface="Google Sans"/>
              <a:ea typeface="Aptos" panose="020B0004020202020204" pitchFamily="34" charset="0"/>
              <a:cs typeface="Gill Sans MT" panose="020B0502020104020203" pitchFamily="34" charset="0"/>
            </a:endParaRPr>
          </a:p>
          <a:p>
            <a:pPr marL="342900" marR="0" indent="-342900">
              <a:lnSpc>
                <a:spcPct val="115000"/>
              </a:lnSpc>
              <a:spcBef>
                <a:spcPts val="0"/>
              </a:spcBef>
              <a:spcAft>
                <a:spcPts val="835"/>
              </a:spcAft>
              <a:buFont typeface="Arial" panose="020B0604020202020204" pitchFamily="34" charset="0"/>
              <a:buChar char="•"/>
            </a:pPr>
            <a:endParaRPr lang="en-US" sz="2300" kern="100" dirty="0">
              <a:effectLst/>
              <a:latin typeface="Google Sans"/>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C38F94A0-A87A-BCA2-8B67-1E7207002B5B}"/>
              </a:ext>
            </a:extLst>
          </p:cNvPr>
          <p:cNvPicPr>
            <a:picLocks noChangeAspect="1"/>
          </p:cNvPicPr>
          <p:nvPr/>
        </p:nvPicPr>
        <p:blipFill>
          <a:blip r:embed="rId3"/>
          <a:stretch>
            <a:fillRect/>
          </a:stretch>
        </p:blipFill>
        <p:spPr>
          <a:xfrm>
            <a:off x="2712319" y="4162728"/>
            <a:ext cx="3719361" cy="2475065"/>
          </a:xfrm>
          <a:prstGeom prst="rect">
            <a:avLst/>
          </a:prstGeom>
        </p:spPr>
      </p:pic>
    </p:spTree>
    <p:extLst>
      <p:ext uri="{BB962C8B-B14F-4D97-AF65-F5344CB8AC3E}">
        <p14:creationId xmlns:p14="http://schemas.microsoft.com/office/powerpoint/2010/main" val="236346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049" y="81981"/>
            <a:ext cx="7495953" cy="1189035"/>
          </a:xfrm>
        </p:spPr>
        <p:txBody>
          <a:bodyPr/>
          <a:lstStyle/>
          <a:p>
            <a:r>
              <a:rPr lang="tr-TR" sz="3400" b="1" spc="150" dirty="0">
                <a:solidFill>
                  <a:srgbClr val="FFFFFF"/>
                </a:solidFill>
                <a:latin typeface="Arial" panose="020B0604020202020204" pitchFamily="34" charset="0"/>
                <a:ea typeface="Tahoma" panose="020B0604030504040204" pitchFamily="34" charset="0"/>
                <a:cs typeface="Arial" panose="020B0604020202020204" pitchFamily="34" charset="0"/>
              </a:rPr>
              <a:t>Acknowledgement</a:t>
            </a:r>
            <a:r>
              <a:rPr lang="en-US" sz="3400" b="1" spc="150" dirty="0">
                <a:solidFill>
                  <a:srgbClr val="FFFFFF"/>
                </a:solidFill>
                <a:latin typeface="Arial" panose="020B0604020202020204" pitchFamily="34" charset="0"/>
                <a:ea typeface="Tahoma" panose="020B0604030504040204" pitchFamily="34" charset="0"/>
                <a:cs typeface="Arial" panose="020B0604020202020204" pitchFamily="34" charset="0"/>
              </a:rPr>
              <a:t> and Disclaimer</a:t>
            </a:r>
          </a:p>
        </p:txBody>
      </p:sp>
      <p:sp>
        <p:nvSpPr>
          <p:cNvPr id="3" name="Content Placeholder 1"/>
          <p:cNvSpPr txBox="1">
            <a:spLocks/>
          </p:cNvSpPr>
          <p:nvPr/>
        </p:nvSpPr>
        <p:spPr>
          <a:xfrm>
            <a:off x="304800" y="1633310"/>
            <a:ext cx="8322365" cy="1878516"/>
          </a:xfrm>
          <a:prstGeom prst="rect">
            <a:avLst/>
          </a:prstGeom>
        </p:spPr>
        <p:txBody>
          <a:bodyPr vert="horz">
            <a:normAutofit fontScale="67500" lnSpcReduction="20000"/>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a:lstStyle>
          <a:p>
            <a:r>
              <a:rPr lang="tr-TR" sz="3700" b="1" kern="0" dirty="0">
                <a:latin typeface="Google Sans"/>
              </a:rPr>
              <a:t>UNITED STATES </a:t>
            </a:r>
            <a:br>
              <a:rPr lang="tr-TR" sz="3700" b="1" kern="0" dirty="0">
                <a:latin typeface="Google Sans"/>
              </a:rPr>
            </a:br>
            <a:r>
              <a:rPr lang="tr-TR" sz="3700" b="1" kern="0" dirty="0">
                <a:latin typeface="Google Sans"/>
              </a:rPr>
              <a:t>DEPARTMENT OF LABOR</a:t>
            </a:r>
            <a:br>
              <a:rPr lang="en-US" sz="3700" b="1" kern="0" dirty="0">
                <a:latin typeface="Google Sans"/>
              </a:rPr>
            </a:br>
            <a:r>
              <a:rPr lang="en-US" sz="3700" b="1" kern="0" dirty="0">
                <a:latin typeface="Google Sans"/>
              </a:rPr>
              <a:t>Mine Safety and Health Administration  (MSHA)</a:t>
            </a:r>
            <a:br>
              <a:rPr lang="en-US" sz="3700" b="1" kern="0" dirty="0">
                <a:latin typeface="Google Sans"/>
              </a:rPr>
            </a:br>
            <a:r>
              <a:rPr lang="en-US" sz="3700" b="1" kern="0" dirty="0">
                <a:latin typeface="Google Sans"/>
              </a:rPr>
              <a:t>Brookwood - Sago Training Grant</a:t>
            </a:r>
          </a:p>
          <a:p>
            <a:r>
              <a:rPr lang="en-US" sz="3700" b="1" kern="0" dirty="0">
                <a:latin typeface="Google Sans"/>
              </a:rPr>
              <a:t>24R60BS000013-01-01</a:t>
            </a:r>
            <a:br>
              <a:rPr lang="en-US" sz="1800" b="1" kern="0" dirty="0">
                <a:latin typeface="Times" panose="02020603050405020304" pitchFamily="18" charset="0"/>
              </a:rPr>
            </a:br>
            <a:endParaRPr lang="tr-TR" sz="1800" kern="0" dirty="0"/>
          </a:p>
        </p:txBody>
      </p:sp>
      <p:sp>
        <p:nvSpPr>
          <p:cNvPr id="4" name="Content Placeholder 2"/>
          <p:cNvSpPr txBox="1">
            <a:spLocks/>
          </p:cNvSpPr>
          <p:nvPr/>
        </p:nvSpPr>
        <p:spPr>
          <a:xfrm>
            <a:off x="172278" y="3670852"/>
            <a:ext cx="8799444" cy="2710069"/>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250" b="1" i="1" dirty="0">
                <a:latin typeface="Google Sans"/>
              </a:rPr>
              <a:t>This material was produced under an MSHA Brookwood - Sago Mine Safety Grant. It does not necessarily reflect the views or policies of the sponsor; nor does it mention of any trade names, commercial products, or organizations, or imply any  endorsement by the U.S. Government. The contents of this presentation is for information and awareness purposes only, and do not replace or substitute for the original </a:t>
            </a:r>
            <a:r>
              <a:rPr lang="en-US" sz="2250" b="1" i="1" u="sng" dirty="0">
                <a:solidFill>
                  <a:srgbClr val="FF0000"/>
                </a:solidFill>
                <a:latin typeface="Google Sans"/>
              </a:rPr>
              <a:t>MSHA </a:t>
            </a:r>
            <a:r>
              <a:rPr lang="en-US" sz="2250" b="1" i="1" dirty="0">
                <a:solidFill>
                  <a:srgbClr val="FF0000"/>
                </a:solidFill>
                <a:latin typeface="Google Sans"/>
                <a:hlinkClick r:id="rId3">
                  <a:extLst>
                    <a:ext uri="{A12FA001-AC4F-418D-AE19-62706E023703}">
                      <ahyp:hlinkClr xmlns:ahyp="http://schemas.microsoft.com/office/drawing/2018/hyperlinkcolor" val="tx"/>
                    </a:ext>
                  </a:extLst>
                </a:hlinkClick>
              </a:rPr>
              <a:t>RESPIRABLE CRYSTALLINE SILICA STANDARD (30 CFR</a:t>
            </a:r>
            <a:r>
              <a:rPr lang="en-US" sz="2250" b="1" i="1" cap="all" dirty="0">
                <a:solidFill>
                  <a:srgbClr val="FF0000"/>
                </a:solidFill>
                <a:latin typeface="Google Sans"/>
                <a:hlinkClick r:id="rId3">
                  <a:extLst>
                    <a:ext uri="{A12FA001-AC4F-418D-AE19-62706E023703}">
                      <ahyp:hlinkClr xmlns:ahyp="http://schemas.microsoft.com/office/drawing/2018/hyperlinkcolor" val="tx"/>
                    </a:ext>
                  </a:extLst>
                </a:hlinkClick>
              </a:rPr>
              <a:t> part </a:t>
            </a:r>
            <a:r>
              <a:rPr lang="en-US" sz="2250" b="1" i="1" dirty="0">
                <a:solidFill>
                  <a:srgbClr val="FF0000"/>
                </a:solidFill>
                <a:latin typeface="Google Sans"/>
                <a:hlinkClick r:id="rId3">
                  <a:extLst>
                    <a:ext uri="{A12FA001-AC4F-418D-AE19-62706E023703}">
                      <ahyp:hlinkClr xmlns:ahyp="http://schemas.microsoft.com/office/drawing/2018/hyperlinkcolor" val="tx"/>
                    </a:ext>
                  </a:extLst>
                </a:hlinkClick>
              </a:rPr>
              <a:t>60)</a:t>
            </a:r>
            <a:endParaRPr lang="en-US" sz="2250" b="1" i="1" dirty="0">
              <a:solidFill>
                <a:srgbClr val="FF0000"/>
              </a:solidFill>
              <a:latin typeface="Google San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350" b="1" i="1" dirty="0">
              <a:solidFill>
                <a:srgbClr val="FF0000"/>
              </a:solidFill>
              <a:latin typeface="Google San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50" b="1" dirty="0">
              <a:solidFill>
                <a:srgbClr val="0070C0"/>
              </a:solidFill>
              <a:latin typeface="Google Sans"/>
            </a:endParaRPr>
          </a:p>
        </p:txBody>
      </p:sp>
    </p:spTree>
    <p:extLst>
      <p:ext uri="{BB962C8B-B14F-4D97-AF65-F5344CB8AC3E}">
        <p14:creationId xmlns:p14="http://schemas.microsoft.com/office/powerpoint/2010/main" val="1173528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172" y="111034"/>
            <a:ext cx="6936827" cy="1165183"/>
          </a:xfrm>
        </p:spPr>
        <p:txBody>
          <a:bodyPr vert="horz"/>
          <a:lstStyle/>
          <a:p>
            <a:r>
              <a:rPr lang="en-US" sz="3200" b="1" spc="150" dirty="0">
                <a:solidFill>
                  <a:srgbClr val="FFFFFF"/>
                </a:solidFill>
                <a:latin typeface="Google Sans"/>
                <a:ea typeface="Tahoma" panose="020B0604030504040204" pitchFamily="34" charset="0"/>
                <a:cs typeface="Arial" panose="020B0604020202020204" pitchFamily="34" charset="0"/>
              </a:rPr>
              <a:t>Permissible  Exposure Limit </a:t>
            </a:r>
            <a:r>
              <a:rPr lang="en-US" sz="3200" spc="150" dirty="0">
                <a:solidFill>
                  <a:srgbClr val="FFFFFF"/>
                </a:solidFill>
                <a:latin typeface="Google Sans"/>
                <a:ea typeface="Tahoma" panose="020B0604030504040204" pitchFamily="34" charset="0"/>
                <a:cs typeface="Arial" panose="020B0604020202020204" pitchFamily="34" charset="0"/>
              </a:rPr>
              <a:t>and</a:t>
            </a:r>
            <a:r>
              <a:rPr lang="en-US" sz="3200" b="1" spc="150" dirty="0">
                <a:solidFill>
                  <a:srgbClr val="FFFFFF"/>
                </a:solidFill>
                <a:latin typeface="Google Sans"/>
                <a:ea typeface="Tahoma" panose="020B0604030504040204" pitchFamily="34" charset="0"/>
                <a:cs typeface="Arial" panose="020B0604020202020204" pitchFamily="34" charset="0"/>
              </a:rPr>
              <a:t> Action Level - Summary</a:t>
            </a:r>
          </a:p>
        </p:txBody>
      </p:sp>
      <p:grpSp>
        <p:nvGrpSpPr>
          <p:cNvPr id="23" name="Group 22" descr="Actiom Level and Permissible Exposure Limit&#10;&#10;An illustration showing the new PEL and AL numeric values."/>
          <p:cNvGrpSpPr/>
          <p:nvPr/>
        </p:nvGrpSpPr>
        <p:grpSpPr>
          <a:xfrm>
            <a:off x="1523038" y="1276217"/>
            <a:ext cx="5958285" cy="4039915"/>
            <a:chOff x="1965" y="1656581"/>
            <a:chExt cx="6799966" cy="3420111"/>
          </a:xfrm>
        </p:grpSpPr>
        <p:sp>
          <p:nvSpPr>
            <p:cNvPr id="22" name="Freeform 21"/>
            <p:cNvSpPr/>
            <p:nvPr/>
          </p:nvSpPr>
          <p:spPr>
            <a:xfrm>
              <a:off x="4113719" y="3627135"/>
              <a:ext cx="2688212" cy="1449557"/>
            </a:xfrm>
            <a:custGeom>
              <a:avLst/>
              <a:gdLst>
                <a:gd name="connsiteX0" fmla="*/ 0 w 3332518"/>
                <a:gd name="connsiteY0" fmla="*/ 0 h 2312670"/>
                <a:gd name="connsiteX1" fmla="*/ 3332518 w 3332518"/>
                <a:gd name="connsiteY1" fmla="*/ 0 h 2312670"/>
                <a:gd name="connsiteX2" fmla="*/ 3332518 w 3332518"/>
                <a:gd name="connsiteY2" fmla="*/ 2312670 h 2312670"/>
                <a:gd name="connsiteX3" fmla="*/ 0 w 3332518"/>
                <a:gd name="connsiteY3" fmla="*/ 2312670 h 2312670"/>
                <a:gd name="connsiteX4" fmla="*/ 0 w 3332518"/>
                <a:gd name="connsiteY4" fmla="*/ 0 h 231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518" h="2312670">
                  <a:moveTo>
                    <a:pt x="0" y="0"/>
                  </a:moveTo>
                  <a:lnTo>
                    <a:pt x="3332518" y="0"/>
                  </a:lnTo>
                  <a:lnTo>
                    <a:pt x="3332518" y="2312670"/>
                  </a:lnTo>
                  <a:lnTo>
                    <a:pt x="0" y="2312670"/>
                  </a:lnTo>
                  <a:lnTo>
                    <a:pt x="0" y="0"/>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cap="none" spc="0" dirty="0">
                  <a:ln w="0"/>
                  <a:solidFill>
                    <a:schemeClr val="tx1"/>
                  </a:solidFill>
                  <a:effectLst>
                    <a:outerShdw blurRad="38100" dist="19050" dir="2700000" algn="tl" rotWithShape="0">
                      <a:schemeClr val="dk1">
                        <a:alpha val="40000"/>
                      </a:schemeClr>
                    </a:outerShdw>
                  </a:effectLst>
                  <a:latin typeface="Google Sans"/>
                </a:rPr>
                <a:t>25 μg/m</a:t>
              </a:r>
              <a:r>
                <a:rPr lang="en-US" sz="2400" b="1" kern="1200" cap="none" spc="0" baseline="30000" dirty="0">
                  <a:ln w="0"/>
                  <a:solidFill>
                    <a:schemeClr val="tx1"/>
                  </a:solidFill>
                  <a:effectLst>
                    <a:outerShdw blurRad="38100" dist="19050" dir="2700000" algn="tl" rotWithShape="0">
                      <a:schemeClr val="dk1">
                        <a:alpha val="40000"/>
                      </a:schemeClr>
                    </a:outerShdw>
                  </a:effectLst>
                  <a:latin typeface="Google Sans"/>
                </a:rPr>
                <a:t>3</a:t>
              </a:r>
              <a:r>
                <a:rPr lang="en-US" sz="2400" b="1" kern="1200" cap="none" spc="0" dirty="0">
                  <a:ln w="0"/>
                  <a:solidFill>
                    <a:schemeClr val="tx1"/>
                  </a:solidFill>
                  <a:effectLst>
                    <a:outerShdw blurRad="38100" dist="19050" dir="2700000" algn="tl" rotWithShape="0">
                      <a:schemeClr val="dk1">
                        <a:alpha val="40000"/>
                      </a:schemeClr>
                    </a:outerShdw>
                  </a:effectLst>
                  <a:latin typeface="Google Sans"/>
                </a:rPr>
                <a:t> TWA</a:t>
              </a:r>
              <a:r>
                <a:rPr lang="en-US" sz="2400" b="1" kern="1200" cap="none" spc="0" baseline="-25000" dirty="0">
                  <a:ln w="0"/>
                  <a:solidFill>
                    <a:schemeClr val="tx1"/>
                  </a:solidFill>
                  <a:effectLst>
                    <a:outerShdw blurRad="38100" dist="19050" dir="2700000" algn="tl" rotWithShape="0">
                      <a:schemeClr val="dk1">
                        <a:alpha val="40000"/>
                      </a:schemeClr>
                    </a:outerShdw>
                  </a:effectLst>
                  <a:latin typeface="Google Sans"/>
                </a:rPr>
                <a:t>8</a:t>
              </a:r>
              <a:r>
                <a:rPr lang="en-US" sz="2400" b="1" kern="1200" cap="none" spc="0" baseline="0" dirty="0">
                  <a:ln w="0"/>
                  <a:solidFill>
                    <a:schemeClr val="tx1"/>
                  </a:solidFill>
                  <a:effectLst>
                    <a:outerShdw blurRad="38100" dist="19050" dir="2700000" algn="tl" rotWithShape="0">
                      <a:schemeClr val="dk1">
                        <a:alpha val="40000"/>
                      </a:schemeClr>
                    </a:outerShdw>
                  </a:effectLst>
                  <a:latin typeface="Google Sans"/>
                </a:rPr>
                <a:t> </a:t>
              </a:r>
            </a:p>
            <a:p>
              <a:pPr marL="0" lvl="0" indent="0" algn="ctr" defTabSz="1066800">
                <a:lnSpc>
                  <a:spcPct val="90000"/>
                </a:lnSpc>
                <a:spcBef>
                  <a:spcPct val="0"/>
                </a:spcBef>
                <a:spcAft>
                  <a:spcPct val="35000"/>
                </a:spcAft>
                <a:buNone/>
              </a:pPr>
              <a:r>
                <a:rPr lang="en-US" sz="2400" b="1" kern="1200" cap="none" spc="0" baseline="0" dirty="0">
                  <a:ln w="0"/>
                  <a:solidFill>
                    <a:schemeClr val="tx1"/>
                  </a:solidFill>
                  <a:effectLst>
                    <a:outerShdw blurRad="38100" dist="19050" dir="2700000" algn="tl" rotWithShape="0">
                      <a:schemeClr val="dk1">
                        <a:alpha val="40000"/>
                      </a:schemeClr>
                    </a:outerShdw>
                  </a:effectLst>
                  <a:latin typeface="Google Sans"/>
                </a:rPr>
                <a:t>in the air</a:t>
              </a:r>
              <a:endParaRPr lang="en-US" sz="2400" b="1" kern="1200" cap="none" spc="0" dirty="0">
                <a:ln w="0"/>
                <a:solidFill>
                  <a:schemeClr val="tx1"/>
                </a:solidFill>
                <a:effectLst>
                  <a:outerShdw blurRad="38100" dist="19050" dir="2700000" algn="tl" rotWithShape="0">
                    <a:schemeClr val="dk1">
                      <a:alpha val="40000"/>
                    </a:schemeClr>
                  </a:outerShdw>
                </a:effectLst>
                <a:latin typeface="Google Sans"/>
              </a:endParaRPr>
            </a:p>
          </p:txBody>
        </p:sp>
        <p:grpSp>
          <p:nvGrpSpPr>
            <p:cNvPr id="9" name="Group 8"/>
            <p:cNvGrpSpPr/>
            <p:nvPr/>
          </p:nvGrpSpPr>
          <p:grpSpPr>
            <a:xfrm>
              <a:off x="3321214" y="2210812"/>
              <a:ext cx="641445" cy="2412884"/>
              <a:chOff x="3392862" y="2343921"/>
              <a:chExt cx="641445" cy="2412884"/>
            </a:xfrm>
          </p:grpSpPr>
          <p:sp>
            <p:nvSpPr>
              <p:cNvPr id="5" name="Right Arrow 4"/>
              <p:cNvSpPr/>
              <p:nvPr/>
            </p:nvSpPr>
            <p:spPr>
              <a:xfrm>
                <a:off x="3392862" y="2343921"/>
                <a:ext cx="641445" cy="55955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dirty="0">
                  <a:solidFill>
                    <a:sysClr val="windowText" lastClr="000000"/>
                  </a:solidFill>
                </a:endParaRPr>
              </a:p>
            </p:txBody>
          </p:sp>
          <p:sp>
            <p:nvSpPr>
              <p:cNvPr id="6" name="Right Arrow 5"/>
              <p:cNvSpPr/>
              <p:nvPr/>
            </p:nvSpPr>
            <p:spPr>
              <a:xfrm>
                <a:off x="3392862" y="4169952"/>
                <a:ext cx="641445" cy="58685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dirty="0">
                  <a:solidFill>
                    <a:sysClr val="windowText" lastClr="000000"/>
                  </a:solidFill>
                </a:endParaRPr>
              </a:p>
            </p:txBody>
          </p:sp>
        </p:grpSp>
        <p:grpSp>
          <p:nvGrpSpPr>
            <p:cNvPr id="11" name="Group 10"/>
            <p:cNvGrpSpPr/>
            <p:nvPr/>
          </p:nvGrpSpPr>
          <p:grpSpPr>
            <a:xfrm>
              <a:off x="71354" y="1889321"/>
              <a:ext cx="3170154" cy="1420466"/>
              <a:chOff x="175829" y="0"/>
              <a:chExt cx="3170154" cy="1420466"/>
            </a:xfrm>
          </p:grpSpPr>
          <p:sp>
            <p:nvSpPr>
              <p:cNvPr id="12" name="Rectangle 11"/>
              <p:cNvSpPr/>
              <p:nvPr/>
            </p:nvSpPr>
            <p:spPr>
              <a:xfrm>
                <a:off x="175829" y="0"/>
                <a:ext cx="3170154" cy="1420466"/>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solidFill>
                  <a:srgbClr val="FF0000"/>
                </a:solidFill>
              </a:ln>
            </p:spPr>
            <p:style>
              <a:lnRef idx="1">
                <a:schemeClr val="accent5"/>
              </a:lnRef>
              <a:fillRef idx="2">
                <a:schemeClr val="accent5"/>
              </a:fillRef>
              <a:effectRef idx="1">
                <a:schemeClr val="accent5"/>
              </a:effectRef>
              <a:fontRef idx="minor">
                <a:schemeClr val="dk1"/>
              </a:fontRef>
            </p:style>
            <p:txBody>
              <a:bodyPr/>
              <a:lstStyle/>
              <a:p>
                <a:endParaRPr lang="en-US" dirty="0"/>
              </a:p>
            </p:txBody>
          </p:sp>
          <p:sp>
            <p:nvSpPr>
              <p:cNvPr id="13" name="TextBox 12"/>
              <p:cNvSpPr txBox="1"/>
              <p:nvPr/>
            </p:nvSpPr>
            <p:spPr>
              <a:xfrm>
                <a:off x="175829" y="138622"/>
                <a:ext cx="2941796" cy="128184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ts val="1800"/>
                  </a:spcAft>
                  <a:buNone/>
                </a:pPr>
                <a:r>
                  <a:rPr lang="en-US" sz="2200" b="1" kern="1200" dirty="0">
                    <a:solidFill>
                      <a:schemeClr val="tx1"/>
                    </a:solidFill>
                    <a:latin typeface="Google Sans"/>
                  </a:rPr>
                  <a:t>Permissible Exposure Limit (PEL)</a:t>
                </a:r>
              </a:p>
              <a:p>
                <a:pPr marL="0" lvl="0" indent="0" algn="ctr" defTabSz="977900">
                  <a:lnSpc>
                    <a:spcPct val="90000"/>
                  </a:lnSpc>
                  <a:spcBef>
                    <a:spcPct val="0"/>
                  </a:spcBef>
                  <a:spcAft>
                    <a:spcPct val="35000"/>
                  </a:spcAft>
                  <a:buNone/>
                </a:pPr>
                <a:r>
                  <a:rPr lang="en-US" sz="1050" kern="1200" dirty="0">
                    <a:solidFill>
                      <a:schemeClr val="tx1"/>
                    </a:solidFill>
                  </a:rPr>
                  <a:t>8-hour time-weighted average exposure limit (TWA</a:t>
                </a:r>
                <a:r>
                  <a:rPr lang="en-US" sz="1050" kern="1200" baseline="-25000" dirty="0">
                    <a:solidFill>
                      <a:schemeClr val="tx1"/>
                    </a:solidFill>
                  </a:rPr>
                  <a:t>8</a:t>
                </a:r>
                <a:r>
                  <a:rPr lang="en-US" sz="1050" kern="1200" baseline="0" dirty="0">
                    <a:solidFill>
                      <a:schemeClr val="tx1"/>
                    </a:solidFill>
                  </a:rPr>
                  <a:t>)</a:t>
                </a:r>
                <a:endParaRPr lang="en-US" sz="1050" kern="1200" dirty="0">
                  <a:solidFill>
                    <a:schemeClr val="tx1"/>
                  </a:solidFill>
                </a:endParaRPr>
              </a:p>
            </p:txBody>
          </p:sp>
        </p:grpSp>
        <p:grpSp>
          <p:nvGrpSpPr>
            <p:cNvPr id="14" name="Group 13"/>
            <p:cNvGrpSpPr/>
            <p:nvPr/>
          </p:nvGrpSpPr>
          <p:grpSpPr>
            <a:xfrm>
              <a:off x="1965" y="3615759"/>
              <a:ext cx="3168189" cy="1460932"/>
              <a:chOff x="2476125" y="3717"/>
              <a:chExt cx="3168189" cy="1460932"/>
            </a:xfrm>
          </p:grpSpPr>
          <p:sp>
            <p:nvSpPr>
              <p:cNvPr id="15" name="Rectangle 14"/>
              <p:cNvSpPr/>
              <p:nvPr/>
            </p:nvSpPr>
            <p:spPr>
              <a:xfrm>
                <a:off x="2476125" y="3718"/>
                <a:ext cx="3168189" cy="1418349"/>
              </a:xfrm>
              <a:prstGeom prst="rect">
                <a:avLst/>
              </a:prstGeom>
              <a:ln/>
            </p:spPr>
            <p:style>
              <a:lnRef idx="1">
                <a:schemeClr val="accent1"/>
              </a:lnRef>
              <a:fillRef idx="2">
                <a:schemeClr val="accent1"/>
              </a:fillRef>
              <a:effectRef idx="1">
                <a:schemeClr val="accent1"/>
              </a:effectRef>
              <a:fontRef idx="minor">
                <a:schemeClr val="dk1"/>
              </a:fontRef>
            </p:style>
            <p:txBody>
              <a:bodyPr/>
              <a:lstStyle/>
              <a:p>
                <a:endParaRPr lang="en-US" dirty="0"/>
              </a:p>
            </p:txBody>
          </p:sp>
          <p:sp>
            <p:nvSpPr>
              <p:cNvPr id="16" name="TextBox 15"/>
              <p:cNvSpPr txBox="1"/>
              <p:nvPr/>
            </p:nvSpPr>
            <p:spPr>
              <a:xfrm>
                <a:off x="2545514" y="3717"/>
                <a:ext cx="3098800" cy="1460932"/>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400" b="1" kern="1200" dirty="0">
                    <a:solidFill>
                      <a:schemeClr val="tx1"/>
                    </a:solidFill>
                    <a:latin typeface="Google Sans"/>
                  </a:rPr>
                  <a:t>Action Level</a:t>
                </a:r>
              </a:p>
              <a:p>
                <a:pPr marL="0" lvl="0" indent="0" algn="ctr" defTabSz="977900">
                  <a:lnSpc>
                    <a:spcPct val="90000"/>
                  </a:lnSpc>
                  <a:spcBef>
                    <a:spcPct val="0"/>
                  </a:spcBef>
                  <a:spcAft>
                    <a:spcPct val="35000"/>
                  </a:spcAft>
                  <a:buNone/>
                </a:pPr>
                <a:r>
                  <a:rPr lang="en-US" sz="2400" b="1" kern="1200" dirty="0">
                    <a:solidFill>
                      <a:schemeClr val="tx1"/>
                    </a:solidFill>
                    <a:latin typeface="Google Sans"/>
                  </a:rPr>
                  <a:t>(AL)</a:t>
                </a:r>
              </a:p>
            </p:txBody>
          </p:sp>
        </p:grpSp>
        <p:grpSp>
          <p:nvGrpSpPr>
            <p:cNvPr id="17" name="Group 16"/>
            <p:cNvGrpSpPr/>
            <p:nvPr/>
          </p:nvGrpSpPr>
          <p:grpSpPr>
            <a:xfrm>
              <a:off x="4113718" y="1656581"/>
              <a:ext cx="2688213" cy="1838797"/>
              <a:chOff x="615116" y="462020"/>
              <a:chExt cx="2910921" cy="2078505"/>
            </a:xfrm>
          </p:grpSpPr>
          <p:sp>
            <p:nvSpPr>
              <p:cNvPr id="18" name="Rectangle 17"/>
              <p:cNvSpPr/>
              <p:nvPr/>
            </p:nvSpPr>
            <p:spPr>
              <a:xfrm>
                <a:off x="615117" y="536886"/>
                <a:ext cx="2910920" cy="2003639"/>
              </a:xfrm>
              <a:prstGeom prst="rect">
                <a:avLst/>
              </a:prstGeom>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solidFill>
                  <a:srgbClr val="FF0000"/>
                </a:solidFill>
              </a:ln>
            </p:spPr>
            <p:style>
              <a:lnRef idx="1">
                <a:schemeClr val="accent5"/>
              </a:lnRef>
              <a:fillRef idx="2">
                <a:schemeClr val="accent5"/>
              </a:fillRef>
              <a:effectRef idx="1">
                <a:schemeClr val="accent5"/>
              </a:effectRef>
              <a:fontRef idx="minor">
                <a:schemeClr val="dk1"/>
              </a:fontRef>
            </p:style>
            <p:txBody>
              <a:bodyPr/>
              <a:lstStyle/>
              <a:p>
                <a:endParaRPr lang="en-US" dirty="0"/>
              </a:p>
            </p:txBody>
          </p:sp>
          <p:sp>
            <p:nvSpPr>
              <p:cNvPr id="19" name="TextBox 18"/>
              <p:cNvSpPr txBox="1"/>
              <p:nvPr/>
            </p:nvSpPr>
            <p:spPr>
              <a:xfrm>
                <a:off x="615116" y="462020"/>
                <a:ext cx="2859065" cy="20785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cap="none" spc="0" dirty="0">
                    <a:ln w="0"/>
                    <a:solidFill>
                      <a:schemeClr val="tx1"/>
                    </a:solidFill>
                    <a:effectLst>
                      <a:outerShdw blurRad="38100" dist="19050" dir="2700000" algn="tl" rotWithShape="0">
                        <a:schemeClr val="dk1">
                          <a:alpha val="40000"/>
                        </a:schemeClr>
                      </a:outerShdw>
                    </a:effectLst>
                    <a:latin typeface="Google Sans"/>
                  </a:rPr>
                  <a:t>50 μg/m</a:t>
                </a:r>
                <a:r>
                  <a:rPr lang="en-US" sz="2400" b="1" kern="1200" cap="none" spc="0" baseline="30000" dirty="0">
                    <a:ln w="0"/>
                    <a:solidFill>
                      <a:schemeClr val="tx1"/>
                    </a:solidFill>
                    <a:effectLst>
                      <a:outerShdw blurRad="38100" dist="19050" dir="2700000" algn="tl" rotWithShape="0">
                        <a:schemeClr val="dk1">
                          <a:alpha val="40000"/>
                        </a:schemeClr>
                      </a:outerShdw>
                    </a:effectLst>
                    <a:latin typeface="Google Sans"/>
                  </a:rPr>
                  <a:t>3</a:t>
                </a:r>
                <a:r>
                  <a:rPr lang="en-US" sz="2400" b="1" kern="1200" cap="none" spc="0" dirty="0">
                    <a:ln w="0"/>
                    <a:solidFill>
                      <a:schemeClr val="tx1"/>
                    </a:solidFill>
                    <a:effectLst>
                      <a:outerShdw blurRad="38100" dist="19050" dir="2700000" algn="tl" rotWithShape="0">
                        <a:schemeClr val="dk1">
                          <a:alpha val="40000"/>
                        </a:schemeClr>
                      </a:outerShdw>
                    </a:effectLst>
                    <a:latin typeface="Google Sans"/>
                  </a:rPr>
                  <a:t> TWA</a:t>
                </a:r>
                <a:r>
                  <a:rPr lang="en-US" sz="2400" b="1" kern="1200" cap="none" spc="0" baseline="-25000" dirty="0">
                    <a:ln w="0"/>
                    <a:solidFill>
                      <a:schemeClr val="tx1"/>
                    </a:solidFill>
                    <a:effectLst>
                      <a:outerShdw blurRad="38100" dist="19050" dir="2700000" algn="tl" rotWithShape="0">
                        <a:schemeClr val="dk1">
                          <a:alpha val="40000"/>
                        </a:schemeClr>
                      </a:outerShdw>
                    </a:effectLst>
                    <a:latin typeface="Google Sans"/>
                  </a:rPr>
                  <a:t>8</a:t>
                </a:r>
                <a:r>
                  <a:rPr lang="en-US" sz="2400" b="1" kern="1200" cap="none" spc="0" baseline="0" dirty="0">
                    <a:ln w="0"/>
                    <a:solidFill>
                      <a:schemeClr val="tx1"/>
                    </a:solidFill>
                    <a:effectLst>
                      <a:outerShdw blurRad="38100" dist="19050" dir="2700000" algn="tl" rotWithShape="0">
                        <a:schemeClr val="dk1">
                          <a:alpha val="40000"/>
                        </a:schemeClr>
                      </a:outerShdw>
                    </a:effectLst>
                    <a:latin typeface="Google Sans"/>
                  </a:rPr>
                  <a:t> </a:t>
                </a:r>
              </a:p>
              <a:p>
                <a:pPr marL="0" lvl="0" indent="0" algn="ctr" defTabSz="1066800">
                  <a:lnSpc>
                    <a:spcPct val="90000"/>
                  </a:lnSpc>
                  <a:spcBef>
                    <a:spcPct val="0"/>
                  </a:spcBef>
                  <a:spcAft>
                    <a:spcPct val="35000"/>
                  </a:spcAft>
                  <a:buNone/>
                </a:pPr>
                <a:r>
                  <a:rPr lang="en-US" sz="2400" b="1" kern="1200" cap="none" spc="0" baseline="0" dirty="0">
                    <a:ln w="0"/>
                    <a:solidFill>
                      <a:schemeClr val="tx1"/>
                    </a:solidFill>
                    <a:effectLst>
                      <a:outerShdw blurRad="38100" dist="19050" dir="2700000" algn="tl" rotWithShape="0">
                        <a:schemeClr val="dk1">
                          <a:alpha val="40000"/>
                        </a:schemeClr>
                      </a:outerShdw>
                    </a:effectLst>
                    <a:latin typeface="Google Sans"/>
                  </a:rPr>
                  <a:t>in the air</a:t>
                </a:r>
                <a:endParaRPr lang="en-US" sz="2400" b="1" kern="1200" cap="none" spc="0" baseline="-25000" dirty="0">
                  <a:ln w="0"/>
                  <a:solidFill>
                    <a:schemeClr val="tx1"/>
                  </a:solidFill>
                  <a:effectLst>
                    <a:outerShdw blurRad="38100" dist="19050" dir="2700000" algn="tl" rotWithShape="0">
                      <a:schemeClr val="dk1">
                        <a:alpha val="40000"/>
                      </a:schemeClr>
                    </a:outerShdw>
                  </a:effectLst>
                  <a:latin typeface="Google Sans"/>
                </a:endParaRPr>
              </a:p>
            </p:txBody>
          </p:sp>
        </p:grpSp>
      </p:grpSp>
      <p:sp>
        <p:nvSpPr>
          <p:cNvPr id="10" name="Content Placeholder 2"/>
          <p:cNvSpPr txBox="1"/>
          <p:nvPr/>
        </p:nvSpPr>
        <p:spPr>
          <a:xfrm>
            <a:off x="119819" y="5316131"/>
            <a:ext cx="8764725" cy="1283428"/>
          </a:xfrm>
          <a:prstGeom prst="rect">
            <a:avLst/>
          </a:prstGeom>
          <a:noFill/>
        </p:spPr>
        <p:txBody>
          <a:bodyPr wrap="square" rtlCol="0">
            <a:spAutoFit/>
          </a:bodyPr>
          <a:lstStyle/>
          <a:p>
            <a:pPr marL="342900" marR="0" lvl="0" indent="-342900" defTabSz="914400" eaLnBrk="0" fontAlgn="base" latinLnBrk="0" hangingPunct="0">
              <a:lnSpc>
                <a:spcPct val="100000"/>
              </a:lnSpc>
              <a:spcBef>
                <a:spcPct val="20000"/>
              </a:spcBef>
              <a:spcAft>
                <a:spcPts val="600"/>
              </a:spcAft>
              <a:buClrTx/>
              <a:buSzTx/>
              <a:buFontTx/>
              <a:buChar char="•"/>
              <a:tabLst/>
              <a:defRPr/>
            </a:pPr>
            <a:r>
              <a:rPr lang="en-US" altLang="en-US" sz="2400" b="1" dirty="0">
                <a:latin typeface="Google Sans"/>
                <a:ea typeface="ＭＳ Ｐゴシック" charset="-128"/>
                <a:cs typeface="Times New Roman" panose="02020603050405020304" pitchFamily="18" charset="0"/>
              </a:rPr>
              <a:t>Rule-of–thumb for RCS Overexposure </a:t>
            </a:r>
          </a:p>
          <a:p>
            <a:pPr marL="342900" indent="-342900" eaLnBrk="0" fontAlgn="base" hangingPunct="0">
              <a:spcBef>
                <a:spcPct val="20000"/>
              </a:spcBef>
              <a:spcAft>
                <a:spcPts val="600"/>
              </a:spcAft>
              <a:buFont typeface="Arial" panose="020B0604020202020204" pitchFamily="34" charset="0"/>
              <a:buChar char="•"/>
              <a:defRPr/>
            </a:pPr>
            <a:r>
              <a:rPr lang="en-US" sz="2200" b="1" dirty="0">
                <a:latin typeface="Google Sans"/>
                <a:ea typeface="ＭＳ Ｐゴシック" charset="-128"/>
                <a:cs typeface="Times New Roman" panose="02020603050405020304" pitchFamily="18" charset="0"/>
              </a:rPr>
              <a:t>If dust containing respirable silica is visible in the air, there is a higher likelihood that permissible exposure limit (PEL) is exceeded </a:t>
            </a:r>
            <a:endParaRPr lang="en-US" sz="2200" kern="0" dirty="0">
              <a:solidFill>
                <a:sysClr val="windowText" lastClr="000000"/>
              </a:solidFill>
              <a:latin typeface="Google Sans"/>
            </a:endParaRPr>
          </a:p>
        </p:txBody>
      </p:sp>
    </p:spTree>
    <p:extLst>
      <p:ext uri="{BB962C8B-B14F-4D97-AF65-F5344CB8AC3E}">
        <p14:creationId xmlns:p14="http://schemas.microsoft.com/office/powerpoint/2010/main" val="1341876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697A0-CCB4-6FCF-141E-146A00E1AFE6}"/>
              </a:ext>
            </a:extLst>
          </p:cNvPr>
          <p:cNvSpPr>
            <a:spLocks noGrp="1"/>
          </p:cNvSpPr>
          <p:nvPr>
            <p:ph type="title"/>
          </p:nvPr>
        </p:nvSpPr>
        <p:spPr>
          <a:xfrm>
            <a:off x="2402664" y="88286"/>
            <a:ext cx="6284135" cy="1112571"/>
          </a:xfrm>
        </p:spPr>
        <p:txBody>
          <a:bodyPr/>
          <a:lstStyle/>
          <a:p>
            <a:pPr marL="0" marR="0" lvl="0" indent="0" defTabSz="914400" rtl="0" eaLnBrk="1" fontAlgn="auto" latinLnBrk="0" hangingPunct="1">
              <a:lnSpc>
                <a:spcPct val="115000"/>
              </a:lnSpc>
              <a:spcBef>
                <a:spcPts val="0"/>
              </a:spcBef>
              <a:spcAft>
                <a:spcPts val="0"/>
              </a:spcAft>
              <a:tabLst/>
              <a:defRPr/>
            </a:pPr>
            <a:r>
              <a:rPr kumimoji="0" lang="en-US" sz="3300" b="1" i="0" strike="noStrike" kern="0" cap="none" spc="0" normalizeH="0" baseline="0" noProof="0" dirty="0">
                <a:ln>
                  <a:noFill/>
                </a:ln>
                <a:solidFill>
                  <a:schemeClr val="bg1"/>
                </a:solidFill>
                <a:effectLst/>
                <a:uLnTx/>
                <a:uFillTx/>
                <a:latin typeface="Google Sans"/>
                <a:ea typeface="Aptos" panose="020B0004020202020204" pitchFamily="34" charset="0"/>
                <a:cs typeface="Gill Sans MT" panose="020B0502020104020203" pitchFamily="34" charset="0"/>
              </a:rPr>
              <a:t>SECTION 60.11 – METHODS OF COMPLIANCE</a:t>
            </a:r>
            <a:br>
              <a:rPr kumimoji="0" lang="en-US" sz="1200" b="0" i="0" u="none" strike="noStrike" kern="100" cap="none" spc="0" normalizeH="0" baseline="0" noProof="0" dirty="0">
                <a:ln>
                  <a:noFill/>
                </a:ln>
                <a:solidFill>
                  <a:srgbClr val="000000"/>
                </a:solidFill>
                <a:effectLst/>
                <a:uLnTx/>
                <a:uFillTx/>
                <a:latin typeface="Google Sans"/>
                <a:ea typeface="Aptos" panose="020B0004020202020204" pitchFamily="34" charset="0"/>
                <a:cs typeface="Times New Roman" panose="02020603050405020304" pitchFamily="18" charset="0"/>
              </a:rPr>
            </a:br>
            <a:endParaRPr lang="en-US" dirty="0">
              <a:latin typeface="Google Sans"/>
            </a:endParaRPr>
          </a:p>
        </p:txBody>
      </p:sp>
      <p:sp>
        <p:nvSpPr>
          <p:cNvPr id="4" name="TextBox 3">
            <a:extLst>
              <a:ext uri="{FF2B5EF4-FFF2-40B4-BE49-F238E27FC236}">
                <a16:creationId xmlns:a16="http://schemas.microsoft.com/office/drawing/2014/main" id="{C114ED76-C856-7CCA-9E00-C531BE809C8F}"/>
              </a:ext>
            </a:extLst>
          </p:cNvPr>
          <p:cNvSpPr txBox="1"/>
          <p:nvPr/>
        </p:nvSpPr>
        <p:spPr>
          <a:xfrm>
            <a:off x="72887" y="1385888"/>
            <a:ext cx="8885376" cy="5207793"/>
          </a:xfrm>
          <a:prstGeom prst="rect">
            <a:avLst/>
          </a:prstGeom>
          <a:noFill/>
        </p:spPr>
        <p:txBody>
          <a:bodyPr wrap="square">
            <a:spAutoFit/>
          </a:bodyPr>
          <a:lstStyle/>
          <a:p>
            <a:pPr marL="342900" marR="0" indent="-342900">
              <a:spcBef>
                <a:spcPts val="0"/>
              </a:spcBef>
              <a:spcAft>
                <a:spcPts val="0"/>
              </a:spcAft>
              <a:buFont typeface="Arial" panose="020B0604020202020204" pitchFamily="34" charset="0"/>
              <a:buChar char="•"/>
            </a:pPr>
            <a:r>
              <a:rPr lang="en-US" sz="2200" b="1" dirty="0">
                <a:solidFill>
                  <a:srgbClr val="000000"/>
                </a:solidFill>
                <a:effectLst/>
                <a:latin typeface="Google Sans"/>
                <a:ea typeface="Aptos" panose="020B0004020202020204" pitchFamily="34" charset="0"/>
                <a:cs typeface="Gill Sans MT" panose="020B0502020104020203" pitchFamily="34" charset="0"/>
              </a:rPr>
              <a:t>Mine operators </a:t>
            </a:r>
            <a:r>
              <a:rPr lang="en-US" sz="2200" dirty="0">
                <a:solidFill>
                  <a:srgbClr val="000000"/>
                </a:solidFill>
                <a:effectLst/>
                <a:latin typeface="Google Sans"/>
                <a:ea typeface="Aptos" panose="020B0004020202020204" pitchFamily="34" charset="0"/>
                <a:cs typeface="Gill Sans MT" panose="020B0502020104020203" pitchFamily="34" charset="0"/>
              </a:rPr>
              <a:t>are </a:t>
            </a:r>
            <a:r>
              <a:rPr lang="en-US" sz="2200" b="1" dirty="0">
                <a:solidFill>
                  <a:srgbClr val="000000"/>
                </a:solidFill>
                <a:effectLst/>
                <a:latin typeface="Google Sans"/>
                <a:ea typeface="Aptos" panose="020B0004020202020204" pitchFamily="34" charset="0"/>
                <a:cs typeface="Gill Sans MT" panose="020B0502020104020203" pitchFamily="34" charset="0"/>
              </a:rPr>
              <a:t>required</a:t>
            </a:r>
            <a:r>
              <a:rPr lang="en-US" sz="2200" dirty="0">
                <a:solidFill>
                  <a:srgbClr val="000000"/>
                </a:solidFill>
                <a:effectLst/>
                <a:latin typeface="Google Sans"/>
                <a:ea typeface="Aptos" panose="020B0004020202020204" pitchFamily="34" charset="0"/>
                <a:cs typeface="Gill Sans MT" panose="020B0502020104020203" pitchFamily="34" charset="0"/>
              </a:rPr>
              <a:t> to </a:t>
            </a:r>
            <a:r>
              <a:rPr lang="en-US" sz="2200" b="1" dirty="0">
                <a:solidFill>
                  <a:srgbClr val="000000"/>
                </a:solidFill>
                <a:effectLst/>
                <a:latin typeface="Google Sans"/>
                <a:ea typeface="Aptos" panose="020B0004020202020204" pitchFamily="34" charset="0"/>
                <a:cs typeface="Gill Sans MT" panose="020B0502020104020203" pitchFamily="34" charset="0"/>
              </a:rPr>
              <a:t>install, use, </a:t>
            </a:r>
            <a:r>
              <a:rPr lang="en-US" sz="2200" dirty="0">
                <a:solidFill>
                  <a:srgbClr val="000000"/>
                </a:solidFill>
                <a:effectLst/>
                <a:latin typeface="Google Sans"/>
                <a:ea typeface="Aptos" panose="020B0004020202020204" pitchFamily="34" charset="0"/>
                <a:cs typeface="Gill Sans MT" panose="020B0502020104020203" pitchFamily="34" charset="0"/>
              </a:rPr>
              <a:t>and </a:t>
            </a:r>
            <a:r>
              <a:rPr lang="en-US" sz="2200" b="1" dirty="0">
                <a:solidFill>
                  <a:srgbClr val="000000"/>
                </a:solidFill>
                <a:effectLst/>
                <a:latin typeface="Google Sans"/>
                <a:ea typeface="Aptos" panose="020B0004020202020204" pitchFamily="34" charset="0"/>
                <a:cs typeface="Gill Sans MT" panose="020B0502020104020203" pitchFamily="34" charset="0"/>
              </a:rPr>
              <a:t>maintain feasible</a:t>
            </a:r>
            <a:r>
              <a:rPr lang="en-US" sz="2200" dirty="0">
                <a:solidFill>
                  <a:srgbClr val="000000"/>
                </a:solidFill>
                <a:effectLst/>
                <a:latin typeface="Google Sans"/>
                <a:ea typeface="Aptos" panose="020B0004020202020204" pitchFamily="34" charset="0"/>
                <a:cs typeface="Gill Sans MT" panose="020B0502020104020203" pitchFamily="34" charset="0"/>
              </a:rPr>
              <a:t> </a:t>
            </a:r>
            <a:r>
              <a:rPr lang="en-US" sz="2200" b="1" dirty="0">
                <a:solidFill>
                  <a:srgbClr val="000000"/>
                </a:solidFill>
                <a:effectLst/>
                <a:latin typeface="Google Sans"/>
                <a:ea typeface="Aptos" panose="020B0004020202020204" pitchFamily="34" charset="0"/>
                <a:cs typeface="Gill Sans MT" panose="020B0502020104020203" pitchFamily="34" charset="0"/>
              </a:rPr>
              <a:t>engineering controls, </a:t>
            </a:r>
            <a:r>
              <a:rPr lang="en-US" sz="2200" dirty="0">
                <a:solidFill>
                  <a:srgbClr val="000000"/>
                </a:solidFill>
                <a:effectLst/>
                <a:latin typeface="Google Sans"/>
                <a:ea typeface="Aptos" panose="020B0004020202020204" pitchFamily="34" charset="0"/>
                <a:cs typeface="Gill Sans MT" panose="020B0502020104020203" pitchFamily="34" charset="0"/>
              </a:rPr>
              <a:t>supplemented by </a:t>
            </a:r>
            <a:r>
              <a:rPr lang="en-US" sz="2200" b="1" dirty="0">
                <a:solidFill>
                  <a:srgbClr val="000000"/>
                </a:solidFill>
                <a:effectLst/>
                <a:latin typeface="Google Sans"/>
                <a:ea typeface="Aptos" panose="020B0004020202020204" pitchFamily="34" charset="0"/>
                <a:cs typeface="Gill Sans MT" panose="020B0502020104020203" pitchFamily="34" charset="0"/>
              </a:rPr>
              <a:t>administrative controls </a:t>
            </a:r>
            <a:r>
              <a:rPr lang="en-US" sz="2200" dirty="0">
                <a:solidFill>
                  <a:srgbClr val="000000"/>
                </a:solidFill>
                <a:effectLst/>
                <a:latin typeface="Google Sans"/>
                <a:ea typeface="Aptos" panose="020B0004020202020204" pitchFamily="34" charset="0"/>
                <a:cs typeface="Gill Sans MT" panose="020B0502020104020203" pitchFamily="34" charset="0"/>
              </a:rPr>
              <a:t>when necessary</a:t>
            </a:r>
          </a:p>
          <a:p>
            <a:pPr marL="342900" indent="-342900">
              <a:buFont typeface="Arial" panose="020B0604020202020204" pitchFamily="34" charset="0"/>
              <a:buChar char="•"/>
            </a:pPr>
            <a:r>
              <a:rPr lang="en-US" sz="2200" b="1" dirty="0">
                <a:solidFill>
                  <a:srgbClr val="000000"/>
                </a:solidFill>
                <a:effectLst/>
                <a:latin typeface="Google Sans"/>
                <a:ea typeface="Aptos" panose="020B0004020202020204" pitchFamily="34" charset="0"/>
                <a:cs typeface="Gill Sans MT" panose="020B0502020104020203" pitchFamily="34" charset="0"/>
              </a:rPr>
              <a:t>Engineering controls</a:t>
            </a:r>
            <a:r>
              <a:rPr lang="en-US" sz="2200" b="1" dirty="0">
                <a:solidFill>
                  <a:srgbClr val="000000"/>
                </a:solidFill>
                <a:latin typeface="Google Sans"/>
                <a:ea typeface="Aptos" panose="020B0004020202020204" pitchFamily="34" charset="0"/>
                <a:cs typeface="Gill Sans MT" panose="020B0502020104020203" pitchFamily="34" charset="0"/>
              </a:rPr>
              <a:t> </a:t>
            </a:r>
            <a:r>
              <a:rPr lang="en-US" sz="2200" dirty="0">
                <a:solidFill>
                  <a:srgbClr val="000000"/>
                </a:solidFill>
                <a:latin typeface="Google Sans"/>
                <a:ea typeface="Aptos" panose="020B0004020202020204" pitchFamily="34" charset="0"/>
                <a:cs typeface="Gill Sans MT" panose="020B0502020104020203" pitchFamily="34" charset="0"/>
              </a:rPr>
              <a:t>are </a:t>
            </a:r>
            <a:r>
              <a:rPr lang="en-US" sz="2200" dirty="0">
                <a:solidFill>
                  <a:srgbClr val="000000"/>
                </a:solidFill>
                <a:effectLst/>
                <a:latin typeface="Google Sans"/>
                <a:ea typeface="Aptos" panose="020B0004020202020204" pitchFamily="34" charset="0"/>
                <a:cs typeface="Gill Sans MT" panose="020B0502020104020203" pitchFamily="34" charset="0"/>
              </a:rPr>
              <a:t>the </a:t>
            </a:r>
            <a:r>
              <a:rPr lang="en-US" sz="2200" b="1" dirty="0">
                <a:solidFill>
                  <a:srgbClr val="000000"/>
                </a:solidFill>
                <a:effectLst/>
                <a:latin typeface="Google Sans"/>
                <a:ea typeface="Aptos" panose="020B0004020202020204" pitchFamily="34" charset="0"/>
                <a:cs typeface="Gill Sans MT" panose="020B0502020104020203" pitchFamily="34" charset="0"/>
              </a:rPr>
              <a:t>primary</a:t>
            </a:r>
            <a:r>
              <a:rPr lang="en-US" sz="2200" dirty="0">
                <a:solidFill>
                  <a:srgbClr val="000000"/>
                </a:solidFill>
                <a:effectLst/>
                <a:latin typeface="Google Sans"/>
                <a:ea typeface="Aptos" panose="020B0004020202020204" pitchFamily="34" charset="0"/>
                <a:cs typeface="Gill Sans MT" panose="020B0502020104020203" pitchFamily="34" charset="0"/>
              </a:rPr>
              <a:t> means of control</a:t>
            </a:r>
          </a:p>
          <a:p>
            <a:pPr marL="800100" lvl="1" indent="-342900">
              <a:buFont typeface="Arial" panose="020B0604020202020204" pitchFamily="34" charset="0"/>
              <a:buChar char="•"/>
            </a:pPr>
            <a:r>
              <a:rPr lang="en-US" sz="2000" b="1" i="1" dirty="0">
                <a:solidFill>
                  <a:srgbClr val="000000"/>
                </a:solidFill>
                <a:effectLst/>
                <a:latin typeface="Google Sans"/>
                <a:ea typeface="Aptos" panose="020B0004020202020204" pitchFamily="34" charset="0"/>
                <a:cs typeface="Gill Sans MT" panose="020B0502020104020203" pitchFamily="34" charset="0"/>
              </a:rPr>
              <a:t>Examples: </a:t>
            </a:r>
            <a:r>
              <a:rPr lang="en-US" sz="2000" b="1" dirty="0">
                <a:solidFill>
                  <a:srgbClr val="000000"/>
                </a:solidFill>
                <a:effectLst/>
                <a:latin typeface="Google Sans"/>
                <a:ea typeface="Aptos" panose="020B0004020202020204" pitchFamily="34" charset="0"/>
                <a:cs typeface="Gill Sans MT" panose="020B0502020104020203" pitchFamily="34" charset="0"/>
              </a:rPr>
              <a:t>ventilation</a:t>
            </a:r>
            <a:r>
              <a:rPr lang="en-US" sz="2000" dirty="0">
                <a:solidFill>
                  <a:srgbClr val="000000"/>
                </a:solidFill>
                <a:effectLst/>
                <a:latin typeface="Google Sans"/>
                <a:ea typeface="Aptos" panose="020B0004020202020204" pitchFamily="34" charset="0"/>
                <a:cs typeface="Gill Sans MT" panose="020B0502020104020203" pitchFamily="34" charset="0"/>
              </a:rPr>
              <a:t> systems; </a:t>
            </a:r>
            <a:r>
              <a:rPr lang="en-US" sz="2000" b="1" dirty="0">
                <a:solidFill>
                  <a:srgbClr val="000000"/>
                </a:solidFill>
                <a:effectLst/>
                <a:latin typeface="Google Sans"/>
                <a:ea typeface="Aptos" panose="020B0004020202020204" pitchFamily="34" charset="0"/>
                <a:cs typeface="Gill Sans MT" panose="020B0502020104020203" pitchFamily="34" charset="0"/>
              </a:rPr>
              <a:t>dust suppression </a:t>
            </a:r>
            <a:r>
              <a:rPr lang="en-US" sz="2000" dirty="0">
                <a:solidFill>
                  <a:srgbClr val="000000"/>
                </a:solidFill>
                <a:effectLst/>
                <a:latin typeface="Google Sans"/>
                <a:ea typeface="Aptos" panose="020B0004020202020204" pitchFamily="34" charset="0"/>
                <a:cs typeface="Gill Sans MT" panose="020B0502020104020203" pitchFamily="34" charset="0"/>
              </a:rPr>
              <a:t>devices;                                     </a:t>
            </a:r>
            <a:r>
              <a:rPr lang="en-US" sz="2000" b="1" dirty="0">
                <a:solidFill>
                  <a:srgbClr val="000000"/>
                </a:solidFill>
                <a:effectLst/>
                <a:latin typeface="Google Sans"/>
                <a:ea typeface="Aptos" panose="020B0004020202020204" pitchFamily="34" charset="0"/>
                <a:cs typeface="Gill Sans MT" panose="020B0502020104020203" pitchFamily="34" charset="0"/>
              </a:rPr>
              <a:t>enclosed cabs </a:t>
            </a:r>
            <a:r>
              <a:rPr lang="en-US" sz="2000" dirty="0">
                <a:solidFill>
                  <a:srgbClr val="000000"/>
                </a:solidFill>
                <a:effectLst/>
                <a:latin typeface="Google Sans"/>
                <a:ea typeface="Aptos" panose="020B0004020202020204" pitchFamily="34" charset="0"/>
                <a:cs typeface="Gill Sans MT" panose="020B0502020104020203" pitchFamily="34" charset="0"/>
              </a:rPr>
              <a:t>or </a:t>
            </a:r>
            <a:r>
              <a:rPr lang="en-US" sz="2000" b="1" dirty="0">
                <a:solidFill>
                  <a:srgbClr val="000000"/>
                </a:solidFill>
                <a:effectLst/>
                <a:latin typeface="Google Sans"/>
                <a:ea typeface="Aptos" panose="020B0004020202020204" pitchFamily="34" charset="0"/>
                <a:cs typeface="Gill Sans MT" panose="020B0502020104020203" pitchFamily="34" charset="0"/>
              </a:rPr>
              <a:t>control booths </a:t>
            </a:r>
            <a:r>
              <a:rPr lang="en-US" sz="2000" dirty="0">
                <a:solidFill>
                  <a:srgbClr val="000000"/>
                </a:solidFill>
                <a:effectLst/>
                <a:latin typeface="Google Sans"/>
                <a:ea typeface="Aptos" panose="020B0004020202020204" pitchFamily="34" charset="0"/>
                <a:cs typeface="Gill Sans MT" panose="020B0502020104020203" pitchFamily="34" charset="0"/>
              </a:rPr>
              <a:t>with </a:t>
            </a:r>
            <a:r>
              <a:rPr lang="en-US" sz="2000" b="1" dirty="0">
                <a:solidFill>
                  <a:srgbClr val="000000"/>
                </a:solidFill>
                <a:effectLst/>
                <a:latin typeface="Google Sans"/>
                <a:ea typeface="Aptos" panose="020B0004020202020204" pitchFamily="34" charset="0"/>
                <a:cs typeface="Gill Sans MT" panose="020B0502020104020203" pitchFamily="34" charset="0"/>
              </a:rPr>
              <a:t>filtered breathing air</a:t>
            </a:r>
            <a:r>
              <a:rPr lang="en-US" sz="2000" dirty="0">
                <a:solidFill>
                  <a:srgbClr val="000000"/>
                </a:solidFill>
                <a:effectLst/>
                <a:latin typeface="Google Sans"/>
                <a:ea typeface="Aptos" panose="020B0004020202020204" pitchFamily="34" charset="0"/>
                <a:cs typeface="Gill Sans MT" panose="020B0502020104020203" pitchFamily="34" charset="0"/>
              </a:rPr>
              <a:t>;</a:t>
            </a:r>
            <a:r>
              <a:rPr lang="en-US" sz="2000" b="1" dirty="0">
                <a:solidFill>
                  <a:srgbClr val="000000"/>
                </a:solidFill>
                <a:effectLst/>
                <a:latin typeface="Google Sans"/>
                <a:ea typeface="Aptos" panose="020B0004020202020204" pitchFamily="34" charset="0"/>
                <a:cs typeface="Gill Sans MT" panose="020B0502020104020203" pitchFamily="34" charset="0"/>
              </a:rPr>
              <a:t> </a:t>
            </a:r>
            <a:r>
              <a:rPr lang="en-US" sz="2000" b="1" dirty="0">
                <a:solidFill>
                  <a:srgbClr val="000000"/>
                </a:solidFill>
                <a:latin typeface="Google Sans"/>
                <a:ea typeface="Aptos" panose="020B0004020202020204" pitchFamily="34" charset="0"/>
                <a:cs typeface="Gill Sans MT" panose="020B0502020104020203" pitchFamily="34" charset="0"/>
              </a:rPr>
              <a:t>                                  </a:t>
            </a:r>
            <a:r>
              <a:rPr lang="en-US" sz="2000" b="1" dirty="0">
                <a:solidFill>
                  <a:srgbClr val="000000"/>
                </a:solidFill>
                <a:effectLst/>
                <a:latin typeface="Google Sans"/>
                <a:ea typeface="Aptos" panose="020B0004020202020204" pitchFamily="34" charset="0"/>
                <a:cs typeface="Gill Sans MT" panose="020B0502020104020203" pitchFamily="34" charset="0"/>
              </a:rPr>
              <a:t>changes </a:t>
            </a:r>
            <a:r>
              <a:rPr lang="en-US" sz="2000" dirty="0">
                <a:solidFill>
                  <a:srgbClr val="000000"/>
                </a:solidFill>
                <a:effectLst/>
                <a:latin typeface="Google Sans"/>
                <a:ea typeface="Aptos" panose="020B0004020202020204" pitchFamily="34" charset="0"/>
                <a:cs typeface="Gill Sans MT" panose="020B0502020104020203" pitchFamily="34" charset="0"/>
              </a:rPr>
              <a:t>in </a:t>
            </a:r>
            <a:r>
              <a:rPr kumimoji="0" lang="en-US" sz="2000" b="1" i="0" u="none" strike="noStrike" kern="120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equipment </a:t>
            </a:r>
            <a:r>
              <a:rPr kumimoji="0" lang="en-US" sz="2000" b="0" i="0" u="none" strike="noStrike" kern="120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used or in </a:t>
            </a:r>
            <a:r>
              <a:rPr lang="en-US" sz="2000" b="1" dirty="0">
                <a:solidFill>
                  <a:srgbClr val="000000"/>
                </a:solidFill>
                <a:effectLst/>
                <a:latin typeface="Google Sans"/>
                <a:ea typeface="Aptos" panose="020B0004020202020204" pitchFamily="34" charset="0"/>
                <a:cs typeface="Gill Sans MT" panose="020B0502020104020203" pitchFamily="34" charset="0"/>
              </a:rPr>
              <a:t>materials handling</a:t>
            </a:r>
            <a:r>
              <a:rPr lang="en-US" sz="2000" dirty="0">
                <a:solidFill>
                  <a:srgbClr val="000000"/>
                </a:solidFill>
                <a:effectLst/>
                <a:latin typeface="Google Sans"/>
                <a:ea typeface="Aptos" panose="020B0004020202020204" pitchFamily="34" charset="0"/>
                <a:cs typeface="Gill Sans MT" panose="020B0502020104020203" pitchFamily="34" charset="0"/>
              </a:rPr>
              <a:t> methods</a:t>
            </a:r>
          </a:p>
          <a:p>
            <a:pPr marL="342900" indent="-342900">
              <a:buFont typeface="Arial" panose="020B0604020202020204" pitchFamily="34" charset="0"/>
              <a:buChar char="•"/>
            </a:pPr>
            <a:r>
              <a:rPr lang="en-US" sz="2000" b="1" dirty="0">
                <a:solidFill>
                  <a:srgbClr val="000000"/>
                </a:solidFill>
                <a:latin typeface="Google Sans"/>
              </a:rPr>
              <a:t>Administrative controls </a:t>
            </a:r>
            <a:r>
              <a:rPr lang="en-US" sz="2000" dirty="0">
                <a:solidFill>
                  <a:srgbClr val="000000"/>
                </a:solidFill>
                <a:latin typeface="Google Sans"/>
              </a:rPr>
              <a:t>to be used as a </a:t>
            </a:r>
            <a:r>
              <a:rPr lang="en-US" sz="2200" b="1" dirty="0">
                <a:solidFill>
                  <a:srgbClr val="000000"/>
                </a:solidFill>
                <a:latin typeface="Google Sans"/>
              </a:rPr>
              <a:t>supplement</a:t>
            </a:r>
          </a:p>
          <a:p>
            <a:pPr marL="800100" lvl="1" indent="-342900">
              <a:buFont typeface="Arial" panose="020B0604020202020204" pitchFamily="34" charset="0"/>
              <a:buChar char="•"/>
            </a:pPr>
            <a:r>
              <a:rPr lang="en-US" sz="2000" b="1" i="1" dirty="0">
                <a:solidFill>
                  <a:srgbClr val="000000"/>
                </a:solidFill>
                <a:latin typeface="Google Sans"/>
              </a:rPr>
              <a:t>Examples:</a:t>
            </a:r>
            <a:r>
              <a:rPr lang="en-US" sz="2000" i="1" dirty="0">
                <a:solidFill>
                  <a:srgbClr val="000000"/>
                </a:solidFill>
                <a:latin typeface="Google Sans"/>
              </a:rPr>
              <a:t> </a:t>
            </a:r>
            <a:r>
              <a:rPr lang="en-US" sz="2000" b="1" dirty="0">
                <a:solidFill>
                  <a:srgbClr val="000000"/>
                </a:solidFill>
                <a:latin typeface="Google Sans"/>
              </a:rPr>
              <a:t>housekeeping</a:t>
            </a:r>
            <a:r>
              <a:rPr lang="en-US" sz="2000" dirty="0">
                <a:solidFill>
                  <a:srgbClr val="000000"/>
                </a:solidFill>
                <a:latin typeface="Google Sans"/>
              </a:rPr>
              <a:t> procedures; </a:t>
            </a:r>
            <a:r>
              <a:rPr lang="en-US" sz="2000" b="1" dirty="0">
                <a:solidFill>
                  <a:srgbClr val="000000"/>
                </a:solidFill>
                <a:latin typeface="Google Sans"/>
              </a:rPr>
              <a:t>avoiding a dusty                                                        process area </a:t>
            </a:r>
            <a:r>
              <a:rPr lang="en-US" sz="2000" dirty="0">
                <a:solidFill>
                  <a:srgbClr val="000000"/>
                </a:solidFill>
                <a:latin typeface="Google Sans"/>
              </a:rPr>
              <a:t>by walking outside of it rather than through it; and </a:t>
            </a:r>
            <a:r>
              <a:rPr lang="en-US" sz="2000" b="1" dirty="0">
                <a:solidFill>
                  <a:srgbClr val="000000"/>
                </a:solidFill>
                <a:latin typeface="Google Sans"/>
              </a:rPr>
              <a:t>preventing </a:t>
            </a:r>
            <a:r>
              <a:rPr lang="en-US" sz="2000" dirty="0">
                <a:solidFill>
                  <a:srgbClr val="000000"/>
                </a:solidFill>
                <a:latin typeface="Google Sans"/>
              </a:rPr>
              <a:t>or</a:t>
            </a:r>
            <a:r>
              <a:rPr lang="en-US" sz="2000" b="1" dirty="0">
                <a:solidFill>
                  <a:srgbClr val="000000"/>
                </a:solidFill>
                <a:latin typeface="Google Sans"/>
              </a:rPr>
              <a:t> minimizing contamination </a:t>
            </a:r>
            <a:r>
              <a:rPr lang="en-US" sz="2000" dirty="0">
                <a:solidFill>
                  <a:srgbClr val="000000"/>
                </a:solidFill>
                <a:latin typeface="Google Sans"/>
              </a:rPr>
              <a:t>of</a:t>
            </a:r>
            <a:r>
              <a:rPr lang="en-US" sz="2000" b="1" dirty="0">
                <a:solidFill>
                  <a:srgbClr val="000000"/>
                </a:solidFill>
                <a:latin typeface="Google Sans"/>
              </a:rPr>
              <a:t> clothing </a:t>
            </a:r>
            <a:r>
              <a:rPr lang="en-US" sz="2000" dirty="0">
                <a:solidFill>
                  <a:srgbClr val="000000"/>
                </a:solidFill>
                <a:latin typeface="Google Sans"/>
              </a:rPr>
              <a:t>to decrease silica exposure </a:t>
            </a:r>
            <a:r>
              <a:rPr lang="en-US" sz="2000" b="1" dirty="0">
                <a:solidFill>
                  <a:srgbClr val="000000"/>
                </a:solidFill>
                <a:latin typeface="Google Sans"/>
              </a:rPr>
              <a:t>(no air pressure to get dust off clothing…) </a:t>
            </a:r>
          </a:p>
          <a:p>
            <a:pPr marL="800100" lvl="1" indent="-342900">
              <a:buFont typeface="Arial" panose="020B0604020202020204" pitchFamily="34" charset="0"/>
              <a:buChar char="•"/>
            </a:pPr>
            <a:r>
              <a:rPr lang="en-US" sz="2000" dirty="0">
                <a:solidFill>
                  <a:srgbClr val="000000"/>
                </a:solidFill>
                <a:latin typeface="Google Sans"/>
              </a:rPr>
              <a:t>Note that </a:t>
            </a:r>
            <a:r>
              <a:rPr lang="en-US" sz="2000" b="1" dirty="0">
                <a:solidFill>
                  <a:srgbClr val="000000"/>
                </a:solidFill>
                <a:latin typeface="Google Sans"/>
              </a:rPr>
              <a:t>rotation of miners is</a:t>
            </a:r>
            <a:r>
              <a:rPr lang="en-US" sz="2000" b="1" u="sng" dirty="0">
                <a:solidFill>
                  <a:srgbClr val="000000"/>
                </a:solidFill>
                <a:latin typeface="Google Sans"/>
              </a:rPr>
              <a:t> prohibited </a:t>
            </a:r>
            <a:r>
              <a:rPr lang="en-US" sz="2000" b="1" dirty="0">
                <a:solidFill>
                  <a:srgbClr val="000000"/>
                </a:solidFill>
                <a:latin typeface="Google Sans"/>
              </a:rPr>
              <a:t>as                                                         an acceptable administrative contro</a:t>
            </a:r>
            <a:r>
              <a:rPr lang="en-US" sz="2000" dirty="0">
                <a:solidFill>
                  <a:srgbClr val="000000"/>
                </a:solidFill>
                <a:latin typeface="Google Sans"/>
              </a:rPr>
              <a:t>l for </a:t>
            </a:r>
            <a:r>
              <a:rPr lang="en-US" sz="2000" b="1" dirty="0">
                <a:solidFill>
                  <a:srgbClr val="000000"/>
                </a:solidFill>
                <a:latin typeface="Google Sans"/>
              </a:rPr>
              <a:t>RSC</a:t>
            </a:r>
            <a:r>
              <a:rPr lang="en-US" sz="2000" dirty="0">
                <a:solidFill>
                  <a:srgbClr val="000000"/>
                </a:solidFill>
                <a:latin typeface="Google Sans"/>
              </a:rPr>
              <a:t> </a:t>
            </a:r>
          </a:p>
          <a:p>
            <a:pPr marL="800100" lvl="1" indent="-342900">
              <a:buFont typeface="Arial" panose="020B0604020202020204" pitchFamily="34" charset="0"/>
              <a:buChar char="•"/>
            </a:pPr>
            <a:r>
              <a:rPr lang="en-US" sz="2000" b="1" dirty="0">
                <a:solidFill>
                  <a:srgbClr val="000000"/>
                </a:solidFill>
                <a:latin typeface="Google Sans"/>
              </a:rPr>
              <a:t>Training </a:t>
            </a:r>
            <a:r>
              <a:rPr lang="en-US" sz="2000" dirty="0">
                <a:solidFill>
                  <a:srgbClr val="000000"/>
                </a:solidFill>
                <a:latin typeface="Google Sans"/>
              </a:rPr>
              <a:t>miners on silica safety and health is                                                                                         usually considered an </a:t>
            </a:r>
            <a:r>
              <a:rPr lang="en-US" sz="2000" b="1" dirty="0">
                <a:solidFill>
                  <a:srgbClr val="000000"/>
                </a:solidFill>
                <a:latin typeface="Google Sans"/>
              </a:rPr>
              <a:t>administrative control </a:t>
            </a:r>
          </a:p>
        </p:txBody>
      </p:sp>
      <p:pic>
        <p:nvPicPr>
          <p:cNvPr id="3" name="Picture 2">
            <a:extLst>
              <a:ext uri="{FF2B5EF4-FFF2-40B4-BE49-F238E27FC236}">
                <a16:creationId xmlns:a16="http://schemas.microsoft.com/office/drawing/2014/main" id="{4708479B-F9CD-AFFF-9B60-3C5546ACF688}"/>
              </a:ext>
            </a:extLst>
          </p:cNvPr>
          <p:cNvPicPr>
            <a:picLocks noChangeAspect="1"/>
          </p:cNvPicPr>
          <p:nvPr/>
        </p:nvPicPr>
        <p:blipFill>
          <a:blip r:embed="rId3"/>
          <a:stretch>
            <a:fillRect/>
          </a:stretch>
        </p:blipFill>
        <p:spPr>
          <a:xfrm>
            <a:off x="7396290" y="2100261"/>
            <a:ext cx="1731818" cy="2190937"/>
          </a:xfrm>
          <a:prstGeom prst="rect">
            <a:avLst/>
          </a:prstGeom>
        </p:spPr>
      </p:pic>
      <p:pic>
        <p:nvPicPr>
          <p:cNvPr id="5" name="Picture 4">
            <a:extLst>
              <a:ext uri="{FF2B5EF4-FFF2-40B4-BE49-F238E27FC236}">
                <a16:creationId xmlns:a16="http://schemas.microsoft.com/office/drawing/2014/main" id="{97608E0B-DAC5-5978-3812-5CED8678C2BF}"/>
              </a:ext>
            </a:extLst>
          </p:cNvPr>
          <p:cNvPicPr>
            <a:picLocks noChangeAspect="1"/>
          </p:cNvPicPr>
          <p:nvPr/>
        </p:nvPicPr>
        <p:blipFill>
          <a:blip r:embed="rId4"/>
          <a:stretch>
            <a:fillRect/>
          </a:stretch>
        </p:blipFill>
        <p:spPr>
          <a:xfrm>
            <a:off x="5721467" y="5237020"/>
            <a:ext cx="3349646" cy="1103706"/>
          </a:xfrm>
          <a:prstGeom prst="rect">
            <a:avLst/>
          </a:prstGeom>
        </p:spPr>
      </p:pic>
    </p:spTree>
    <p:extLst>
      <p:ext uri="{BB962C8B-B14F-4D97-AF65-F5344CB8AC3E}">
        <p14:creationId xmlns:p14="http://schemas.microsoft.com/office/powerpoint/2010/main" val="772364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AEF2D-9322-7748-DAAF-C2CACB7104C7}"/>
              </a:ext>
            </a:extLst>
          </p:cNvPr>
          <p:cNvSpPr>
            <a:spLocks noGrp="1"/>
          </p:cNvSpPr>
          <p:nvPr>
            <p:ph type="title"/>
          </p:nvPr>
        </p:nvSpPr>
        <p:spPr>
          <a:xfrm>
            <a:off x="2857500" y="207169"/>
            <a:ext cx="5829299" cy="1071666"/>
          </a:xfrm>
        </p:spPr>
        <p:txBody>
          <a:bodyPr/>
          <a:lstStyle/>
          <a:p>
            <a:r>
              <a:rPr lang="en-US" sz="4200" b="1" dirty="0">
                <a:solidFill>
                  <a:schemeClr val="bg1"/>
                </a:solidFill>
                <a:latin typeface="Google Sans"/>
              </a:rPr>
              <a:t>Hierarchy of Controls</a:t>
            </a:r>
          </a:p>
        </p:txBody>
      </p:sp>
      <p:sp>
        <p:nvSpPr>
          <p:cNvPr id="4" name="TextBox 3">
            <a:extLst>
              <a:ext uri="{FF2B5EF4-FFF2-40B4-BE49-F238E27FC236}">
                <a16:creationId xmlns:a16="http://schemas.microsoft.com/office/drawing/2014/main" id="{E6F94E58-DECC-83B8-1EB9-7C9246CE3222}"/>
              </a:ext>
            </a:extLst>
          </p:cNvPr>
          <p:cNvSpPr txBox="1"/>
          <p:nvPr/>
        </p:nvSpPr>
        <p:spPr>
          <a:xfrm>
            <a:off x="5140035" y="1524000"/>
            <a:ext cx="3844637" cy="5016758"/>
          </a:xfrm>
          <a:prstGeom prst="rect">
            <a:avLst/>
          </a:prstGeom>
          <a:noFill/>
        </p:spPr>
        <p:txBody>
          <a:bodyPr wrap="square">
            <a:spAutoFit/>
          </a:bodyPr>
          <a:lstStyle/>
          <a:p>
            <a:pPr algn="l">
              <a:buFont typeface="Arial" panose="020B0604020202020204" pitchFamily="34" charset="0"/>
              <a:buChar char="•"/>
            </a:pPr>
            <a:r>
              <a:rPr lang="en-US" sz="2000" b="0" i="0" dirty="0">
                <a:solidFill>
                  <a:srgbClr val="1C1D1F"/>
                </a:solidFill>
                <a:effectLst/>
                <a:latin typeface="Google Sans"/>
              </a:rPr>
              <a:t>The </a:t>
            </a:r>
            <a:r>
              <a:rPr lang="en-US" sz="2000" b="1" i="0" dirty="0">
                <a:solidFill>
                  <a:srgbClr val="1C1D1F"/>
                </a:solidFill>
                <a:effectLst/>
                <a:latin typeface="Google Sans"/>
              </a:rPr>
              <a:t>hierarchy of controls </a:t>
            </a:r>
            <a:r>
              <a:rPr lang="en-US" sz="2000" b="0" i="0" dirty="0">
                <a:solidFill>
                  <a:srgbClr val="1C1D1F"/>
                </a:solidFill>
                <a:effectLst/>
                <a:latin typeface="Google Sans"/>
              </a:rPr>
              <a:t>identifies a </a:t>
            </a:r>
            <a:r>
              <a:rPr lang="en-US" sz="2000" b="1" i="0" dirty="0">
                <a:solidFill>
                  <a:srgbClr val="1C1D1F"/>
                </a:solidFill>
                <a:effectLst/>
                <a:latin typeface="Google Sans"/>
              </a:rPr>
              <a:t>preferred order of actions </a:t>
            </a:r>
            <a:r>
              <a:rPr lang="en-US" sz="2000" i="0" dirty="0">
                <a:solidFill>
                  <a:srgbClr val="1C1D1F"/>
                </a:solidFill>
                <a:effectLst/>
                <a:latin typeface="Google Sans"/>
              </a:rPr>
              <a:t>to</a:t>
            </a:r>
            <a:r>
              <a:rPr lang="en-US" sz="2000" b="1" i="0" dirty="0">
                <a:solidFill>
                  <a:srgbClr val="1C1D1F"/>
                </a:solidFill>
                <a:effectLst/>
                <a:latin typeface="Google Sans"/>
              </a:rPr>
              <a:t> best control hazardous workplace exposures</a:t>
            </a:r>
          </a:p>
          <a:p>
            <a:pPr algn="l">
              <a:buFont typeface="Arial" panose="020B0604020202020204" pitchFamily="34" charset="0"/>
              <a:buChar char="•"/>
            </a:pPr>
            <a:r>
              <a:rPr lang="en-US" sz="2000" b="1" i="0" dirty="0">
                <a:solidFill>
                  <a:srgbClr val="1C1D1F"/>
                </a:solidFill>
                <a:effectLst/>
                <a:latin typeface="Google Sans"/>
              </a:rPr>
              <a:t> Elimination, substitution, </a:t>
            </a:r>
            <a:r>
              <a:rPr lang="en-US" sz="2000" i="0" dirty="0">
                <a:solidFill>
                  <a:srgbClr val="1C1D1F"/>
                </a:solidFill>
                <a:effectLst/>
                <a:latin typeface="Google Sans"/>
              </a:rPr>
              <a:t>and</a:t>
            </a:r>
            <a:r>
              <a:rPr lang="en-US" sz="2000" b="1" i="0" dirty="0">
                <a:solidFill>
                  <a:srgbClr val="1C1D1F"/>
                </a:solidFill>
                <a:effectLst/>
                <a:latin typeface="Google Sans"/>
              </a:rPr>
              <a:t> engineering controls </a:t>
            </a:r>
            <a:r>
              <a:rPr lang="en-US" sz="2000" b="0" i="0" dirty="0">
                <a:solidFill>
                  <a:srgbClr val="1C1D1F"/>
                </a:solidFill>
                <a:effectLst/>
                <a:latin typeface="Google Sans"/>
              </a:rPr>
              <a:t>are </a:t>
            </a:r>
            <a:r>
              <a:rPr lang="en-US" sz="2000" b="1" i="0" dirty="0">
                <a:solidFill>
                  <a:srgbClr val="1C1D1F"/>
                </a:solidFill>
                <a:effectLst/>
                <a:latin typeface="Google Sans"/>
              </a:rPr>
              <a:t>more effective</a:t>
            </a:r>
            <a:r>
              <a:rPr lang="en-US" sz="2000" b="0" i="0" dirty="0">
                <a:solidFill>
                  <a:srgbClr val="1C1D1F"/>
                </a:solidFill>
                <a:effectLst/>
                <a:latin typeface="Google Sans"/>
              </a:rPr>
              <a:t> because they control exposures </a:t>
            </a:r>
            <a:r>
              <a:rPr lang="en-US" sz="2000" b="1" i="0" dirty="0">
                <a:solidFill>
                  <a:srgbClr val="1C1D1F"/>
                </a:solidFill>
                <a:effectLst/>
                <a:latin typeface="Google Sans"/>
              </a:rPr>
              <a:t>without significant human interaction</a:t>
            </a:r>
            <a:endParaRPr lang="en-US" sz="2000" b="0" i="0" dirty="0">
              <a:solidFill>
                <a:srgbClr val="1C1D1F"/>
              </a:solidFill>
              <a:effectLst/>
              <a:latin typeface="Google Sans"/>
            </a:endParaRPr>
          </a:p>
          <a:p>
            <a:pPr algn="l">
              <a:buFont typeface="Arial" panose="020B0604020202020204" pitchFamily="34" charset="0"/>
              <a:buChar char="•"/>
            </a:pPr>
            <a:r>
              <a:rPr lang="en-US" sz="2000" b="1" i="0" dirty="0">
                <a:solidFill>
                  <a:srgbClr val="1C1D1F"/>
                </a:solidFill>
                <a:effectLst/>
                <a:latin typeface="Google Sans"/>
              </a:rPr>
              <a:t> Administrative controls </a:t>
            </a:r>
            <a:r>
              <a:rPr lang="en-US" sz="2000" b="0" i="0" dirty="0">
                <a:solidFill>
                  <a:srgbClr val="1C1D1F"/>
                </a:solidFill>
                <a:effectLst/>
                <a:latin typeface="Google Sans"/>
              </a:rPr>
              <a:t>and </a:t>
            </a:r>
            <a:r>
              <a:rPr lang="en-US" sz="2000" b="1" i="0" dirty="0">
                <a:solidFill>
                  <a:srgbClr val="1C1D1F"/>
                </a:solidFill>
                <a:effectLst/>
                <a:latin typeface="Google Sans"/>
              </a:rPr>
              <a:t>personal protective equipment (PPE) </a:t>
            </a:r>
            <a:r>
              <a:rPr lang="en-US" sz="2000" b="0" i="0" dirty="0">
                <a:solidFill>
                  <a:srgbClr val="1C1D1F"/>
                </a:solidFill>
                <a:effectLst/>
                <a:latin typeface="Google Sans"/>
              </a:rPr>
              <a:t>can </a:t>
            </a:r>
            <a:r>
              <a:rPr lang="en-US" sz="2000" b="1" i="0" dirty="0">
                <a:solidFill>
                  <a:srgbClr val="1C1D1F"/>
                </a:solidFill>
                <a:effectLst/>
                <a:latin typeface="Google Sans"/>
              </a:rPr>
              <a:t>also</a:t>
            </a:r>
            <a:r>
              <a:rPr lang="en-US" sz="2000" b="0" i="0" dirty="0">
                <a:solidFill>
                  <a:srgbClr val="1C1D1F"/>
                </a:solidFill>
                <a:effectLst/>
                <a:latin typeface="Google Sans"/>
              </a:rPr>
              <a:t> be</a:t>
            </a:r>
            <a:r>
              <a:rPr lang="en-US" sz="2000" b="1" i="0" dirty="0">
                <a:solidFill>
                  <a:srgbClr val="1C1D1F"/>
                </a:solidFill>
                <a:effectLst/>
                <a:latin typeface="Google Sans"/>
              </a:rPr>
              <a:t> effective </a:t>
            </a:r>
            <a:r>
              <a:rPr lang="en-US" sz="2000" b="0" i="0" dirty="0">
                <a:solidFill>
                  <a:srgbClr val="1C1D1F"/>
                </a:solidFill>
                <a:effectLst/>
                <a:latin typeface="Google Sans"/>
              </a:rPr>
              <a:t>at reducing workers' exposures</a:t>
            </a:r>
          </a:p>
          <a:p>
            <a:pPr marL="742950" lvl="1" indent="-285750">
              <a:buFont typeface="Arial" panose="020B0604020202020204" pitchFamily="34" charset="0"/>
              <a:buChar char="•"/>
            </a:pPr>
            <a:r>
              <a:rPr lang="en-US" sz="2000" dirty="0">
                <a:solidFill>
                  <a:srgbClr val="1C1D1F"/>
                </a:solidFill>
                <a:latin typeface="Google Sans"/>
              </a:rPr>
              <a:t>Note that </a:t>
            </a:r>
            <a:r>
              <a:rPr lang="en-US" sz="2000" b="1" dirty="0">
                <a:solidFill>
                  <a:srgbClr val="1C1D1F"/>
                </a:solidFill>
                <a:latin typeface="Google Sans"/>
              </a:rPr>
              <a:t>PPE alone may not be reliable </a:t>
            </a:r>
            <a:r>
              <a:rPr lang="en-US" sz="2000" dirty="0">
                <a:solidFill>
                  <a:srgbClr val="1C1D1F"/>
                </a:solidFill>
                <a:latin typeface="Google Sans"/>
              </a:rPr>
              <a:t>- to be used as a </a:t>
            </a:r>
            <a:r>
              <a:rPr lang="en-US" sz="2000" b="1" dirty="0">
                <a:solidFill>
                  <a:srgbClr val="1C1D1F"/>
                </a:solidFill>
                <a:latin typeface="Google Sans"/>
              </a:rPr>
              <a:t>last resort</a:t>
            </a:r>
            <a:endParaRPr lang="en-US" sz="2000" b="1" i="0" dirty="0">
              <a:solidFill>
                <a:srgbClr val="1C1D1F"/>
              </a:solidFill>
              <a:effectLst/>
              <a:latin typeface="Google Sans"/>
            </a:endParaRPr>
          </a:p>
        </p:txBody>
      </p:sp>
      <p:pic>
        <p:nvPicPr>
          <p:cNvPr id="5" name="Picture 4">
            <a:extLst>
              <a:ext uri="{FF2B5EF4-FFF2-40B4-BE49-F238E27FC236}">
                <a16:creationId xmlns:a16="http://schemas.microsoft.com/office/drawing/2014/main" id="{EED89686-CC5C-51EA-02F2-EFDAD8FA9214}"/>
              </a:ext>
            </a:extLst>
          </p:cNvPr>
          <p:cNvPicPr>
            <a:picLocks noChangeAspect="1"/>
          </p:cNvPicPr>
          <p:nvPr/>
        </p:nvPicPr>
        <p:blipFill>
          <a:blip r:embed="rId3"/>
          <a:stretch>
            <a:fillRect/>
          </a:stretch>
        </p:blipFill>
        <p:spPr>
          <a:xfrm>
            <a:off x="346364" y="1475509"/>
            <a:ext cx="4388870" cy="3356200"/>
          </a:xfrm>
          <a:prstGeom prst="rect">
            <a:avLst/>
          </a:prstGeom>
        </p:spPr>
      </p:pic>
      <p:pic>
        <p:nvPicPr>
          <p:cNvPr id="3" name="Picture 2">
            <a:extLst>
              <a:ext uri="{FF2B5EF4-FFF2-40B4-BE49-F238E27FC236}">
                <a16:creationId xmlns:a16="http://schemas.microsoft.com/office/drawing/2014/main" id="{8B3E2D20-F53B-2FC2-D252-09BBE6ED4B4D}"/>
              </a:ext>
            </a:extLst>
          </p:cNvPr>
          <p:cNvPicPr>
            <a:picLocks noChangeAspect="1"/>
          </p:cNvPicPr>
          <p:nvPr/>
        </p:nvPicPr>
        <p:blipFill>
          <a:blip r:embed="rId4"/>
          <a:stretch>
            <a:fillRect/>
          </a:stretch>
        </p:blipFill>
        <p:spPr>
          <a:xfrm>
            <a:off x="2337773" y="4831709"/>
            <a:ext cx="2466975" cy="1847850"/>
          </a:xfrm>
          <a:prstGeom prst="rect">
            <a:avLst/>
          </a:prstGeom>
        </p:spPr>
      </p:pic>
      <p:pic>
        <p:nvPicPr>
          <p:cNvPr id="7" name="Picture 6">
            <a:extLst>
              <a:ext uri="{FF2B5EF4-FFF2-40B4-BE49-F238E27FC236}">
                <a16:creationId xmlns:a16="http://schemas.microsoft.com/office/drawing/2014/main" id="{7DDD30AE-F9AF-5D69-0820-E89980F84E00}"/>
              </a:ext>
            </a:extLst>
          </p:cNvPr>
          <p:cNvPicPr>
            <a:picLocks noChangeAspect="1"/>
          </p:cNvPicPr>
          <p:nvPr/>
        </p:nvPicPr>
        <p:blipFill>
          <a:blip r:embed="rId5"/>
          <a:stretch>
            <a:fillRect/>
          </a:stretch>
        </p:blipFill>
        <p:spPr>
          <a:xfrm>
            <a:off x="346364" y="4888612"/>
            <a:ext cx="1741785" cy="1734044"/>
          </a:xfrm>
          <a:prstGeom prst="rect">
            <a:avLst/>
          </a:prstGeom>
        </p:spPr>
      </p:pic>
    </p:spTree>
    <p:extLst>
      <p:ext uri="{BB962C8B-B14F-4D97-AF65-F5344CB8AC3E}">
        <p14:creationId xmlns:p14="http://schemas.microsoft.com/office/powerpoint/2010/main" val="3512317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4B188-A8B4-1C76-BA96-E86A2E380D21}"/>
              </a:ext>
            </a:extLst>
          </p:cNvPr>
          <p:cNvSpPr>
            <a:spLocks noGrp="1"/>
          </p:cNvSpPr>
          <p:nvPr>
            <p:ph type="title"/>
          </p:nvPr>
        </p:nvSpPr>
        <p:spPr>
          <a:xfrm>
            <a:off x="1960418" y="0"/>
            <a:ext cx="6726382" cy="1295400"/>
          </a:xfrm>
        </p:spPr>
        <p:txBody>
          <a:bodyPr/>
          <a:lstStyle/>
          <a:p>
            <a:r>
              <a:rPr kumimoji="0" lang="en-US" sz="4200" b="1" i="0" u="none" strike="noStrike" kern="0" cap="none" spc="0" normalizeH="0" baseline="0" noProof="0" dirty="0">
                <a:ln>
                  <a:noFill/>
                </a:ln>
                <a:solidFill>
                  <a:srgbClr val="FFFFFF"/>
                </a:solidFill>
                <a:effectLst/>
                <a:uLnTx/>
                <a:uFillTx/>
                <a:latin typeface="Google Sans"/>
                <a:ea typeface="ＭＳ Ｐゴシック" charset="-128"/>
              </a:rPr>
              <a:t>Hierarchy of Controls - Cont’d</a:t>
            </a:r>
            <a:endParaRPr lang="en-US" sz="4200" dirty="0"/>
          </a:p>
        </p:txBody>
      </p:sp>
      <p:sp>
        <p:nvSpPr>
          <p:cNvPr id="4" name="TextBox 3">
            <a:extLst>
              <a:ext uri="{FF2B5EF4-FFF2-40B4-BE49-F238E27FC236}">
                <a16:creationId xmlns:a16="http://schemas.microsoft.com/office/drawing/2014/main" id="{A4E92E22-CFE5-DA10-3EB2-5219E44061B7}"/>
              </a:ext>
            </a:extLst>
          </p:cNvPr>
          <p:cNvSpPr txBox="1"/>
          <p:nvPr/>
        </p:nvSpPr>
        <p:spPr>
          <a:xfrm>
            <a:off x="187037" y="1417638"/>
            <a:ext cx="8832272" cy="923330"/>
          </a:xfrm>
          <a:prstGeom prst="rect">
            <a:avLst/>
          </a:prstGeom>
          <a:noFill/>
        </p:spPr>
        <p:txBody>
          <a:bodyPr wrap="square">
            <a:spAutoFit/>
          </a:bodyPr>
          <a:lstStyle/>
          <a:p>
            <a:pPr marL="285750" indent="-285750">
              <a:buFont typeface="Arial" panose="020B0604020202020204" pitchFamily="34" charset="0"/>
              <a:buChar char="•"/>
            </a:pPr>
            <a:r>
              <a:rPr lang="en-US" b="1" i="0" u="sng" dirty="0">
                <a:solidFill>
                  <a:srgbClr val="1C1D1F"/>
                </a:solidFill>
                <a:effectLst/>
                <a:latin typeface="Google Sans"/>
              </a:rPr>
              <a:t>Elimination</a:t>
            </a:r>
            <a:r>
              <a:rPr lang="en-US" b="1" i="0" dirty="0">
                <a:solidFill>
                  <a:srgbClr val="1C1D1F"/>
                </a:solidFill>
                <a:effectLst/>
                <a:latin typeface="Google Sans"/>
              </a:rPr>
              <a:t> removes </a:t>
            </a:r>
            <a:r>
              <a:rPr lang="en-US" i="0" dirty="0">
                <a:solidFill>
                  <a:srgbClr val="1C1D1F"/>
                </a:solidFill>
                <a:effectLst/>
                <a:latin typeface="Google Sans"/>
              </a:rPr>
              <a:t>the</a:t>
            </a:r>
            <a:r>
              <a:rPr lang="en-US" b="1" i="0" dirty="0">
                <a:solidFill>
                  <a:srgbClr val="1C1D1F"/>
                </a:solidFill>
                <a:effectLst/>
                <a:latin typeface="Google Sans"/>
              </a:rPr>
              <a:t> hazard</a:t>
            </a:r>
            <a:r>
              <a:rPr lang="en-US" b="0" i="0" dirty="0">
                <a:solidFill>
                  <a:srgbClr val="1C1D1F"/>
                </a:solidFill>
                <a:effectLst/>
                <a:latin typeface="Google Sans"/>
              </a:rPr>
              <a:t> at the </a:t>
            </a:r>
            <a:r>
              <a:rPr lang="en-US" b="1" i="0" dirty="0">
                <a:solidFill>
                  <a:srgbClr val="1C1D1F"/>
                </a:solidFill>
                <a:effectLst/>
                <a:latin typeface="Google Sans"/>
              </a:rPr>
              <a:t>source</a:t>
            </a:r>
            <a:r>
              <a:rPr lang="en-US" dirty="0">
                <a:solidFill>
                  <a:srgbClr val="1C1D1F"/>
                </a:solidFill>
                <a:latin typeface="Google Sans"/>
              </a:rPr>
              <a:t>;</a:t>
            </a:r>
            <a:r>
              <a:rPr lang="en-US" b="0" i="0" dirty="0">
                <a:solidFill>
                  <a:srgbClr val="1C1D1F"/>
                </a:solidFill>
                <a:effectLst/>
                <a:latin typeface="Google Sans"/>
              </a:rPr>
              <a:t> </a:t>
            </a:r>
            <a:r>
              <a:rPr lang="en-US" b="1" i="0" dirty="0">
                <a:solidFill>
                  <a:srgbClr val="1C1D1F"/>
                </a:solidFill>
                <a:effectLst/>
                <a:latin typeface="Google Sans"/>
              </a:rPr>
              <a:t>e.g. </a:t>
            </a:r>
            <a:r>
              <a:rPr lang="en-US" b="0" i="0" dirty="0">
                <a:solidFill>
                  <a:srgbClr val="1C1D1F"/>
                </a:solidFill>
                <a:effectLst/>
                <a:latin typeface="Google Sans"/>
              </a:rPr>
              <a:t>changing the work process to </a:t>
            </a:r>
            <a:r>
              <a:rPr lang="en-US" b="1" i="0" dirty="0">
                <a:solidFill>
                  <a:srgbClr val="1C1D1F"/>
                </a:solidFill>
                <a:effectLst/>
                <a:latin typeface="Google Sans"/>
              </a:rPr>
              <a:t>stop </a:t>
            </a:r>
            <a:r>
              <a:rPr lang="en-US" b="0" i="0" dirty="0">
                <a:solidFill>
                  <a:srgbClr val="1C1D1F"/>
                </a:solidFill>
                <a:effectLst/>
                <a:latin typeface="Google Sans"/>
              </a:rPr>
              <a:t>using a </a:t>
            </a:r>
            <a:r>
              <a:rPr lang="en-US" b="1" i="0" dirty="0">
                <a:solidFill>
                  <a:srgbClr val="1C1D1F"/>
                </a:solidFill>
                <a:effectLst/>
                <a:latin typeface="Google Sans"/>
              </a:rPr>
              <a:t>harmful material </a:t>
            </a:r>
            <a:r>
              <a:rPr lang="en-US" b="0" i="0" dirty="0">
                <a:solidFill>
                  <a:srgbClr val="1C1D1F"/>
                </a:solidFill>
                <a:effectLst/>
                <a:latin typeface="Google Sans"/>
              </a:rPr>
              <a:t>or </a:t>
            </a:r>
            <a:r>
              <a:rPr lang="en-US" b="1" i="0" dirty="0">
                <a:solidFill>
                  <a:srgbClr val="1C1D1F"/>
                </a:solidFill>
                <a:effectLst/>
                <a:latin typeface="Google Sans"/>
              </a:rPr>
              <a:t>risky process  </a:t>
            </a:r>
          </a:p>
          <a:p>
            <a:pPr marL="742950" lvl="1" indent="-285750">
              <a:buFont typeface="Arial" panose="020B0604020202020204" pitchFamily="34" charset="0"/>
              <a:buChar char="•"/>
            </a:pPr>
            <a:r>
              <a:rPr lang="en-US" b="1" dirty="0">
                <a:solidFill>
                  <a:srgbClr val="1C1D1F"/>
                </a:solidFill>
                <a:latin typeface="Google Sans"/>
              </a:rPr>
              <a:t>P</a:t>
            </a:r>
            <a:r>
              <a:rPr lang="en-US" b="1" i="0" dirty="0">
                <a:solidFill>
                  <a:srgbClr val="1C1D1F"/>
                </a:solidFill>
                <a:effectLst/>
                <a:latin typeface="Google Sans"/>
              </a:rPr>
              <a:t>referred solution </a:t>
            </a:r>
            <a:r>
              <a:rPr lang="en-US" b="0" i="0" dirty="0">
                <a:solidFill>
                  <a:srgbClr val="1C1D1F"/>
                </a:solidFill>
                <a:effectLst/>
                <a:latin typeface="Google Sans"/>
              </a:rPr>
              <a:t>to protect workers because </a:t>
            </a:r>
            <a:r>
              <a:rPr lang="en-US" b="1" i="0" dirty="0">
                <a:solidFill>
                  <a:srgbClr val="1C1D1F"/>
                </a:solidFill>
                <a:effectLst/>
                <a:latin typeface="Google Sans"/>
              </a:rPr>
              <a:t>no exposure </a:t>
            </a:r>
            <a:r>
              <a:rPr lang="en-US" b="0" i="0" dirty="0">
                <a:solidFill>
                  <a:srgbClr val="1C1D1F"/>
                </a:solidFill>
                <a:effectLst/>
                <a:latin typeface="Google Sans"/>
              </a:rPr>
              <a:t>occurs</a:t>
            </a:r>
            <a:endParaRPr lang="en-US" dirty="0">
              <a:latin typeface="Google Sans"/>
            </a:endParaRPr>
          </a:p>
        </p:txBody>
      </p:sp>
      <p:sp>
        <p:nvSpPr>
          <p:cNvPr id="6" name="TextBox 5">
            <a:extLst>
              <a:ext uri="{FF2B5EF4-FFF2-40B4-BE49-F238E27FC236}">
                <a16:creationId xmlns:a16="http://schemas.microsoft.com/office/drawing/2014/main" id="{F48D7261-AC1D-EA13-204C-AE30EDBCBC36}"/>
              </a:ext>
            </a:extLst>
          </p:cNvPr>
          <p:cNvSpPr txBox="1"/>
          <p:nvPr/>
        </p:nvSpPr>
        <p:spPr>
          <a:xfrm>
            <a:off x="124691" y="2389909"/>
            <a:ext cx="7807035" cy="4341701"/>
          </a:xfrm>
          <a:prstGeom prst="rect">
            <a:avLst/>
          </a:prstGeom>
          <a:noFill/>
        </p:spPr>
        <p:txBody>
          <a:bodyPr wrap="square">
            <a:spAutoFit/>
          </a:bodyPr>
          <a:lstStyle/>
          <a:p>
            <a:pPr marL="285750" indent="-285750">
              <a:buFont typeface="Arial" panose="020B0604020202020204" pitchFamily="34" charset="0"/>
              <a:buChar char="•"/>
            </a:pPr>
            <a:r>
              <a:rPr lang="en-US" b="1" i="0" u="sng" dirty="0">
                <a:solidFill>
                  <a:srgbClr val="1C1D1F"/>
                </a:solidFill>
                <a:effectLst/>
                <a:latin typeface="Google Sans"/>
              </a:rPr>
              <a:t>Substitution</a:t>
            </a:r>
            <a:r>
              <a:rPr lang="en-US" b="1" i="0" dirty="0">
                <a:solidFill>
                  <a:srgbClr val="1C1D1F"/>
                </a:solidFill>
                <a:effectLst/>
                <a:latin typeface="Google Sans"/>
              </a:rPr>
              <a:t> </a:t>
            </a:r>
            <a:r>
              <a:rPr lang="en-US" b="0" i="0" dirty="0">
                <a:solidFill>
                  <a:srgbClr val="1C1D1F"/>
                </a:solidFill>
                <a:effectLst/>
                <a:latin typeface="Google Sans"/>
              </a:rPr>
              <a:t>is using </a:t>
            </a:r>
            <a:r>
              <a:rPr lang="en-US" b="1" i="0" dirty="0">
                <a:solidFill>
                  <a:srgbClr val="1C1D1F"/>
                </a:solidFill>
                <a:effectLst/>
                <a:latin typeface="Google Sans"/>
              </a:rPr>
              <a:t>a safer alternative</a:t>
            </a:r>
            <a:r>
              <a:rPr lang="en-US" b="0" i="0" dirty="0">
                <a:solidFill>
                  <a:srgbClr val="1C1D1F"/>
                </a:solidFill>
                <a:effectLst/>
                <a:latin typeface="Google Sans"/>
              </a:rPr>
              <a:t> to the source of hazard; </a:t>
            </a:r>
            <a:r>
              <a:rPr lang="en-US" b="1" i="0" dirty="0">
                <a:solidFill>
                  <a:srgbClr val="1C1D1F"/>
                </a:solidFill>
                <a:effectLst/>
                <a:latin typeface="Google Sans"/>
              </a:rPr>
              <a:t>e.g.</a:t>
            </a:r>
            <a:r>
              <a:rPr lang="en-US" b="1" i="0" dirty="0">
                <a:solidFill>
                  <a:srgbClr val="040C28"/>
                </a:solidFill>
                <a:effectLst/>
                <a:latin typeface="Google Sans"/>
              </a:rPr>
              <a:t> </a:t>
            </a:r>
            <a:r>
              <a:rPr lang="en-US" b="0" i="0" dirty="0">
                <a:solidFill>
                  <a:srgbClr val="040C28"/>
                </a:solidFill>
                <a:effectLst/>
                <a:latin typeface="Google Sans"/>
              </a:rPr>
              <a:t>instead of </a:t>
            </a:r>
            <a:r>
              <a:rPr lang="en-US" b="1" i="0" dirty="0">
                <a:solidFill>
                  <a:srgbClr val="040C28"/>
                </a:solidFill>
                <a:effectLst/>
                <a:latin typeface="Google Sans"/>
              </a:rPr>
              <a:t>sand-blasting</a:t>
            </a:r>
            <a:r>
              <a:rPr lang="en-US" b="0" i="0" dirty="0">
                <a:solidFill>
                  <a:srgbClr val="040C28"/>
                </a:solidFill>
                <a:effectLst/>
                <a:latin typeface="Google Sans"/>
              </a:rPr>
              <a:t>, using </a:t>
            </a:r>
            <a:r>
              <a:rPr lang="en-US" b="1" i="0" dirty="0">
                <a:solidFill>
                  <a:srgbClr val="040C28"/>
                </a:solidFill>
                <a:effectLst/>
                <a:latin typeface="Google Sans"/>
              </a:rPr>
              <a:t>a low or zero silica content abrasive material</a:t>
            </a:r>
          </a:p>
          <a:p>
            <a:pPr marL="742950" lvl="1" indent="-285750">
              <a:buFont typeface="Arial" panose="020B0604020202020204" pitchFamily="34" charset="0"/>
              <a:buChar char="•"/>
            </a:pPr>
            <a:r>
              <a:rPr lang="en-US" b="1" dirty="0">
                <a:solidFill>
                  <a:srgbClr val="040C28"/>
                </a:solidFill>
                <a:latin typeface="Google Sans"/>
              </a:rPr>
              <a:t>Most effective </a:t>
            </a:r>
            <a:r>
              <a:rPr lang="en-US" dirty="0">
                <a:solidFill>
                  <a:srgbClr val="040C28"/>
                </a:solidFill>
                <a:latin typeface="Google Sans"/>
              </a:rPr>
              <a:t>in </a:t>
            </a:r>
            <a:r>
              <a:rPr lang="en-US" b="1" dirty="0">
                <a:solidFill>
                  <a:srgbClr val="040C28"/>
                </a:solidFill>
                <a:latin typeface="Google Sans"/>
              </a:rPr>
              <a:t>design phases</a:t>
            </a:r>
            <a:r>
              <a:rPr lang="en-US" b="1" i="0" dirty="0">
                <a:solidFill>
                  <a:srgbClr val="1C1D1F"/>
                </a:solidFill>
                <a:effectLst/>
                <a:latin typeface="Google Sans"/>
              </a:rPr>
              <a:t> </a:t>
            </a:r>
          </a:p>
          <a:p>
            <a:pPr marL="742950" lvl="1" indent="-285750">
              <a:buFont typeface="Arial" panose="020B0604020202020204" pitchFamily="34" charset="0"/>
              <a:buChar char="•"/>
            </a:pPr>
            <a:endParaRPr lang="en-US" b="1" dirty="0">
              <a:solidFill>
                <a:srgbClr val="1C1D1F"/>
              </a:solidFill>
              <a:latin typeface="Google Sans"/>
            </a:endParaRPr>
          </a:p>
          <a:p>
            <a:pPr marL="285750" indent="-285750">
              <a:buFont typeface="Arial" panose="020B0604020202020204" pitchFamily="34" charset="0"/>
              <a:buChar char="•"/>
            </a:pPr>
            <a:r>
              <a:rPr lang="en-US" b="1" dirty="0">
                <a:solidFill>
                  <a:srgbClr val="1C1D1F"/>
                </a:solidFill>
                <a:latin typeface="Google Sans"/>
                <a:hlinkClick r:id="rId3">
                  <a:extLst>
                    <a:ext uri="{A12FA001-AC4F-418D-AE19-62706E023703}">
                      <ahyp:hlinkClr xmlns:ahyp="http://schemas.microsoft.com/office/drawing/2018/hyperlinkcolor" val="tx"/>
                    </a:ext>
                  </a:extLst>
                </a:hlinkClick>
              </a:rPr>
              <a:t>Engineering controls</a:t>
            </a:r>
            <a:r>
              <a:rPr lang="en-US" b="1" dirty="0">
                <a:solidFill>
                  <a:srgbClr val="1C1D1F"/>
                </a:solidFill>
                <a:latin typeface="Google Sans"/>
              </a:rPr>
              <a:t> </a:t>
            </a:r>
            <a:r>
              <a:rPr lang="en-US" dirty="0">
                <a:solidFill>
                  <a:srgbClr val="1C1D1F"/>
                </a:solidFill>
                <a:latin typeface="Google Sans"/>
              </a:rPr>
              <a:t>will</a:t>
            </a:r>
            <a:r>
              <a:rPr lang="en-US" b="1" dirty="0">
                <a:solidFill>
                  <a:srgbClr val="1C1D1F"/>
                </a:solidFill>
                <a:latin typeface="Google Sans"/>
              </a:rPr>
              <a:t> reduce </a:t>
            </a:r>
            <a:r>
              <a:rPr lang="en-US" dirty="0">
                <a:solidFill>
                  <a:srgbClr val="1C1D1F"/>
                </a:solidFill>
                <a:latin typeface="Google Sans"/>
              </a:rPr>
              <a:t>or</a:t>
            </a:r>
            <a:r>
              <a:rPr lang="en-US" b="1" dirty="0">
                <a:solidFill>
                  <a:srgbClr val="1C1D1F"/>
                </a:solidFill>
                <a:latin typeface="Google Sans"/>
              </a:rPr>
              <a:t> prevent hazards </a:t>
            </a:r>
            <a:r>
              <a:rPr lang="en-US" dirty="0">
                <a:solidFill>
                  <a:srgbClr val="1C1D1F"/>
                </a:solidFill>
                <a:latin typeface="Google Sans"/>
              </a:rPr>
              <a:t>from</a:t>
            </a:r>
            <a:r>
              <a:rPr lang="en-US" b="1" dirty="0">
                <a:solidFill>
                  <a:srgbClr val="1C1D1F"/>
                </a:solidFill>
                <a:latin typeface="Google Sans"/>
              </a:rPr>
              <a:t>                                                </a:t>
            </a:r>
            <a:r>
              <a:rPr lang="en-US" dirty="0">
                <a:solidFill>
                  <a:srgbClr val="1C1D1F"/>
                </a:solidFill>
                <a:latin typeface="Google Sans"/>
              </a:rPr>
              <a:t>coming into </a:t>
            </a:r>
            <a:r>
              <a:rPr lang="en-US" b="1" dirty="0">
                <a:solidFill>
                  <a:srgbClr val="1C1D1F"/>
                </a:solidFill>
                <a:latin typeface="Google Sans"/>
              </a:rPr>
              <a:t>contact</a:t>
            </a:r>
            <a:r>
              <a:rPr lang="en-US" dirty="0">
                <a:solidFill>
                  <a:srgbClr val="1C1D1F"/>
                </a:solidFill>
                <a:latin typeface="Google Sans"/>
              </a:rPr>
              <a:t> with </a:t>
            </a:r>
            <a:r>
              <a:rPr lang="en-US" b="1" dirty="0">
                <a:solidFill>
                  <a:srgbClr val="1C1D1F"/>
                </a:solidFill>
                <a:latin typeface="Google Sans"/>
              </a:rPr>
              <a:t>workers; e.g. ventilation, enclosed                                                cabs</a:t>
            </a:r>
          </a:p>
          <a:p>
            <a:pPr marL="742950" lvl="1" indent="-285750">
              <a:buFont typeface="Arial" panose="020B0604020202020204" pitchFamily="34" charset="0"/>
              <a:buChar char="•"/>
            </a:pPr>
            <a:r>
              <a:rPr lang="en-US" b="1" dirty="0">
                <a:solidFill>
                  <a:srgbClr val="1C1D1F"/>
                </a:solidFill>
                <a:latin typeface="Google Sans"/>
              </a:rPr>
              <a:t>Cost-effective </a:t>
            </a:r>
            <a:r>
              <a:rPr lang="en-US" dirty="0">
                <a:solidFill>
                  <a:srgbClr val="1C1D1F"/>
                </a:solidFill>
                <a:latin typeface="Google Sans"/>
              </a:rPr>
              <a:t>in the </a:t>
            </a:r>
            <a:r>
              <a:rPr lang="en-US" b="1" dirty="0">
                <a:solidFill>
                  <a:srgbClr val="1C1D1F"/>
                </a:solidFill>
                <a:latin typeface="Google Sans"/>
              </a:rPr>
              <a:t>long term </a:t>
            </a:r>
          </a:p>
          <a:p>
            <a:endParaRPr lang="en-US" b="1" u="sng" dirty="0">
              <a:solidFill>
                <a:srgbClr val="1C1D1F"/>
              </a:solidFill>
              <a:latin typeface="Google Sans"/>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b="1" u="sng" dirty="0">
                <a:solidFill>
                  <a:srgbClr val="1C1D1F"/>
                </a:solidFill>
                <a:latin typeface="Google Sans"/>
              </a:rPr>
              <a:t>Administrative controls </a:t>
            </a:r>
            <a:r>
              <a:rPr lang="en-US" sz="1800" kern="0" dirty="0">
                <a:solidFill>
                  <a:srgbClr val="1C1D1F"/>
                </a:solidFill>
                <a:effectLst/>
                <a:latin typeface="Google Sans"/>
                <a:ea typeface="Times New Roman" panose="02020603050405020304" pitchFamily="18" charset="0"/>
                <a:cs typeface="Times New Roman" panose="02020603050405020304" pitchFamily="18" charset="0"/>
              </a:rPr>
              <a:t>establish </a:t>
            </a:r>
            <a:r>
              <a:rPr lang="en-US" sz="1800" b="1" kern="0" dirty="0">
                <a:solidFill>
                  <a:srgbClr val="1C1D1F"/>
                </a:solidFill>
                <a:effectLst/>
                <a:latin typeface="Google Sans"/>
                <a:ea typeface="Times New Roman" panose="02020603050405020304" pitchFamily="18" charset="0"/>
                <a:cs typeface="Times New Roman" panose="02020603050405020304" pitchFamily="18" charset="0"/>
              </a:rPr>
              <a:t>work practices</a:t>
            </a:r>
            <a:r>
              <a:rPr lang="en-US" sz="1800" kern="0" dirty="0">
                <a:solidFill>
                  <a:srgbClr val="1C1D1F"/>
                </a:solidFill>
                <a:effectLst/>
                <a:latin typeface="Google Sans"/>
                <a:ea typeface="Times New Roman" panose="02020603050405020304" pitchFamily="18" charset="0"/>
                <a:cs typeface="Times New Roman" panose="02020603050405020304" pitchFamily="18" charset="0"/>
              </a:rPr>
              <a:t> that </a:t>
            </a:r>
            <a:r>
              <a:rPr lang="en-US" sz="1800" b="1" kern="0" dirty="0">
                <a:solidFill>
                  <a:srgbClr val="1C1D1F"/>
                </a:solidFill>
                <a:effectLst/>
                <a:latin typeface="Google Sans"/>
                <a:ea typeface="Times New Roman" panose="02020603050405020304" pitchFamily="18" charset="0"/>
                <a:cs typeface="Times New Roman" panose="02020603050405020304" pitchFamily="18" charset="0"/>
              </a:rPr>
              <a:t>reduce                                                              </a:t>
            </a:r>
            <a:r>
              <a:rPr lang="en-US" sz="1800" kern="0" dirty="0">
                <a:solidFill>
                  <a:srgbClr val="1C1D1F"/>
                </a:solidFill>
                <a:effectLst/>
                <a:latin typeface="Google Sans"/>
                <a:ea typeface="Times New Roman" panose="02020603050405020304" pitchFamily="18" charset="0"/>
                <a:cs typeface="Times New Roman" panose="02020603050405020304" pitchFamily="18" charset="0"/>
              </a:rPr>
              <a:t>the </a:t>
            </a:r>
            <a:r>
              <a:rPr lang="en-US" sz="1800" b="1" kern="0" dirty="0">
                <a:solidFill>
                  <a:srgbClr val="1C1D1F"/>
                </a:solidFill>
                <a:effectLst/>
                <a:latin typeface="Google Sans"/>
                <a:ea typeface="Times New Roman" panose="02020603050405020304" pitchFamily="18" charset="0"/>
                <a:cs typeface="Times New Roman" panose="02020603050405020304" pitchFamily="18" charset="0"/>
              </a:rPr>
              <a:t>duration, frequency</a:t>
            </a:r>
            <a:r>
              <a:rPr lang="en-US" sz="1800" kern="0" dirty="0">
                <a:solidFill>
                  <a:srgbClr val="1C1D1F"/>
                </a:solidFill>
                <a:effectLst/>
                <a:latin typeface="Google Sans"/>
                <a:ea typeface="Times New Roman" panose="02020603050405020304" pitchFamily="18" charset="0"/>
                <a:cs typeface="Times New Roman" panose="02020603050405020304" pitchFamily="18" charset="0"/>
              </a:rPr>
              <a:t>, or </a:t>
            </a:r>
            <a:r>
              <a:rPr lang="en-US" sz="1800" b="1" kern="0" dirty="0">
                <a:solidFill>
                  <a:srgbClr val="1C1D1F"/>
                </a:solidFill>
                <a:effectLst/>
                <a:latin typeface="Google Sans"/>
                <a:ea typeface="Times New Roman" panose="02020603050405020304" pitchFamily="18" charset="0"/>
                <a:cs typeface="Times New Roman" panose="02020603050405020304" pitchFamily="18" charset="0"/>
              </a:rPr>
              <a:t>intensity </a:t>
            </a:r>
            <a:r>
              <a:rPr lang="en-US" sz="1800" kern="0" dirty="0">
                <a:solidFill>
                  <a:srgbClr val="1C1D1F"/>
                </a:solidFill>
                <a:effectLst/>
                <a:latin typeface="Google Sans"/>
                <a:ea typeface="Times New Roman" panose="02020603050405020304" pitchFamily="18" charset="0"/>
                <a:cs typeface="Times New Roman" panose="02020603050405020304" pitchFamily="18" charset="0"/>
              </a:rPr>
              <a:t>of </a:t>
            </a:r>
            <a:r>
              <a:rPr lang="en-US" sz="1800" b="1" kern="0" dirty="0">
                <a:solidFill>
                  <a:srgbClr val="1C1D1F"/>
                </a:solidFill>
                <a:effectLst/>
                <a:latin typeface="Google Sans"/>
                <a:ea typeface="Times New Roman" panose="02020603050405020304" pitchFamily="18" charset="0"/>
                <a:cs typeface="Times New Roman" panose="02020603050405020304" pitchFamily="18" charset="0"/>
              </a:rPr>
              <a:t>exposure </a:t>
            </a:r>
            <a:r>
              <a:rPr lang="en-US" sz="1800" kern="0" dirty="0">
                <a:solidFill>
                  <a:srgbClr val="1C1D1F"/>
                </a:solidFill>
                <a:effectLst/>
                <a:latin typeface="Google Sans"/>
                <a:ea typeface="Times New Roman" panose="02020603050405020304" pitchFamily="18" charset="0"/>
                <a:cs typeface="Times New Roman" panose="02020603050405020304" pitchFamily="18" charset="0"/>
              </a:rPr>
              <a:t>to hazards                             </a:t>
            </a:r>
            <a:r>
              <a:rPr lang="en-US" sz="1800" b="1" kern="0" dirty="0">
                <a:solidFill>
                  <a:srgbClr val="1C1D1F"/>
                </a:solidFill>
                <a:effectLst/>
                <a:latin typeface="Google Sans"/>
                <a:ea typeface="Times New Roman" panose="02020603050405020304" pitchFamily="18" charset="0"/>
                <a:cs typeface="Times New Roman" panose="02020603050405020304" pitchFamily="18" charset="0"/>
              </a:rPr>
              <a:t>e.g. </a:t>
            </a:r>
            <a:r>
              <a:rPr lang="en-US" b="1" kern="0" dirty="0">
                <a:solidFill>
                  <a:srgbClr val="1C1D1F"/>
                </a:solidFill>
                <a:latin typeface="Google Sans"/>
                <a:ea typeface="Times New Roman" panose="02020603050405020304" pitchFamily="18" charset="0"/>
                <a:cs typeface="Times New Roman" panose="02020603050405020304" pitchFamily="18" charset="0"/>
              </a:rPr>
              <a:t>l</a:t>
            </a:r>
            <a:r>
              <a:rPr lang="en-US" sz="1800" b="1" kern="0" dirty="0">
                <a:solidFill>
                  <a:srgbClr val="1C1D1F"/>
                </a:solidFill>
                <a:effectLst/>
                <a:latin typeface="Google Sans"/>
                <a:ea typeface="Times New Roman" panose="02020603050405020304" pitchFamily="18" charset="0"/>
                <a:cs typeface="Times New Roman" panose="02020603050405020304" pitchFamily="18" charset="0"/>
              </a:rPr>
              <a:t>imiting access </a:t>
            </a:r>
            <a:r>
              <a:rPr lang="en-US" sz="1800" kern="0" dirty="0">
                <a:solidFill>
                  <a:srgbClr val="1C1D1F"/>
                </a:solidFill>
                <a:effectLst/>
                <a:latin typeface="Google Sans"/>
                <a:ea typeface="Times New Roman" panose="02020603050405020304" pitchFamily="18" charset="0"/>
                <a:cs typeface="Times New Roman" panose="02020603050405020304" pitchFamily="18" charset="0"/>
              </a:rPr>
              <a:t>to </a:t>
            </a:r>
            <a:r>
              <a:rPr lang="en-US" sz="1800" b="1" kern="0" dirty="0">
                <a:solidFill>
                  <a:srgbClr val="1C1D1F"/>
                </a:solidFill>
                <a:effectLst/>
                <a:latin typeface="Google Sans"/>
                <a:ea typeface="Times New Roman" panose="02020603050405020304" pitchFamily="18" charset="0"/>
                <a:cs typeface="Times New Roman" panose="02020603050405020304" pitchFamily="18" charset="0"/>
              </a:rPr>
              <a:t>hazardous areas/</a:t>
            </a:r>
            <a:r>
              <a:rPr lang="en-US" b="1" kern="0" dirty="0">
                <a:solidFill>
                  <a:srgbClr val="1C1D1F"/>
                </a:solidFill>
                <a:effectLst/>
                <a:latin typeface="Google Sans"/>
                <a:ea typeface="Times New Roman" panose="02020603050405020304" pitchFamily="18" charset="0"/>
                <a:cs typeface="Times New Roman" panose="02020603050405020304" pitchFamily="18" charset="0"/>
              </a:rPr>
              <a:t>machinery; warning signs</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b="1" u="sng" kern="0" dirty="0">
                <a:solidFill>
                  <a:srgbClr val="1C1D1F"/>
                </a:solidFill>
                <a:effectLst/>
                <a:latin typeface="Google Sans"/>
                <a:ea typeface="Times New Roman" panose="02020603050405020304" pitchFamily="18" charset="0"/>
                <a:cs typeface="Times New Roman" panose="02020603050405020304" pitchFamily="18" charset="0"/>
              </a:rPr>
              <a:t>PPE</a:t>
            </a:r>
            <a:r>
              <a:rPr lang="en-US" sz="1800" kern="0" dirty="0">
                <a:solidFill>
                  <a:srgbClr val="1C1D1F"/>
                </a:solidFill>
                <a:effectLst/>
                <a:latin typeface="Google Sans"/>
                <a:ea typeface="Times New Roman" panose="02020603050405020304" pitchFamily="18" charset="0"/>
                <a:cs typeface="Times New Roman" panose="02020603050405020304" pitchFamily="18" charset="0"/>
              </a:rPr>
              <a:t> is </a:t>
            </a:r>
            <a:r>
              <a:rPr lang="en-US" sz="1800" b="1" kern="0" dirty="0">
                <a:solidFill>
                  <a:srgbClr val="1C1D1F"/>
                </a:solidFill>
                <a:effectLst/>
                <a:latin typeface="Google Sans"/>
                <a:ea typeface="Times New Roman" panose="02020603050405020304" pitchFamily="18" charset="0"/>
                <a:cs typeface="Times New Roman" panose="02020603050405020304" pitchFamily="18" charset="0"/>
              </a:rPr>
              <a:t>equipment worn to minimize exposure</a:t>
            </a:r>
            <a:r>
              <a:rPr lang="en-US" sz="1800" kern="0" dirty="0">
                <a:solidFill>
                  <a:srgbClr val="1C1D1F"/>
                </a:solidFill>
                <a:effectLst/>
                <a:latin typeface="Google Sans"/>
                <a:ea typeface="Times New Roman" panose="02020603050405020304" pitchFamily="18" charset="0"/>
                <a:cs typeface="Times New Roman" panose="02020603050405020304" pitchFamily="18" charset="0"/>
              </a:rPr>
              <a:t> to hazards; </a:t>
            </a:r>
            <a:r>
              <a:rPr lang="en-US" sz="1800" b="1" kern="0" dirty="0">
                <a:solidFill>
                  <a:srgbClr val="1C1D1F"/>
                </a:solidFill>
                <a:effectLst/>
                <a:latin typeface="Google Sans"/>
                <a:ea typeface="Times New Roman" panose="02020603050405020304" pitchFamily="18" charset="0"/>
                <a:cs typeface="Times New Roman" panose="02020603050405020304" pitchFamily="18" charset="0"/>
              </a:rPr>
              <a:t>e.g. respirators  </a:t>
            </a:r>
          </a:p>
          <a:p>
            <a:pPr marL="285750" indent="-285750">
              <a:buFont typeface="Arial" panose="020B0604020202020204" pitchFamily="34" charset="0"/>
              <a:buChar char="•"/>
            </a:pPr>
            <a:r>
              <a:rPr lang="en-US" sz="1800" b="1" u="sng" kern="0" dirty="0">
                <a:solidFill>
                  <a:srgbClr val="1C1D1F"/>
                </a:solidFill>
                <a:effectLst/>
                <a:latin typeface="Google Sans"/>
                <a:ea typeface="Times New Roman" panose="02020603050405020304" pitchFamily="18" charset="0"/>
                <a:cs typeface="Times New Roman" panose="02020603050405020304" pitchFamily="18" charset="0"/>
              </a:rPr>
              <a:t>Training</a:t>
            </a:r>
            <a:r>
              <a:rPr lang="en-US" sz="1800" u="sng" kern="0" dirty="0">
                <a:solidFill>
                  <a:srgbClr val="1C1D1F"/>
                </a:solidFill>
                <a:effectLst/>
                <a:latin typeface="Google Sans"/>
                <a:ea typeface="Times New Roman" panose="02020603050405020304" pitchFamily="18" charset="0"/>
                <a:cs typeface="Times New Roman" panose="02020603050405020304" pitchFamily="18" charset="0"/>
              </a:rPr>
              <a:t> and </a:t>
            </a:r>
            <a:r>
              <a:rPr lang="en-US" sz="1800" b="1" u="sng" kern="0" dirty="0">
                <a:solidFill>
                  <a:srgbClr val="1C1D1F"/>
                </a:solidFill>
                <a:effectLst/>
                <a:latin typeface="Google Sans"/>
                <a:ea typeface="Times New Roman" panose="02020603050405020304" pitchFamily="18" charset="0"/>
                <a:cs typeface="Times New Roman" panose="02020603050405020304" pitchFamily="18" charset="0"/>
              </a:rPr>
              <a:t>evaluation</a:t>
            </a:r>
            <a:r>
              <a:rPr lang="en-US" sz="1800" u="sng" kern="0" dirty="0">
                <a:solidFill>
                  <a:srgbClr val="1C1D1F"/>
                </a:solidFill>
                <a:effectLst/>
                <a:latin typeface="Google Sans"/>
                <a:ea typeface="Times New Roman" panose="02020603050405020304" pitchFamily="18" charset="0"/>
                <a:cs typeface="Times New Roman" panose="02020603050405020304" pitchFamily="18" charset="0"/>
              </a:rPr>
              <a:t> </a:t>
            </a:r>
            <a:r>
              <a:rPr lang="en-US" sz="1800" kern="0" dirty="0">
                <a:solidFill>
                  <a:srgbClr val="1C1D1F"/>
                </a:solidFill>
                <a:effectLst/>
                <a:latin typeface="Google Sans"/>
                <a:ea typeface="Times New Roman" panose="02020603050405020304" pitchFamily="18" charset="0"/>
                <a:cs typeface="Times New Roman" panose="02020603050405020304" pitchFamily="18" charset="0"/>
              </a:rPr>
              <a:t>can help </a:t>
            </a:r>
            <a:r>
              <a:rPr lang="en-US" sz="1800" b="1" kern="0" dirty="0">
                <a:solidFill>
                  <a:srgbClr val="1C1D1F"/>
                </a:solidFill>
                <a:effectLst/>
                <a:latin typeface="Google Sans"/>
                <a:ea typeface="Times New Roman" panose="02020603050405020304" pitchFamily="18" charset="0"/>
                <a:cs typeface="Times New Roman" panose="02020603050405020304" pitchFamily="18" charset="0"/>
              </a:rPr>
              <a:t>ensure selected controls </a:t>
            </a:r>
            <a:r>
              <a:rPr lang="en-US" sz="1800" kern="0" dirty="0">
                <a:solidFill>
                  <a:srgbClr val="1C1D1F"/>
                </a:solidFill>
                <a:effectLst/>
                <a:latin typeface="Google Sans"/>
                <a:ea typeface="Times New Roman" panose="02020603050405020304" pitchFamily="18" charset="0"/>
                <a:cs typeface="Times New Roman" panose="02020603050405020304" pitchFamily="18" charset="0"/>
              </a:rPr>
              <a:t>are</a:t>
            </a:r>
            <a:r>
              <a:rPr lang="en-US" sz="1800" b="1" kern="0" dirty="0">
                <a:solidFill>
                  <a:srgbClr val="1C1D1F"/>
                </a:solidFill>
                <a:effectLst/>
                <a:latin typeface="Google Sans"/>
                <a:ea typeface="Times New Roman" panose="02020603050405020304" pitchFamily="18" charset="0"/>
                <a:cs typeface="Times New Roman" panose="02020603050405020304" pitchFamily="18" charset="0"/>
              </a:rPr>
              <a:t> successful</a:t>
            </a:r>
            <a:endParaRPr lang="en-US" b="1" dirty="0">
              <a:solidFill>
                <a:srgbClr val="1C1D1F"/>
              </a:solidFill>
              <a:latin typeface="Google Sans"/>
            </a:endParaRPr>
          </a:p>
        </p:txBody>
      </p:sp>
      <p:pic>
        <p:nvPicPr>
          <p:cNvPr id="5" name="Picture 4">
            <a:extLst>
              <a:ext uri="{FF2B5EF4-FFF2-40B4-BE49-F238E27FC236}">
                <a16:creationId xmlns:a16="http://schemas.microsoft.com/office/drawing/2014/main" id="{7C744F0A-CCC9-BC7E-FC77-6D398A3D1290}"/>
              </a:ext>
            </a:extLst>
          </p:cNvPr>
          <p:cNvPicPr>
            <a:picLocks noChangeAspect="1"/>
          </p:cNvPicPr>
          <p:nvPr/>
        </p:nvPicPr>
        <p:blipFill>
          <a:blip r:embed="rId4"/>
          <a:stretch>
            <a:fillRect/>
          </a:stretch>
        </p:blipFill>
        <p:spPr>
          <a:xfrm>
            <a:off x="6588695" y="2724150"/>
            <a:ext cx="2555305" cy="2008077"/>
          </a:xfrm>
          <a:prstGeom prst="rect">
            <a:avLst/>
          </a:prstGeom>
        </p:spPr>
      </p:pic>
      <p:pic>
        <p:nvPicPr>
          <p:cNvPr id="7" name="Picture 6">
            <a:extLst>
              <a:ext uri="{FF2B5EF4-FFF2-40B4-BE49-F238E27FC236}">
                <a16:creationId xmlns:a16="http://schemas.microsoft.com/office/drawing/2014/main" id="{32855A11-FF34-376F-2FA5-F4B2D2670142}"/>
              </a:ext>
            </a:extLst>
          </p:cNvPr>
          <p:cNvPicPr>
            <a:picLocks noChangeAspect="1"/>
          </p:cNvPicPr>
          <p:nvPr/>
        </p:nvPicPr>
        <p:blipFill>
          <a:blip r:embed="rId5"/>
          <a:stretch>
            <a:fillRect/>
          </a:stretch>
        </p:blipFill>
        <p:spPr>
          <a:xfrm>
            <a:off x="6961797" y="4560759"/>
            <a:ext cx="1939855" cy="1451802"/>
          </a:xfrm>
          <a:prstGeom prst="rect">
            <a:avLst/>
          </a:prstGeom>
        </p:spPr>
      </p:pic>
    </p:spTree>
    <p:extLst>
      <p:ext uri="{BB962C8B-B14F-4D97-AF65-F5344CB8AC3E}">
        <p14:creationId xmlns:p14="http://schemas.microsoft.com/office/powerpoint/2010/main" val="110790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145323" y="0"/>
            <a:ext cx="6998677" cy="1084669"/>
          </a:xfrm>
        </p:spPr>
        <p:txBody>
          <a:bodyPr/>
          <a:lstStyle/>
          <a:p>
            <a:pPr marL="342900" marR="0" lvl="0" indent="-342900" defTabSz="914400" rtl="0" eaLnBrk="0" fontAlgn="base" latinLnBrk="0" hangingPunct="0">
              <a:lnSpc>
                <a:spcPct val="100000"/>
              </a:lnSpc>
              <a:spcBef>
                <a:spcPct val="20000"/>
              </a:spcBef>
              <a:spcAft>
                <a:spcPct val="0"/>
              </a:spcAft>
              <a:tabLst/>
              <a:defRPr/>
            </a:pPr>
            <a:r>
              <a:rPr kumimoji="0" lang="en-US" sz="3600" b="1" i="0" u="none" strike="noStrike" kern="0" cap="none" spc="0" normalizeH="0" baseline="0" noProof="0" dirty="0">
                <a:ln>
                  <a:noFill/>
                </a:ln>
                <a:solidFill>
                  <a:schemeClr val="bg1"/>
                </a:solidFill>
                <a:effectLst/>
                <a:uLnTx/>
                <a:uFillTx/>
                <a:latin typeface="Google Sans"/>
                <a:ea typeface="ＭＳ Ｐゴシック" charset="-128"/>
                <a:cs typeface="Times New Roman" panose="02020603050405020304" pitchFamily="18" charset="0"/>
              </a:rPr>
              <a:t>Engineering and Administrative Controls</a:t>
            </a:r>
            <a:br>
              <a:rPr kumimoji="0" lang="en-US" sz="2350" b="0" i="0" u="none" strike="noStrike" kern="0" cap="none" spc="0" normalizeH="0" baseline="0" noProof="0" dirty="0">
                <a:ln>
                  <a:noFill/>
                </a:ln>
                <a:solidFill>
                  <a:srgbClr val="000000"/>
                </a:solidFill>
                <a:effectLst/>
                <a:uLnTx/>
                <a:uFillTx/>
                <a:latin typeface="Google Sans"/>
                <a:ea typeface="ＭＳ Ｐゴシック" charset="-128"/>
                <a:cs typeface="Times New Roman" panose="02020603050405020304" pitchFamily="18" charset="0"/>
              </a:rPr>
            </a:br>
            <a:endParaRPr lang="en-US" sz="4000" b="1" spc="150" dirty="0">
              <a:solidFill>
                <a:srgbClr val="FFFFFF"/>
              </a:solidFill>
              <a:latin typeface="Google Sans"/>
              <a:ea typeface="Tahoma" panose="020B0604030504040204" pitchFamily="34" charset="0"/>
              <a:cs typeface="Arial" panose="020B0604020202020204" pitchFamily="34" charset="0"/>
            </a:endParaRPr>
          </a:p>
        </p:txBody>
      </p:sp>
      <p:sp>
        <p:nvSpPr>
          <p:cNvPr id="4" name="Content Placeholder 2"/>
          <p:cNvSpPr>
            <a:spLocks noGrp="1"/>
          </p:cNvSpPr>
          <p:nvPr>
            <p:ph idx="1"/>
          </p:nvPr>
        </p:nvSpPr>
        <p:spPr>
          <a:xfrm>
            <a:off x="3521869" y="1335881"/>
            <a:ext cx="5491597" cy="5207794"/>
          </a:xfrm>
        </p:spPr>
        <p:txBody>
          <a:bodyPr>
            <a:noAutofit/>
          </a:bodyPr>
          <a:lstStyle/>
          <a:p>
            <a:pPr marL="457200" lvl="1" indent="0"/>
            <a:r>
              <a:rPr lang="en-US" sz="2250" b="1" dirty="0">
                <a:latin typeface="Google Sans"/>
                <a:cs typeface="Times New Roman" panose="02020603050405020304" pitchFamily="18" charset="0"/>
              </a:rPr>
              <a:t>The following information </a:t>
            </a:r>
            <a:r>
              <a:rPr lang="en-US" sz="2250" dirty="0">
                <a:latin typeface="Google Sans"/>
                <a:cs typeface="Times New Roman" panose="02020603050405020304" pitchFamily="18" charset="0"/>
              </a:rPr>
              <a:t>can be considered among </a:t>
            </a:r>
            <a:r>
              <a:rPr lang="en-US" sz="2250" b="1" dirty="0">
                <a:latin typeface="Google Sans"/>
                <a:cs typeface="Times New Roman" panose="02020603050405020304" pitchFamily="18" charset="0"/>
              </a:rPr>
              <a:t>best practices</a:t>
            </a:r>
            <a:endParaRPr lang="en-US" sz="2250" dirty="0">
              <a:latin typeface="Google Sans"/>
              <a:cs typeface="Times New Roman" panose="02020603050405020304" pitchFamily="18" charset="0"/>
            </a:endParaRPr>
          </a:p>
          <a:p>
            <a:pPr marL="1314450" lvl="2" indent="-457200">
              <a:buFont typeface="Arial" panose="020B0604020202020204" pitchFamily="34" charset="0"/>
              <a:buChar char="•"/>
            </a:pPr>
            <a:r>
              <a:rPr lang="en-US" sz="2000" b="1" dirty="0">
                <a:latin typeface="Google Sans"/>
                <a:cs typeface="Times New Roman" panose="02020603050405020304" pitchFamily="18" charset="0"/>
              </a:rPr>
              <a:t>Engineering</a:t>
            </a:r>
            <a:r>
              <a:rPr lang="en-US" sz="2000" dirty="0">
                <a:latin typeface="Google Sans"/>
                <a:cs typeface="Times New Roman" panose="02020603050405020304" pitchFamily="18" charset="0"/>
              </a:rPr>
              <a:t> and </a:t>
            </a:r>
            <a:r>
              <a:rPr lang="en-US" sz="2000" b="1" dirty="0">
                <a:latin typeface="Google Sans"/>
                <a:cs typeface="Times New Roman" panose="02020603050405020304" pitchFamily="18" charset="0"/>
              </a:rPr>
              <a:t>administrative</a:t>
            </a:r>
            <a:r>
              <a:rPr lang="en-US" sz="2000" dirty="0">
                <a:latin typeface="Google Sans"/>
                <a:cs typeface="Times New Roman" panose="02020603050405020304" pitchFamily="18" charset="0"/>
              </a:rPr>
              <a:t> </a:t>
            </a:r>
            <a:r>
              <a:rPr lang="en-US" sz="2000" b="1" dirty="0">
                <a:latin typeface="Google Sans"/>
                <a:cs typeface="Times New Roman" panose="02020603050405020304" pitchFamily="18" charset="0"/>
              </a:rPr>
              <a:t>controls</a:t>
            </a:r>
            <a:r>
              <a:rPr lang="en-US" sz="2000" dirty="0">
                <a:latin typeface="Google Sans"/>
                <a:cs typeface="Times New Roman" panose="02020603050405020304" pitchFamily="18" charset="0"/>
              </a:rPr>
              <a:t> for reducing exposures </a:t>
            </a:r>
            <a:r>
              <a:rPr lang="en-US" sz="2000" b="1" dirty="0">
                <a:latin typeface="Google Sans"/>
                <a:cs typeface="Times New Roman" panose="02020603050405020304" pitchFamily="18" charset="0"/>
              </a:rPr>
              <a:t>allows for respirator use, in addition to those controls, when feasible engineering controls cannot reduce employee exposures to levels below PEL</a:t>
            </a:r>
          </a:p>
          <a:p>
            <a:pPr marL="1314450" lvl="2" indent="-457200">
              <a:buFont typeface="Arial" panose="020B0604020202020204" pitchFamily="34" charset="0"/>
              <a:buChar char="•"/>
            </a:pPr>
            <a:r>
              <a:rPr lang="en-US" sz="2000" b="1" dirty="0">
                <a:latin typeface="Google Sans"/>
                <a:cs typeface="Times New Roman" panose="02020603050405020304" pitchFamily="18" charset="0"/>
              </a:rPr>
              <a:t>Even when employers demonstrate </a:t>
            </a:r>
            <a:r>
              <a:rPr lang="en-US" sz="2000" dirty="0">
                <a:latin typeface="Google Sans"/>
                <a:cs typeface="Times New Roman" panose="02020603050405020304" pitchFamily="18" charset="0"/>
              </a:rPr>
              <a:t>the</a:t>
            </a:r>
            <a:r>
              <a:rPr lang="en-US" sz="2000" b="1" dirty="0">
                <a:latin typeface="Google Sans"/>
                <a:cs typeface="Times New Roman" panose="02020603050405020304" pitchFamily="18" charset="0"/>
              </a:rPr>
              <a:t> infeasibility</a:t>
            </a:r>
            <a:r>
              <a:rPr lang="en-US" sz="2000" dirty="0">
                <a:latin typeface="Google Sans"/>
                <a:cs typeface="Times New Roman" panose="02020603050405020304" pitchFamily="18" charset="0"/>
              </a:rPr>
              <a:t> of </a:t>
            </a:r>
            <a:r>
              <a:rPr lang="en-US" sz="2000" b="1" dirty="0">
                <a:latin typeface="Google Sans"/>
                <a:cs typeface="Times New Roman" panose="02020603050405020304" pitchFamily="18" charset="0"/>
              </a:rPr>
              <a:t>engineering </a:t>
            </a:r>
            <a:r>
              <a:rPr lang="en-US" sz="2000" dirty="0">
                <a:latin typeface="Google Sans"/>
                <a:cs typeface="Times New Roman" panose="02020603050405020304" pitchFamily="18" charset="0"/>
              </a:rPr>
              <a:t>and</a:t>
            </a:r>
            <a:r>
              <a:rPr lang="en-US" sz="2000" b="1" dirty="0">
                <a:latin typeface="Google Sans"/>
                <a:cs typeface="Times New Roman" panose="02020603050405020304" pitchFamily="18" charset="0"/>
              </a:rPr>
              <a:t> administrative controls,</a:t>
            </a:r>
            <a:r>
              <a:rPr lang="en-US" sz="2000" dirty="0">
                <a:latin typeface="Google Sans"/>
                <a:cs typeface="Times New Roman" panose="02020603050405020304" pitchFamily="18" charset="0"/>
              </a:rPr>
              <a:t> they must </a:t>
            </a:r>
            <a:r>
              <a:rPr lang="en-US" sz="2000" b="1" dirty="0">
                <a:latin typeface="Google Sans"/>
                <a:cs typeface="Times New Roman" panose="02020603050405020304" pitchFamily="18" charset="0"/>
              </a:rPr>
              <a:t>still</a:t>
            </a:r>
            <a:r>
              <a:rPr lang="en-US" sz="2000" dirty="0">
                <a:latin typeface="Google Sans"/>
                <a:cs typeface="Times New Roman" panose="02020603050405020304" pitchFamily="18" charset="0"/>
              </a:rPr>
              <a:t> </a:t>
            </a:r>
            <a:r>
              <a:rPr lang="en-US" sz="2000" b="1" dirty="0">
                <a:latin typeface="Google Sans"/>
                <a:cs typeface="Times New Roman" panose="02020603050405020304" pitchFamily="18" charset="0"/>
              </a:rPr>
              <a:t>use feasible controls </a:t>
            </a:r>
            <a:r>
              <a:rPr lang="en-US" sz="2000" dirty="0">
                <a:latin typeface="Google Sans"/>
                <a:cs typeface="Times New Roman" panose="02020603050405020304" pitchFamily="18" charset="0"/>
              </a:rPr>
              <a:t>to </a:t>
            </a:r>
            <a:r>
              <a:rPr lang="en-US" sz="2000" b="1" dirty="0">
                <a:latin typeface="Google Sans"/>
                <a:cs typeface="Times New Roman" panose="02020603050405020304" pitchFamily="18" charset="0"/>
              </a:rPr>
              <a:t>reduce exposures </a:t>
            </a:r>
            <a:r>
              <a:rPr lang="en-US" sz="2000" dirty="0">
                <a:latin typeface="Google Sans"/>
                <a:cs typeface="Times New Roman" panose="02020603050405020304" pitchFamily="18" charset="0"/>
              </a:rPr>
              <a:t>to</a:t>
            </a:r>
            <a:r>
              <a:rPr lang="en-US" sz="2000" b="1" dirty="0">
                <a:latin typeface="Google Sans"/>
                <a:cs typeface="Times New Roman" panose="02020603050405020304" pitchFamily="18" charset="0"/>
              </a:rPr>
              <a:t> lowest possible level</a:t>
            </a:r>
            <a:r>
              <a:rPr lang="en-US" sz="2000" dirty="0">
                <a:latin typeface="Google Sans"/>
                <a:cs typeface="Times New Roman" panose="02020603050405020304" pitchFamily="18" charset="0"/>
              </a:rPr>
              <a:t>, and </a:t>
            </a:r>
            <a:r>
              <a:rPr lang="en-US" sz="2000" b="1" dirty="0">
                <a:latin typeface="Google Sans"/>
                <a:cs typeface="Times New Roman" panose="02020603050405020304" pitchFamily="18" charset="0"/>
              </a:rPr>
              <a:t>then use respiratory protection along with those controls</a:t>
            </a:r>
          </a:p>
        </p:txBody>
      </p:sp>
      <p:pic>
        <p:nvPicPr>
          <p:cNvPr id="6" name="Picture 5">
            <a:extLst>
              <a:ext uri="{FF2B5EF4-FFF2-40B4-BE49-F238E27FC236}">
                <a16:creationId xmlns:a16="http://schemas.microsoft.com/office/drawing/2014/main" id="{41465677-CEA9-CA58-843D-DF1BC139694E}"/>
              </a:ext>
            </a:extLst>
          </p:cNvPr>
          <p:cNvPicPr>
            <a:picLocks noChangeAspect="1"/>
          </p:cNvPicPr>
          <p:nvPr/>
        </p:nvPicPr>
        <p:blipFill>
          <a:blip r:embed="rId3"/>
          <a:stretch>
            <a:fillRect/>
          </a:stretch>
        </p:blipFill>
        <p:spPr>
          <a:xfrm>
            <a:off x="205967" y="1470882"/>
            <a:ext cx="3597155" cy="2468896"/>
          </a:xfrm>
          <a:prstGeom prst="rect">
            <a:avLst/>
          </a:prstGeom>
        </p:spPr>
      </p:pic>
      <p:pic>
        <p:nvPicPr>
          <p:cNvPr id="7" name="Picture 6">
            <a:extLst>
              <a:ext uri="{FF2B5EF4-FFF2-40B4-BE49-F238E27FC236}">
                <a16:creationId xmlns:a16="http://schemas.microsoft.com/office/drawing/2014/main" id="{568CACA5-2694-66EB-8ABA-F9464D499A69}"/>
              </a:ext>
            </a:extLst>
          </p:cNvPr>
          <p:cNvPicPr>
            <a:picLocks noChangeAspect="1"/>
          </p:cNvPicPr>
          <p:nvPr/>
        </p:nvPicPr>
        <p:blipFill>
          <a:blip r:embed="rId4"/>
          <a:stretch>
            <a:fillRect/>
          </a:stretch>
        </p:blipFill>
        <p:spPr>
          <a:xfrm>
            <a:off x="797304" y="4190990"/>
            <a:ext cx="3005818" cy="2251462"/>
          </a:xfrm>
          <a:prstGeom prst="rect">
            <a:avLst/>
          </a:prstGeom>
        </p:spPr>
      </p:pic>
    </p:spTree>
    <p:extLst>
      <p:ext uri="{BB962C8B-B14F-4D97-AF65-F5344CB8AC3E}">
        <p14:creationId xmlns:p14="http://schemas.microsoft.com/office/powerpoint/2010/main" val="777285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D26D-0B32-F9AE-34CB-8773E5C077F5}"/>
              </a:ext>
            </a:extLst>
          </p:cNvPr>
          <p:cNvSpPr>
            <a:spLocks noGrp="1"/>
          </p:cNvSpPr>
          <p:nvPr>
            <p:ph type="title"/>
          </p:nvPr>
        </p:nvSpPr>
        <p:spPr>
          <a:xfrm>
            <a:off x="2289152" y="44144"/>
            <a:ext cx="6397647" cy="1154036"/>
          </a:xfrm>
        </p:spPr>
        <p:txBody>
          <a:bodyPr/>
          <a:lstStyle/>
          <a:p>
            <a:pPr marL="0" marR="0" lvl="0" indent="0" defTabSz="914400" rtl="0" eaLnBrk="1" fontAlgn="auto" latinLnBrk="0" hangingPunct="1">
              <a:lnSpc>
                <a:spcPct val="115000"/>
              </a:lnSpc>
              <a:spcBef>
                <a:spcPts val="0"/>
              </a:spcBef>
              <a:spcAft>
                <a:spcPts val="0"/>
              </a:spcAft>
              <a:tabLst/>
              <a:defRPr/>
            </a:pPr>
            <a:r>
              <a:rPr kumimoji="0" lang="en-US" sz="3200" b="1" i="0" strike="noStrike" kern="0" cap="none" spc="0" normalizeH="0" baseline="0" noProof="0" dirty="0">
                <a:ln>
                  <a:noFill/>
                </a:ln>
                <a:solidFill>
                  <a:schemeClr val="bg1"/>
                </a:solidFill>
                <a:effectLst/>
                <a:uLnTx/>
                <a:uFillTx/>
                <a:latin typeface="Gill Sans MT" panose="020B0502020104020203" pitchFamily="34" charset="0"/>
                <a:ea typeface="Aptos" panose="020B0004020202020204" pitchFamily="34" charset="0"/>
                <a:cs typeface="Gill Sans MT" panose="020B0502020104020203" pitchFamily="34" charset="0"/>
              </a:rPr>
              <a:t>SECTION 60.12 – EXPOSURE MONITORING</a:t>
            </a:r>
            <a:br>
              <a:rPr kumimoji="0" lang="en-US" sz="12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9EAE3F47-D6D3-78D6-4524-65C4AD5B17ED}"/>
              </a:ext>
            </a:extLst>
          </p:cNvPr>
          <p:cNvSpPr txBox="1"/>
          <p:nvPr/>
        </p:nvSpPr>
        <p:spPr>
          <a:xfrm>
            <a:off x="66261" y="1318591"/>
            <a:ext cx="9031356" cy="5339923"/>
          </a:xfrm>
          <a:prstGeom prst="rect">
            <a:avLst/>
          </a:prstGeom>
          <a:noFill/>
        </p:spPr>
        <p:txBody>
          <a:bodyPr wrap="square">
            <a:spAutoFit/>
          </a:bodyPr>
          <a:lstStyle/>
          <a:p>
            <a:pPr marL="285750" marR="0" indent="-285750">
              <a:spcBef>
                <a:spcPts val="0"/>
              </a:spcBef>
              <a:spcAft>
                <a:spcPts val="0"/>
              </a:spcAft>
              <a:buFont typeface="Arial" panose="020B0604020202020204" pitchFamily="34" charset="0"/>
              <a:buChar char="•"/>
            </a:pPr>
            <a:r>
              <a:rPr lang="en-US" sz="1400" dirty="0">
                <a:solidFill>
                  <a:srgbClr val="000000"/>
                </a:solidFill>
                <a:effectLst/>
                <a:latin typeface="Gill Sans MT" panose="020B0502020104020203" pitchFamily="34" charset="0"/>
                <a:ea typeface="Aptos" panose="020B0004020202020204" pitchFamily="34" charset="0"/>
                <a:cs typeface="Gill Sans MT" panose="020B0502020104020203" pitchFamily="34" charset="0"/>
              </a:rPr>
              <a:t> </a:t>
            </a:r>
            <a:r>
              <a:rPr lang="en-US" sz="2200" b="1" dirty="0">
                <a:solidFill>
                  <a:srgbClr val="000000"/>
                </a:solidFill>
                <a:effectLst/>
                <a:latin typeface="Gill Sans MT" panose="020B0502020104020203" pitchFamily="34" charset="0"/>
                <a:ea typeface="Aptos" panose="020B0004020202020204" pitchFamily="34" charset="0"/>
                <a:cs typeface="Times New Roman" panose="02020603050405020304" pitchFamily="18" charset="0"/>
              </a:rPr>
              <a:t>Two ways </a:t>
            </a:r>
            <a:r>
              <a:rPr lang="en-US" sz="2200" dirty="0">
                <a:solidFill>
                  <a:srgbClr val="000000"/>
                </a:solidFill>
                <a:effectLst/>
                <a:latin typeface="Gill Sans MT" panose="020B0502020104020203" pitchFamily="34" charset="0"/>
                <a:ea typeface="Aptos" panose="020B0004020202020204" pitchFamily="34" charset="0"/>
                <a:cs typeface="Times New Roman" panose="02020603050405020304" pitchFamily="18" charset="0"/>
              </a:rPr>
              <a:t>to </a:t>
            </a:r>
            <a:r>
              <a:rPr lang="en-US" sz="2200" b="1" dirty="0">
                <a:solidFill>
                  <a:srgbClr val="000000"/>
                </a:solidFill>
                <a:effectLst/>
                <a:latin typeface="Gill Sans MT" panose="020B0502020104020203" pitchFamily="34" charset="0"/>
                <a:ea typeface="Aptos" panose="020B0004020202020204" pitchFamily="34" charset="0"/>
                <a:cs typeface="Times New Roman" panose="02020603050405020304" pitchFamily="18" charset="0"/>
              </a:rPr>
              <a:t>monitor </a:t>
            </a:r>
            <a:r>
              <a:rPr lang="en-US" sz="2200" dirty="0">
                <a:solidFill>
                  <a:srgbClr val="000000"/>
                </a:solidFill>
                <a:effectLst/>
                <a:latin typeface="Gill Sans MT" panose="020B0502020104020203" pitchFamily="34" charset="0"/>
                <a:ea typeface="Aptos" panose="020B0004020202020204" pitchFamily="34" charset="0"/>
                <a:cs typeface="Times New Roman" panose="02020603050405020304" pitchFamily="18" charset="0"/>
              </a:rPr>
              <a:t>miners’ </a:t>
            </a:r>
            <a:r>
              <a:rPr lang="en-US" sz="2200" b="1" dirty="0">
                <a:solidFill>
                  <a:srgbClr val="000000"/>
                </a:solidFill>
                <a:effectLst/>
                <a:latin typeface="Gill Sans MT" panose="020B0502020104020203" pitchFamily="34" charset="0"/>
                <a:ea typeface="Aptos" panose="020B0004020202020204" pitchFamily="34" charset="0"/>
                <a:cs typeface="Times New Roman" panose="02020603050405020304" pitchFamily="18" charset="0"/>
              </a:rPr>
              <a:t>exposures </a:t>
            </a:r>
            <a:r>
              <a:rPr lang="en-US" sz="2200" dirty="0">
                <a:solidFill>
                  <a:srgbClr val="000000"/>
                </a:solidFill>
                <a:effectLst/>
                <a:latin typeface="Gill Sans MT" panose="020B0502020104020203" pitchFamily="34" charset="0"/>
                <a:ea typeface="Aptos" panose="020B0004020202020204" pitchFamily="34" charset="0"/>
                <a:cs typeface="Times New Roman" panose="02020603050405020304" pitchFamily="18" charset="0"/>
              </a:rPr>
              <a:t>to</a:t>
            </a:r>
            <a:r>
              <a:rPr lang="en-US" sz="2200" b="1" dirty="0">
                <a:solidFill>
                  <a:srgbClr val="000000"/>
                </a:solidFill>
                <a:effectLst/>
                <a:latin typeface="Gill Sans MT" panose="020B0502020104020203" pitchFamily="34" charset="0"/>
                <a:ea typeface="Aptos" panose="020B0004020202020204" pitchFamily="34" charset="0"/>
                <a:cs typeface="Times New Roman" panose="02020603050405020304" pitchFamily="18" charset="0"/>
              </a:rPr>
              <a:t> silica</a:t>
            </a:r>
            <a:endParaRPr lang="en-US" sz="2200" b="1" dirty="0">
              <a:solidFill>
                <a:srgbClr val="000000"/>
              </a:solidFill>
              <a:effectLst/>
              <a:latin typeface="Gill Sans MT" panose="020B0502020104020203" pitchFamily="34" charset="0"/>
              <a:ea typeface="Aptos" panose="020B0004020202020204" pitchFamily="34" charset="0"/>
              <a:cs typeface="Gill Sans MT" panose="020B0502020104020203" pitchFamily="34" charset="0"/>
            </a:endParaRPr>
          </a:p>
          <a:p>
            <a:pPr marL="800100" lvl="1" indent="-342900">
              <a:buFont typeface="Arial" panose="020B0604020202020204" pitchFamily="34" charset="0"/>
              <a:buChar char="•"/>
            </a:pPr>
            <a:r>
              <a:rPr lang="en-US" sz="2000" b="1" dirty="0">
                <a:solidFill>
                  <a:srgbClr val="000000"/>
                </a:solidFill>
                <a:effectLst/>
                <a:latin typeface="Gill Sans MT" panose="020B0502020104020203" pitchFamily="34" charset="0"/>
                <a:ea typeface="Aptos" panose="020B0004020202020204" pitchFamily="34" charset="0"/>
                <a:cs typeface="Times New Roman" panose="02020603050405020304" pitchFamily="18" charset="0"/>
              </a:rPr>
              <a:t>Sampling </a:t>
            </a:r>
            <a:r>
              <a:rPr lang="en-US" sz="2000" dirty="0">
                <a:solidFill>
                  <a:srgbClr val="000000"/>
                </a:solidFill>
                <a:effectLst/>
                <a:latin typeface="Gill Sans MT" panose="020B0502020104020203" pitchFamily="34" charset="0"/>
                <a:ea typeface="Aptos" panose="020B0004020202020204" pitchFamily="34" charset="0"/>
                <a:cs typeface="Times New Roman" panose="02020603050405020304" pitchFamily="18" charset="0"/>
              </a:rPr>
              <a:t>airborne</a:t>
            </a:r>
            <a:r>
              <a:rPr lang="en-US" sz="2000" b="1" dirty="0">
                <a:solidFill>
                  <a:srgbClr val="000000"/>
                </a:solidFill>
                <a:effectLst/>
                <a:latin typeface="Gill Sans MT" panose="020B0502020104020203" pitchFamily="34" charset="0"/>
                <a:ea typeface="Aptos" panose="020B0004020202020204" pitchFamily="34" charset="0"/>
                <a:cs typeface="Times New Roman" panose="02020603050405020304" pitchFamily="18" charset="0"/>
              </a:rPr>
              <a:t> dust</a:t>
            </a:r>
            <a:r>
              <a:rPr lang="en-US" sz="2000" dirty="0">
                <a:solidFill>
                  <a:srgbClr val="000000"/>
                </a:solidFill>
                <a:effectLst/>
                <a:latin typeface="Gill Sans MT" panose="020B0502020104020203" pitchFamily="34" charset="0"/>
                <a:ea typeface="Aptos" panose="020B0004020202020204" pitchFamily="34" charset="0"/>
                <a:cs typeface="Times New Roman" panose="02020603050405020304" pitchFamily="18" charset="0"/>
              </a:rPr>
              <a:t>, and </a:t>
            </a:r>
            <a:endParaRPr lang="en-US" sz="2000" dirty="0">
              <a:solidFill>
                <a:srgbClr val="000000"/>
              </a:solidFill>
              <a:latin typeface="Gill Sans MT" panose="020B0502020104020203" pitchFamily="34" charset="0"/>
              <a:ea typeface="Aptos" panose="020B0004020202020204" pitchFamily="34" charset="0"/>
              <a:cs typeface="Times New Roman" panose="02020603050405020304" pitchFamily="18" charset="0"/>
            </a:endParaRPr>
          </a:p>
          <a:p>
            <a:pPr marL="800100" lvl="1" indent="-342900">
              <a:buFont typeface="Arial" panose="020B0604020202020204" pitchFamily="34" charset="0"/>
              <a:buChar char="•"/>
            </a:pPr>
            <a:r>
              <a:rPr lang="en-US" sz="2000" b="1" dirty="0">
                <a:solidFill>
                  <a:srgbClr val="000000"/>
                </a:solidFill>
                <a:effectLst/>
                <a:latin typeface="Gill Sans MT" panose="020B0502020104020203" pitchFamily="34" charset="0"/>
                <a:ea typeface="Aptos" panose="020B0004020202020204" pitchFamily="34" charset="0"/>
                <a:cs typeface="Times New Roman" panose="02020603050405020304" pitchFamily="18" charset="0"/>
              </a:rPr>
              <a:t>Periodic </a:t>
            </a:r>
            <a:r>
              <a:rPr lang="en-US" sz="2000" b="1" dirty="0">
                <a:solidFill>
                  <a:srgbClr val="000000"/>
                </a:solidFill>
                <a:latin typeface="Gill Sans MT" panose="020B0502020104020203" pitchFamily="34" charset="0"/>
                <a:ea typeface="Aptos" panose="020B0004020202020204" pitchFamily="34" charset="0"/>
                <a:cs typeface="Times New Roman" panose="02020603050405020304" pitchFamily="18" charset="0"/>
              </a:rPr>
              <a:t>e</a:t>
            </a:r>
            <a:r>
              <a:rPr lang="en-US" sz="2000" b="1" dirty="0">
                <a:solidFill>
                  <a:srgbClr val="000000"/>
                </a:solidFill>
                <a:effectLst/>
                <a:latin typeface="Gill Sans MT" panose="020B0502020104020203" pitchFamily="34" charset="0"/>
                <a:ea typeface="Aptos" panose="020B0004020202020204" pitchFamily="34" charset="0"/>
                <a:cs typeface="Times New Roman" panose="02020603050405020304" pitchFamily="18" charset="0"/>
              </a:rPr>
              <a:t>valuations </a:t>
            </a:r>
            <a:r>
              <a:rPr lang="en-US" sz="2000" dirty="0">
                <a:solidFill>
                  <a:srgbClr val="000000"/>
                </a:solidFill>
                <a:effectLst/>
                <a:latin typeface="Gill Sans MT" panose="020B0502020104020203" pitchFamily="34" charset="0"/>
                <a:ea typeface="Aptos" panose="020B0004020202020204" pitchFamily="34" charset="0"/>
                <a:cs typeface="Times New Roman" panose="02020603050405020304" pitchFamily="18" charset="0"/>
              </a:rPr>
              <a:t>of the </a:t>
            </a:r>
            <a:r>
              <a:rPr lang="en-US" sz="2000" b="1" dirty="0">
                <a:solidFill>
                  <a:srgbClr val="000000"/>
                </a:solidFill>
                <a:effectLst/>
                <a:latin typeface="Gill Sans MT" panose="020B0502020104020203" pitchFamily="34" charset="0"/>
                <a:ea typeface="Aptos" panose="020B0004020202020204" pitchFamily="34" charset="0"/>
                <a:cs typeface="Times New Roman" panose="02020603050405020304" pitchFamily="18" charset="0"/>
              </a:rPr>
              <a:t>mining                                       environment</a:t>
            </a:r>
          </a:p>
          <a:p>
            <a:pPr marL="342900" indent="-342900">
              <a:buFont typeface="Arial" panose="020B0604020202020204" pitchFamily="34" charset="0"/>
              <a:buChar char="•"/>
            </a:pPr>
            <a:r>
              <a:rPr lang="en-US" sz="2300" b="1" dirty="0">
                <a:solidFill>
                  <a:srgbClr val="000000"/>
                </a:solidFill>
                <a:latin typeface="Gill Sans MT" panose="020B0502020104020203" pitchFamily="34" charset="0"/>
                <a:ea typeface="Aptos" panose="020B0004020202020204" pitchFamily="34" charset="0"/>
                <a:cs typeface="Times New Roman" panose="02020603050405020304" pitchFamily="18" charset="0"/>
              </a:rPr>
              <a:t>Sampling </a:t>
            </a:r>
          </a:p>
          <a:p>
            <a:pPr marL="800100" lvl="1" indent="-342900">
              <a:buFont typeface="Arial" panose="020B0604020202020204" pitchFamily="34" charset="0"/>
              <a:buChar char="•"/>
            </a:pPr>
            <a:r>
              <a:rPr kumimoji="0" lang="en-US" sz="2100" b="1" i="0" u="none" strike="noStrike" kern="120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Personal </a:t>
            </a:r>
            <a:r>
              <a:rPr kumimoji="0" lang="en-US" sz="2200" b="1" i="0" u="none" strike="noStrike" kern="120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breathing-zone air samples                                                                  </a:t>
            </a:r>
            <a:r>
              <a:rPr kumimoji="0" lang="en-US" sz="2100" b="0" i="0" u="none" strike="noStrike" kern="120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for </a:t>
            </a:r>
            <a:r>
              <a:rPr kumimoji="0" lang="en-US" sz="2100" b="1" i="0" u="none" strike="noStrike" kern="120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MNM operations</a:t>
            </a:r>
            <a:r>
              <a:rPr kumimoji="0" lang="en-US" sz="2100" b="0" i="0" u="none" strike="noStrike" kern="120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 and                                                                 </a:t>
            </a:r>
            <a:r>
              <a:rPr kumimoji="0" lang="en-US" sz="2200" b="1" i="0" u="none" strike="noStrike" kern="120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occupational environmental samples - </a:t>
            </a:r>
            <a:r>
              <a:rPr kumimoji="0" lang="en-US" sz="2100" b="1" i="0" u="none" strike="noStrike" kern="120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                                                                                                                                  </a:t>
            </a:r>
            <a:r>
              <a:rPr kumimoji="0" lang="en-US" sz="1900" b="1" i="0" u="none" strike="noStrike" kern="120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a:t>
            </a:r>
            <a:r>
              <a:rPr lang="en-US" sz="1900" b="1" dirty="0">
                <a:solidFill>
                  <a:srgbClr val="000000"/>
                </a:solidFill>
                <a:latin typeface="Google Sans"/>
              </a:rPr>
              <a:t>For </a:t>
            </a:r>
            <a:r>
              <a:rPr lang="en-US" sz="1900" dirty="0">
                <a:solidFill>
                  <a:srgbClr val="000000"/>
                </a:solidFill>
                <a:latin typeface="Google Sans"/>
              </a:rPr>
              <a:t>the </a:t>
            </a:r>
            <a:r>
              <a:rPr lang="en-US" sz="1900" b="1" dirty="0">
                <a:solidFill>
                  <a:srgbClr val="000000"/>
                </a:solidFill>
                <a:latin typeface="Google Sans"/>
              </a:rPr>
              <a:t>duration </a:t>
            </a:r>
            <a:r>
              <a:rPr lang="en-US" sz="1900" dirty="0">
                <a:solidFill>
                  <a:srgbClr val="000000"/>
                </a:solidFill>
                <a:latin typeface="Google Sans"/>
              </a:rPr>
              <a:t>of a </a:t>
            </a:r>
            <a:r>
              <a:rPr lang="en-US" sz="1900" b="1" dirty="0">
                <a:solidFill>
                  <a:srgbClr val="000000"/>
                </a:solidFill>
                <a:latin typeface="Google Sans"/>
              </a:rPr>
              <a:t>miner’s regular full                                                                    shift, </a:t>
            </a:r>
            <a:r>
              <a:rPr lang="en-US" sz="1900" dirty="0">
                <a:solidFill>
                  <a:srgbClr val="000000"/>
                </a:solidFill>
                <a:latin typeface="Google Sans"/>
              </a:rPr>
              <a:t>and </a:t>
            </a:r>
            <a:r>
              <a:rPr lang="en-US" sz="1900" b="1" dirty="0">
                <a:solidFill>
                  <a:srgbClr val="000000"/>
                </a:solidFill>
                <a:latin typeface="Google Sans"/>
              </a:rPr>
              <a:t>during typical mining activities,                                                            </a:t>
            </a:r>
            <a:r>
              <a:rPr lang="en-US" sz="1900" dirty="0">
                <a:solidFill>
                  <a:srgbClr val="000000"/>
                </a:solidFill>
                <a:latin typeface="Google Sans"/>
              </a:rPr>
              <a:t>including </a:t>
            </a:r>
            <a:r>
              <a:rPr lang="en-US" sz="1900" b="1" dirty="0">
                <a:solidFill>
                  <a:srgbClr val="000000"/>
                </a:solidFill>
                <a:latin typeface="Google Sans"/>
              </a:rPr>
              <a:t>shaft</a:t>
            </a:r>
            <a:r>
              <a:rPr lang="en-US" sz="1900" dirty="0">
                <a:solidFill>
                  <a:srgbClr val="000000"/>
                </a:solidFill>
                <a:latin typeface="Google Sans"/>
              </a:rPr>
              <a:t> and </a:t>
            </a:r>
            <a:r>
              <a:rPr lang="en-US" sz="1900" b="1" dirty="0">
                <a:solidFill>
                  <a:srgbClr val="000000"/>
                </a:solidFill>
                <a:latin typeface="Google Sans"/>
              </a:rPr>
              <a:t>slope sinking,</a:t>
            </a:r>
            <a:r>
              <a:rPr lang="en-US" sz="1900" dirty="0">
                <a:solidFill>
                  <a:srgbClr val="000000"/>
                </a:solidFill>
                <a:latin typeface="Google Sans"/>
              </a:rPr>
              <a:t> and                                                              </a:t>
            </a:r>
            <a:r>
              <a:rPr lang="en-US" sz="1900" b="1" dirty="0">
                <a:solidFill>
                  <a:srgbClr val="000000"/>
                </a:solidFill>
                <a:latin typeface="Google Sans"/>
              </a:rPr>
              <a:t>construction </a:t>
            </a:r>
            <a:r>
              <a:rPr lang="en-US" sz="1900" dirty="0">
                <a:solidFill>
                  <a:srgbClr val="000000"/>
                </a:solidFill>
                <a:latin typeface="Google Sans"/>
              </a:rPr>
              <a:t>and</a:t>
            </a:r>
            <a:r>
              <a:rPr lang="en-US" sz="1900" b="1" dirty="0">
                <a:solidFill>
                  <a:srgbClr val="000000"/>
                </a:solidFill>
                <a:latin typeface="Google Sans"/>
              </a:rPr>
              <a:t> removal </a:t>
            </a:r>
            <a:r>
              <a:rPr lang="en-US" sz="1900" dirty="0">
                <a:solidFill>
                  <a:srgbClr val="000000"/>
                </a:solidFill>
                <a:latin typeface="Google Sans"/>
              </a:rPr>
              <a:t>of</a:t>
            </a:r>
            <a:r>
              <a:rPr lang="en-US" sz="1900" b="1" dirty="0">
                <a:solidFill>
                  <a:srgbClr val="000000"/>
                </a:solidFill>
                <a:latin typeface="Google Sans"/>
              </a:rPr>
              <a:t> overburden)</a:t>
            </a:r>
          </a:p>
          <a:p>
            <a:pPr marL="800100" lvl="1" indent="-342900">
              <a:spcAft>
                <a:spcPts val="2325"/>
              </a:spcAft>
              <a:buFont typeface="Arial" panose="020B0604020202020204" pitchFamily="34" charset="0"/>
              <a:buChar char="•"/>
              <a:defRPr/>
            </a:pPr>
            <a:r>
              <a:rPr kumimoji="0" lang="en-US" sz="1900" b="0" i="0" u="none" strike="noStrike" kern="120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May</a:t>
            </a:r>
            <a:r>
              <a:rPr kumimoji="0" lang="en-US" sz="1900" b="1" i="0" u="none" strike="noStrike" kern="120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 sample </a:t>
            </a:r>
            <a:r>
              <a:rPr kumimoji="0" lang="en-US" sz="1900" b="0" i="0" u="none" strike="noStrike" kern="120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a </a:t>
            </a:r>
            <a:r>
              <a:rPr kumimoji="0" lang="en-US" sz="1900" b="1" i="0" u="none" strike="noStrike" kern="120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representative fraction </a:t>
            </a:r>
            <a:r>
              <a:rPr kumimoji="0" lang="en-US" sz="1900" b="0" i="0" u="none" strike="noStrike" kern="120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of                                                                   miners </a:t>
            </a:r>
            <a:r>
              <a:rPr kumimoji="0" lang="en-US" sz="1900" b="1" i="0" u="none" strike="noStrike" kern="120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(at least two) when multiple miners                                                                perform </a:t>
            </a:r>
            <a:r>
              <a:rPr kumimoji="0" lang="en-US" sz="1900" i="0" u="none" strike="noStrike" kern="120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the</a:t>
            </a:r>
            <a:r>
              <a:rPr kumimoji="0" lang="en-US" sz="1900" b="1" i="0" u="none" strike="noStrike" kern="120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 </a:t>
            </a:r>
            <a:r>
              <a:rPr lang="en-US" sz="1900" b="1" dirty="0">
                <a:solidFill>
                  <a:srgbClr val="000000"/>
                </a:solidFill>
                <a:latin typeface="Google Sans"/>
                <a:ea typeface="Aptos" panose="020B0004020202020204" pitchFamily="34" charset="0"/>
                <a:cs typeface="Gill Sans MT" panose="020B0502020104020203" pitchFamily="34" charset="0"/>
              </a:rPr>
              <a:t>s</a:t>
            </a:r>
            <a:r>
              <a:rPr kumimoji="0" lang="en-US" sz="1900" b="1" i="0" u="none" strike="noStrike" kern="1200" cap="none" spc="0" normalizeH="0" baseline="0" noProof="0" dirty="0" err="1">
                <a:ln>
                  <a:noFill/>
                </a:ln>
                <a:solidFill>
                  <a:srgbClr val="000000"/>
                </a:solidFill>
                <a:effectLst/>
                <a:uLnTx/>
                <a:uFillTx/>
                <a:latin typeface="Google Sans"/>
                <a:ea typeface="Aptos" panose="020B0004020202020204" pitchFamily="34" charset="0"/>
                <a:cs typeface="Gill Sans MT" panose="020B0502020104020203" pitchFamily="34" charset="0"/>
              </a:rPr>
              <a:t>ame</a:t>
            </a:r>
            <a:r>
              <a:rPr lang="en-US" sz="1900" b="1" dirty="0">
                <a:solidFill>
                  <a:srgbClr val="000000"/>
                </a:solidFill>
                <a:latin typeface="Google Sans"/>
                <a:ea typeface="Aptos" panose="020B0004020202020204" pitchFamily="34" charset="0"/>
                <a:cs typeface="Gill Sans MT" panose="020B0502020104020203" pitchFamily="34" charset="0"/>
              </a:rPr>
              <a:t> </a:t>
            </a:r>
            <a:r>
              <a:rPr kumimoji="0" lang="en-US" sz="1900" b="1" i="0" u="none" strike="noStrike" kern="120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tasks </a:t>
            </a:r>
            <a:r>
              <a:rPr kumimoji="0" lang="en-US" sz="1900" i="0" u="none" strike="noStrike" kern="120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on the </a:t>
            </a:r>
            <a:r>
              <a:rPr kumimoji="0" lang="en-US" sz="1900" b="1" i="0" u="none" strike="noStrike" kern="120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same shift </a:t>
            </a:r>
            <a:r>
              <a:rPr kumimoji="0" lang="en-US" sz="1900" i="0" u="none" strike="noStrike" kern="120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and                                                              </a:t>
            </a:r>
            <a:r>
              <a:rPr kumimoji="0" lang="en-US" sz="1900" b="1" i="0" u="none" strike="noStrike" kern="120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 in</a:t>
            </a:r>
            <a:r>
              <a:rPr kumimoji="0" lang="en-US" sz="1900" b="0" i="0" u="none" strike="noStrike" kern="120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 the </a:t>
            </a:r>
            <a:r>
              <a:rPr kumimoji="0" lang="en-US" sz="1900" b="1" i="0" u="none" strike="noStrike" kern="120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same work area</a:t>
            </a:r>
            <a:r>
              <a:rPr kumimoji="0" lang="en-US" sz="1900" b="0" i="0" u="none" strike="noStrike" kern="120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 must </a:t>
            </a:r>
            <a:r>
              <a:rPr kumimoji="0" lang="en-US" sz="1900" b="1" i="0" u="none" strike="noStrike" kern="120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select</a:t>
            </a:r>
            <a:r>
              <a:rPr kumimoji="0" lang="en-US" sz="1900" b="0" i="0" u="none" strike="noStrike" kern="120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 the </a:t>
            </a:r>
            <a:r>
              <a:rPr kumimoji="0" lang="en-US" sz="1900" b="1" i="0" u="none" strike="noStrike" kern="120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miners                                                            </a:t>
            </a:r>
            <a:r>
              <a:rPr kumimoji="0" lang="en-US" sz="1900" i="0" u="none" strike="noStrike" kern="120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with</a:t>
            </a:r>
            <a:r>
              <a:rPr kumimoji="0" lang="en-US" sz="1900" b="1" i="0" u="none" strike="noStrike" kern="120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 highest exposure </a:t>
            </a:r>
            <a:r>
              <a:rPr kumimoji="0" lang="en-US" sz="1900" i="0" u="none" strike="noStrike" kern="120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to</a:t>
            </a:r>
            <a:r>
              <a:rPr kumimoji="0" lang="en-US" sz="1900" b="1" i="0" u="none" strike="noStrike" kern="120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 silica</a:t>
            </a:r>
            <a:endParaRPr lang="en-US" sz="1200" dirty="0">
              <a:solidFill>
                <a:srgbClr val="000000"/>
              </a:solidFill>
              <a:effectLst/>
              <a:latin typeface="Gill Sans MT" panose="020B0502020104020203" pitchFamily="34" charset="0"/>
              <a:ea typeface="Aptos" panose="020B0004020202020204" pitchFamily="34" charset="0"/>
              <a:cs typeface="Gill Sans MT" panose="020B0502020104020203" pitchFamily="34" charset="0"/>
            </a:endParaRPr>
          </a:p>
        </p:txBody>
      </p:sp>
      <p:pic>
        <p:nvPicPr>
          <p:cNvPr id="5" name="Picture 4">
            <a:extLst>
              <a:ext uri="{FF2B5EF4-FFF2-40B4-BE49-F238E27FC236}">
                <a16:creationId xmlns:a16="http://schemas.microsoft.com/office/drawing/2014/main" id="{D721B5DB-69C8-A781-C667-5293E73991DF}"/>
              </a:ext>
            </a:extLst>
          </p:cNvPr>
          <p:cNvPicPr>
            <a:picLocks noChangeAspect="1"/>
          </p:cNvPicPr>
          <p:nvPr/>
        </p:nvPicPr>
        <p:blipFill>
          <a:blip r:embed="rId3"/>
          <a:stretch>
            <a:fillRect/>
          </a:stretch>
        </p:blipFill>
        <p:spPr>
          <a:xfrm>
            <a:off x="5458358" y="1793969"/>
            <a:ext cx="3600391" cy="2696818"/>
          </a:xfrm>
          <a:prstGeom prst="rect">
            <a:avLst/>
          </a:prstGeom>
        </p:spPr>
      </p:pic>
      <p:pic>
        <p:nvPicPr>
          <p:cNvPr id="6" name="Picture 5">
            <a:extLst>
              <a:ext uri="{FF2B5EF4-FFF2-40B4-BE49-F238E27FC236}">
                <a16:creationId xmlns:a16="http://schemas.microsoft.com/office/drawing/2014/main" id="{063C56C9-7A2B-4720-1972-AF4DA6C5657D}"/>
              </a:ext>
            </a:extLst>
          </p:cNvPr>
          <p:cNvPicPr>
            <a:picLocks noChangeAspect="1"/>
          </p:cNvPicPr>
          <p:nvPr/>
        </p:nvPicPr>
        <p:blipFill>
          <a:blip r:embed="rId4"/>
          <a:stretch>
            <a:fillRect/>
          </a:stretch>
        </p:blipFill>
        <p:spPr>
          <a:xfrm>
            <a:off x="5609230" y="4611198"/>
            <a:ext cx="3340565" cy="2055733"/>
          </a:xfrm>
          <a:prstGeom prst="rect">
            <a:avLst/>
          </a:prstGeom>
        </p:spPr>
      </p:pic>
    </p:spTree>
    <p:extLst>
      <p:ext uri="{BB962C8B-B14F-4D97-AF65-F5344CB8AC3E}">
        <p14:creationId xmlns:p14="http://schemas.microsoft.com/office/powerpoint/2010/main" val="491377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6BD32-2E2D-B530-8411-E81A85B57613}"/>
              </a:ext>
            </a:extLst>
          </p:cNvPr>
          <p:cNvSpPr>
            <a:spLocks noGrp="1"/>
          </p:cNvSpPr>
          <p:nvPr>
            <p:ph type="title"/>
          </p:nvPr>
        </p:nvSpPr>
        <p:spPr>
          <a:xfrm>
            <a:off x="2610678" y="-79513"/>
            <a:ext cx="6076122" cy="1311966"/>
          </a:xfrm>
        </p:spPr>
        <p:txBody>
          <a:bodyPr/>
          <a:lstStyle/>
          <a:p>
            <a:r>
              <a:rPr lang="en-US" sz="4100" b="1" dirty="0">
                <a:solidFill>
                  <a:schemeClr val="bg1"/>
                </a:solidFill>
                <a:latin typeface="Google Sans"/>
              </a:rPr>
              <a:t>ADDITIONAL SAMPLING REQUIREMENTS</a:t>
            </a:r>
          </a:p>
        </p:txBody>
      </p:sp>
      <p:sp>
        <p:nvSpPr>
          <p:cNvPr id="4" name="TextBox 3">
            <a:extLst>
              <a:ext uri="{FF2B5EF4-FFF2-40B4-BE49-F238E27FC236}">
                <a16:creationId xmlns:a16="http://schemas.microsoft.com/office/drawing/2014/main" id="{E560A012-AF42-F677-B5F8-5918556B5FF5}"/>
              </a:ext>
            </a:extLst>
          </p:cNvPr>
          <p:cNvSpPr txBox="1"/>
          <p:nvPr/>
        </p:nvSpPr>
        <p:spPr>
          <a:xfrm>
            <a:off x="208721" y="1364974"/>
            <a:ext cx="8726557" cy="5170646"/>
          </a:xfrm>
          <a:prstGeom prst="rect">
            <a:avLst/>
          </a:prstGeom>
          <a:noFill/>
        </p:spPr>
        <p:txBody>
          <a:bodyPr wrap="square">
            <a:spAutoFit/>
          </a:bodyPr>
          <a:lstStyle/>
          <a:p>
            <a:pPr marL="342900" indent="-342900">
              <a:buFont typeface="Arial" panose="020B0604020202020204" pitchFamily="34" charset="0"/>
              <a:buChar char="•"/>
            </a:pPr>
            <a:r>
              <a:rPr lang="en-US" sz="2100" b="0" i="0" u="none" strike="noStrike" baseline="0" dirty="0">
                <a:latin typeface="Gill Sans MT" panose="020B0502020104020203" pitchFamily="34" charset="0"/>
              </a:rPr>
              <a:t>Use </a:t>
            </a:r>
            <a:r>
              <a:rPr lang="en-US" sz="2100" b="1" i="0" u="none" strike="noStrike" baseline="0" dirty="0">
                <a:latin typeface="Gill Sans MT" panose="020B0502020104020203" pitchFamily="34" charset="0"/>
              </a:rPr>
              <a:t>respirable-particle-size selective samplers </a:t>
            </a:r>
            <a:r>
              <a:rPr lang="en-US" sz="2100" b="0" i="0" u="none" strike="noStrike" baseline="0" dirty="0">
                <a:latin typeface="Gill Sans MT" panose="020B0502020104020203" pitchFamily="34" charset="0"/>
              </a:rPr>
              <a:t>that conform to </a:t>
            </a:r>
            <a:r>
              <a:rPr lang="en-US" sz="2100" b="1" i="0" u="none" strike="noStrike" baseline="0" dirty="0">
                <a:latin typeface="Gill Sans MT" panose="020B0502020104020203" pitchFamily="34" charset="0"/>
              </a:rPr>
              <a:t>ISO 7708:1995(E)</a:t>
            </a:r>
          </a:p>
          <a:p>
            <a:pPr marL="800100" lvl="1" indent="-342900">
              <a:buFont typeface="Arial" panose="020B0604020202020204" pitchFamily="34" charset="0"/>
              <a:buChar char="•"/>
            </a:pPr>
            <a:r>
              <a:rPr lang="en-US" sz="2000" dirty="0">
                <a:latin typeface="Gill Sans MT" panose="020B0502020104020203" pitchFamily="34" charset="0"/>
              </a:rPr>
              <a:t>Several</a:t>
            </a:r>
            <a:r>
              <a:rPr lang="en-US" sz="2000" b="1" dirty="0">
                <a:latin typeface="Gill Sans MT" panose="020B0502020104020203" pitchFamily="34" charset="0"/>
              </a:rPr>
              <a:t> </a:t>
            </a:r>
            <a:r>
              <a:rPr lang="en-US" sz="2000" b="1" u="none" strike="noStrike" baseline="0" dirty="0">
                <a:latin typeface="Gill Sans MT" panose="020B0502020104020203" pitchFamily="34" charset="0"/>
              </a:rPr>
              <a:t>models available in the market </a:t>
            </a:r>
            <a:r>
              <a:rPr lang="en-US" sz="2000" b="0" u="none" strike="noStrike" baseline="0" dirty="0">
                <a:latin typeface="Gill Sans MT" panose="020B0502020104020203" pitchFamily="34" charset="0"/>
              </a:rPr>
              <a:t>for purchase or rental</a:t>
            </a:r>
          </a:p>
          <a:p>
            <a:pPr lvl="1"/>
            <a:endParaRPr lang="en-US" sz="2200" b="0" i="0" u="none" strike="noStrike" baseline="0" dirty="0">
              <a:latin typeface="Gill Sans MT" panose="020B0502020104020203" pitchFamily="34" charset="0"/>
            </a:endParaRPr>
          </a:p>
          <a:p>
            <a:pPr marL="342900" indent="-342900">
              <a:buFont typeface="Arial" panose="020B0604020202020204" pitchFamily="34" charset="0"/>
              <a:buChar char="•"/>
            </a:pPr>
            <a:r>
              <a:rPr lang="en-US" sz="2100" b="1" dirty="0">
                <a:latin typeface="Gill Sans MT" panose="020B0502020104020203" pitchFamily="34" charset="0"/>
              </a:rPr>
              <a:t>Have </a:t>
            </a:r>
            <a:r>
              <a:rPr lang="en-US" sz="2100" dirty="0">
                <a:latin typeface="Gill Sans MT" panose="020B0502020104020203" pitchFamily="34" charset="0"/>
              </a:rPr>
              <a:t>the</a:t>
            </a:r>
            <a:r>
              <a:rPr lang="en-US" sz="2100" b="1" dirty="0">
                <a:latin typeface="Gill Sans MT" panose="020B0502020104020203" pitchFamily="34" charset="0"/>
              </a:rPr>
              <a:t> samples analyzed </a:t>
            </a:r>
            <a:r>
              <a:rPr lang="en-US" sz="2100" dirty="0">
                <a:latin typeface="Gill Sans MT" panose="020B0502020104020203" pitchFamily="34" charset="0"/>
              </a:rPr>
              <a:t>by a </a:t>
            </a:r>
            <a:r>
              <a:rPr lang="en-US" sz="2100" b="1" dirty="0">
                <a:latin typeface="Gill Sans MT" panose="020B0502020104020203" pitchFamily="34" charset="0"/>
              </a:rPr>
              <a:t>laboratory </a:t>
            </a:r>
            <a:r>
              <a:rPr lang="en-US" sz="2100" dirty="0">
                <a:latin typeface="Gill Sans MT" panose="020B0502020104020203" pitchFamily="34" charset="0"/>
              </a:rPr>
              <a:t>that: </a:t>
            </a:r>
          </a:p>
          <a:p>
            <a:pPr marL="800100" lvl="1" indent="-342900">
              <a:buFont typeface="Arial" panose="020B0604020202020204" pitchFamily="34" charset="0"/>
              <a:buChar char="•"/>
            </a:pPr>
            <a:r>
              <a:rPr lang="en-US" sz="2000" b="0" i="0" u="none" strike="noStrike" baseline="0" dirty="0">
                <a:latin typeface="Gill Sans MT" panose="020B0502020104020203" pitchFamily="34" charset="0"/>
              </a:rPr>
              <a:t>is an </a:t>
            </a:r>
            <a:r>
              <a:rPr lang="en-US" sz="2000" b="1" i="0" u="none" strike="noStrike" baseline="0" dirty="0">
                <a:latin typeface="Gill Sans MT" panose="020B0502020104020203" pitchFamily="34" charset="0"/>
              </a:rPr>
              <a:t>ISO-accredited</a:t>
            </a:r>
            <a:r>
              <a:rPr lang="en-US" sz="2000" b="0" i="0" u="none" strike="noStrike" baseline="0" dirty="0">
                <a:latin typeface="Gill Sans MT" panose="020B0502020104020203" pitchFamily="34" charset="0"/>
              </a:rPr>
              <a:t> body, and </a:t>
            </a:r>
          </a:p>
          <a:p>
            <a:pPr marL="800100" lvl="1" indent="-342900">
              <a:buFont typeface="Arial" panose="020B0604020202020204" pitchFamily="34" charset="0"/>
              <a:buChar char="•"/>
            </a:pPr>
            <a:r>
              <a:rPr lang="en-US" sz="2000" dirty="0">
                <a:latin typeface="Gill Sans MT" panose="020B0502020104020203" pitchFamily="34" charset="0"/>
              </a:rPr>
              <a:t>analyzes the samples by </a:t>
            </a:r>
            <a:r>
              <a:rPr lang="en-US" sz="2000" b="1" dirty="0">
                <a:latin typeface="Gill Sans MT" panose="020B0502020104020203" pitchFamily="34" charset="0"/>
              </a:rPr>
              <a:t>analytical methods </a:t>
            </a:r>
            <a:r>
              <a:rPr lang="en-US" sz="2000" dirty="0">
                <a:latin typeface="Gill Sans MT" panose="020B0502020104020203" pitchFamily="34" charset="0"/>
              </a:rPr>
              <a:t>specified</a:t>
            </a:r>
            <a:r>
              <a:rPr lang="en-US" sz="2000" b="1" dirty="0">
                <a:latin typeface="Gill Sans MT" panose="020B0502020104020203" pitchFamily="34" charset="0"/>
              </a:rPr>
              <a:t>                            </a:t>
            </a:r>
            <a:r>
              <a:rPr lang="en-US" sz="2000" dirty="0">
                <a:latin typeface="Gill Sans MT" panose="020B0502020104020203" pitchFamily="34" charset="0"/>
              </a:rPr>
              <a:t>by</a:t>
            </a:r>
            <a:r>
              <a:rPr lang="en-US" sz="2000" b="1" dirty="0">
                <a:latin typeface="Gill Sans MT" panose="020B0502020104020203" pitchFamily="34" charset="0"/>
              </a:rPr>
              <a:t> MSHA, NIOSH </a:t>
            </a:r>
            <a:r>
              <a:rPr lang="en-US" sz="2000" dirty="0">
                <a:latin typeface="Gill Sans MT" panose="020B0502020104020203" pitchFamily="34" charset="0"/>
              </a:rPr>
              <a:t>or</a:t>
            </a:r>
            <a:r>
              <a:rPr lang="en-US" sz="2000" b="1" dirty="0">
                <a:latin typeface="Gill Sans MT" panose="020B0502020104020203" pitchFamily="34" charset="0"/>
              </a:rPr>
              <a:t> OSHA</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Gill Sans MT" panose="020B0502020104020203" pitchFamily="34" charset="0"/>
              </a:rPr>
              <a:t>There are </a:t>
            </a:r>
            <a:r>
              <a:rPr lang="en-US" sz="2000" b="1" dirty="0">
                <a:latin typeface="Gill Sans MT" panose="020B0502020104020203" pitchFamily="34" charset="0"/>
              </a:rPr>
              <a:t>30 commercial labs </a:t>
            </a:r>
            <a:r>
              <a:rPr lang="en-US" sz="2000" dirty="0">
                <a:latin typeface="Gill Sans MT" panose="020B0502020104020203" pitchFamily="34" charset="0"/>
              </a:rPr>
              <a:t>in </a:t>
            </a:r>
            <a:r>
              <a:rPr kumimoji="0" lang="en-US" sz="20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the </a:t>
            </a:r>
            <a:r>
              <a:rPr kumimoji="0" lang="en-US" sz="2000" b="1"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US</a:t>
            </a:r>
            <a:r>
              <a:rPr kumimoji="0" lang="en-US" sz="20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 for this                            purpose as of fall 2023</a:t>
            </a:r>
          </a:p>
          <a:p>
            <a:pPr lvl="2"/>
            <a:r>
              <a:rPr lang="en-US" sz="1900" dirty="0">
                <a:latin typeface="Gill Sans MT" panose="020B0502020104020203" pitchFamily="34" charset="0"/>
              </a:rPr>
              <a:t>                                                                             </a:t>
            </a:r>
            <a:endParaRPr lang="en-US" sz="2200" b="0" i="0" u="none" strike="noStrike" baseline="0" dirty="0">
              <a:latin typeface="Gill Sans MT" panose="020B0502020104020203" pitchFamily="34" charset="0"/>
            </a:endParaRPr>
          </a:p>
          <a:p>
            <a:pPr marL="342900" indent="-342900">
              <a:buFont typeface="Arial" panose="020B0604020202020204" pitchFamily="34" charset="0"/>
              <a:buChar char="•"/>
            </a:pPr>
            <a:r>
              <a:rPr lang="en-US" sz="2100" dirty="0">
                <a:latin typeface="Gill Sans MT" panose="020B0502020104020203" pitchFamily="34" charset="0"/>
              </a:rPr>
              <a:t>Make a </a:t>
            </a:r>
            <a:r>
              <a:rPr lang="en-US" sz="2100" b="1" dirty="0">
                <a:latin typeface="Gill Sans MT" panose="020B0502020104020203" pitchFamily="34" charset="0"/>
              </a:rPr>
              <a:t>record </a:t>
            </a:r>
            <a:r>
              <a:rPr lang="en-US" sz="2100" dirty="0">
                <a:latin typeface="Gill Sans MT" panose="020B0502020104020203" pitchFamily="34" charset="0"/>
              </a:rPr>
              <a:t>of </a:t>
            </a:r>
            <a:r>
              <a:rPr lang="en-US" sz="2100" b="1" dirty="0">
                <a:latin typeface="Gill Sans MT" panose="020B0502020104020203" pitchFamily="34" charset="0"/>
              </a:rPr>
              <a:t>sampling date</a:t>
            </a:r>
            <a:r>
              <a:rPr lang="en-US" sz="2100" dirty="0">
                <a:latin typeface="Gill Sans MT" panose="020B0502020104020203" pitchFamily="34" charset="0"/>
              </a:rPr>
              <a:t>, </a:t>
            </a:r>
            <a:r>
              <a:rPr lang="en-US" sz="2100" b="1" dirty="0">
                <a:latin typeface="Gill Sans MT" panose="020B0502020104020203" pitchFamily="34" charset="0"/>
              </a:rPr>
              <a:t>occupations sampled</a:t>
            </a:r>
            <a:r>
              <a:rPr lang="en-US" sz="2100" dirty="0">
                <a:latin typeface="Gill Sans MT" panose="020B0502020104020203" pitchFamily="34" charset="0"/>
              </a:rPr>
              <a:t>, and </a:t>
            </a:r>
            <a:r>
              <a:rPr lang="en-US" sz="2100" b="1" dirty="0">
                <a:latin typeface="Gill Sans MT" panose="020B0502020104020203" pitchFamily="34" charset="0"/>
              </a:rPr>
              <a:t>concentrations </a:t>
            </a:r>
            <a:r>
              <a:rPr lang="en-US" sz="2100" dirty="0">
                <a:latin typeface="Gill Sans MT" panose="020B0502020104020203" pitchFamily="34" charset="0"/>
              </a:rPr>
              <a:t>of </a:t>
            </a:r>
            <a:r>
              <a:rPr lang="en-US" sz="2100" b="1" dirty="0">
                <a:latin typeface="Gill Sans MT" panose="020B0502020104020203" pitchFamily="34" charset="0"/>
              </a:rPr>
              <a:t>respirable crystalline silica dust</a:t>
            </a:r>
          </a:p>
          <a:p>
            <a:pPr marL="342900" indent="-342900">
              <a:buFont typeface="Arial" panose="020B0604020202020204" pitchFamily="34" charset="0"/>
              <a:buChar char="•"/>
            </a:pPr>
            <a:endParaRPr lang="en-US" sz="2200" dirty="0">
              <a:latin typeface="Gill Sans MT" panose="020B0502020104020203" pitchFamily="34" charset="0"/>
            </a:endParaRPr>
          </a:p>
          <a:p>
            <a:pPr marL="342900" indent="-342900">
              <a:buFont typeface="Arial" panose="020B0604020202020204" pitchFamily="34" charset="0"/>
              <a:buChar char="•"/>
            </a:pPr>
            <a:r>
              <a:rPr lang="en-US" sz="2100" b="1" dirty="0">
                <a:latin typeface="Gill Sans MT" panose="020B0502020104020203" pitchFamily="34" charset="0"/>
              </a:rPr>
              <a:t>Post</a:t>
            </a:r>
            <a:r>
              <a:rPr lang="en-US" sz="2100" dirty="0">
                <a:latin typeface="Gill Sans MT" panose="020B0502020104020203" pitchFamily="34" charset="0"/>
              </a:rPr>
              <a:t> the </a:t>
            </a:r>
            <a:r>
              <a:rPr lang="en-US" sz="2100" b="1" dirty="0">
                <a:latin typeface="Gill Sans MT" panose="020B0502020104020203" pitchFamily="34" charset="0"/>
              </a:rPr>
              <a:t>record </a:t>
            </a:r>
            <a:r>
              <a:rPr lang="en-US" sz="2100" dirty="0">
                <a:latin typeface="Gill Sans MT" panose="020B0502020104020203" pitchFamily="34" charset="0"/>
              </a:rPr>
              <a:t>and the </a:t>
            </a:r>
            <a:r>
              <a:rPr lang="en-US" sz="2100" b="1" dirty="0">
                <a:latin typeface="Gill Sans MT" panose="020B0502020104020203" pitchFamily="34" charset="0"/>
              </a:rPr>
              <a:t>lab report </a:t>
            </a:r>
            <a:r>
              <a:rPr lang="en-US" sz="2100" dirty="0">
                <a:latin typeface="Gill Sans MT" panose="020B0502020104020203" pitchFamily="34" charset="0"/>
              </a:rPr>
              <a:t>on the </a:t>
            </a:r>
            <a:r>
              <a:rPr lang="en-US" sz="2100" b="1" dirty="0">
                <a:latin typeface="Gill Sans MT" panose="020B0502020104020203" pitchFamily="34" charset="0"/>
              </a:rPr>
              <a:t>mine bulletin board, </a:t>
            </a:r>
            <a:r>
              <a:rPr lang="en-US" sz="2100" dirty="0">
                <a:latin typeface="Gill Sans MT" panose="020B0502020104020203" pitchFamily="34" charset="0"/>
              </a:rPr>
              <a:t>and    </a:t>
            </a:r>
            <a:r>
              <a:rPr lang="en-US" sz="2100" b="1" dirty="0">
                <a:latin typeface="Gill Sans MT" panose="020B0502020104020203" pitchFamily="34" charset="0"/>
              </a:rPr>
              <a:t>share them electronically</a:t>
            </a:r>
            <a:r>
              <a:rPr lang="en-US" sz="2100" dirty="0">
                <a:latin typeface="Gill Sans MT" panose="020B0502020104020203" pitchFamily="34" charset="0"/>
              </a:rPr>
              <a:t> (if applicable) for </a:t>
            </a:r>
            <a:r>
              <a:rPr lang="en-US" sz="2100" b="1" dirty="0">
                <a:latin typeface="Gill Sans MT" panose="020B0502020104020203" pitchFamily="34" charset="0"/>
              </a:rPr>
              <a:t>31 days upon receipt</a:t>
            </a:r>
          </a:p>
        </p:txBody>
      </p:sp>
      <p:pic>
        <p:nvPicPr>
          <p:cNvPr id="5" name="Picture 4">
            <a:extLst>
              <a:ext uri="{FF2B5EF4-FFF2-40B4-BE49-F238E27FC236}">
                <a16:creationId xmlns:a16="http://schemas.microsoft.com/office/drawing/2014/main" id="{9EAC7019-B233-BB27-9CB6-C4C01A17A724}"/>
              </a:ext>
            </a:extLst>
          </p:cNvPr>
          <p:cNvPicPr>
            <a:picLocks noChangeAspect="1"/>
          </p:cNvPicPr>
          <p:nvPr/>
        </p:nvPicPr>
        <p:blipFill>
          <a:blip r:embed="rId3"/>
          <a:stretch>
            <a:fillRect/>
          </a:stretch>
        </p:blipFill>
        <p:spPr>
          <a:xfrm>
            <a:off x="6863175" y="2463454"/>
            <a:ext cx="2181433" cy="2181433"/>
          </a:xfrm>
          <a:prstGeom prst="rect">
            <a:avLst/>
          </a:prstGeom>
        </p:spPr>
      </p:pic>
    </p:spTree>
    <p:extLst>
      <p:ext uri="{BB962C8B-B14F-4D97-AF65-F5344CB8AC3E}">
        <p14:creationId xmlns:p14="http://schemas.microsoft.com/office/powerpoint/2010/main" val="3924665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EAA6A-7BB8-B872-CAB9-1558828B5EF2}"/>
              </a:ext>
            </a:extLst>
          </p:cNvPr>
          <p:cNvSpPr>
            <a:spLocks noGrp="1"/>
          </p:cNvSpPr>
          <p:nvPr>
            <p:ph type="title"/>
          </p:nvPr>
        </p:nvSpPr>
        <p:spPr>
          <a:xfrm>
            <a:off x="1419226" y="211185"/>
            <a:ext cx="7724774" cy="764630"/>
          </a:xfrm>
        </p:spPr>
        <p:txBody>
          <a:bodyPr/>
          <a:lstStyle/>
          <a:p>
            <a:r>
              <a:rPr kumimoji="0" lang="en-US" sz="4400" b="1" i="0" u="none" strike="noStrike" kern="0" cap="none" spc="0" normalizeH="0" baseline="0" noProof="0" dirty="0">
                <a:ln>
                  <a:noFill/>
                </a:ln>
                <a:solidFill>
                  <a:srgbClr val="FFFFFF"/>
                </a:solidFill>
                <a:effectLst/>
                <a:uLnTx/>
                <a:uFillTx/>
                <a:latin typeface="Google Sans"/>
                <a:ea typeface="ＭＳ Ｐゴシック" charset="-128"/>
              </a:rPr>
              <a:t>    </a:t>
            </a:r>
            <a:r>
              <a:rPr lang="en-US" sz="4300" b="1" dirty="0">
                <a:solidFill>
                  <a:schemeClr val="bg1"/>
                </a:solidFill>
                <a:effectLst/>
                <a:latin typeface="Google Sans"/>
                <a:ea typeface="Aptos" panose="020B0004020202020204" pitchFamily="34" charset="0"/>
                <a:cs typeface="Gill Sans MT" panose="020B0502020104020203" pitchFamily="34" charset="0"/>
              </a:rPr>
              <a:t>SAMPLING TYPE/SEQUENCE</a:t>
            </a:r>
            <a:br>
              <a:rPr lang="en-US" sz="4400" dirty="0">
                <a:solidFill>
                  <a:srgbClr val="000000"/>
                </a:solidFill>
                <a:effectLst/>
                <a:latin typeface="Google Sans"/>
                <a:ea typeface="Aptos" panose="020B0004020202020204" pitchFamily="34" charset="0"/>
                <a:cs typeface="Gill Sans MT" panose="020B0502020104020203" pitchFamily="34" charset="0"/>
              </a:rPr>
            </a:br>
            <a:endParaRPr lang="en-US" dirty="0"/>
          </a:p>
        </p:txBody>
      </p:sp>
      <p:sp>
        <p:nvSpPr>
          <p:cNvPr id="4" name="TextBox 3">
            <a:extLst>
              <a:ext uri="{FF2B5EF4-FFF2-40B4-BE49-F238E27FC236}">
                <a16:creationId xmlns:a16="http://schemas.microsoft.com/office/drawing/2014/main" id="{F8399EC7-E8F1-511B-F4FC-1A37283E01E2}"/>
              </a:ext>
            </a:extLst>
          </p:cNvPr>
          <p:cNvSpPr txBox="1"/>
          <p:nvPr/>
        </p:nvSpPr>
        <p:spPr>
          <a:xfrm>
            <a:off x="122790" y="1497496"/>
            <a:ext cx="8809175" cy="4801314"/>
          </a:xfrm>
          <a:prstGeom prst="rect">
            <a:avLst/>
          </a:prstGeom>
          <a:noFill/>
        </p:spPr>
        <p:txBody>
          <a:bodyPr wrap="square">
            <a:spAutoFit/>
          </a:bodyPr>
          <a:lstStyle/>
          <a:p>
            <a:pPr marL="342900" marR="0" indent="-342900">
              <a:spcBef>
                <a:spcPts val="0"/>
              </a:spcBef>
              <a:spcAft>
                <a:spcPts val="0"/>
              </a:spcAft>
              <a:buFont typeface="Arial" panose="020B0604020202020204" pitchFamily="34" charset="0"/>
              <a:buChar char="•"/>
            </a:pPr>
            <a:r>
              <a:rPr lang="en-US" sz="2200" b="1" dirty="0">
                <a:solidFill>
                  <a:srgbClr val="000000"/>
                </a:solidFill>
                <a:effectLst/>
                <a:latin typeface="Google Sans"/>
                <a:ea typeface="Aptos" panose="020B0004020202020204" pitchFamily="34" charset="0"/>
                <a:cs typeface="Gill Sans MT" panose="020B0502020104020203" pitchFamily="34" charset="0"/>
              </a:rPr>
              <a:t>Initial samplings </a:t>
            </a:r>
            <a:r>
              <a:rPr lang="en-US" sz="2200" dirty="0">
                <a:solidFill>
                  <a:srgbClr val="000000"/>
                </a:solidFill>
                <a:effectLst/>
                <a:latin typeface="Google Sans"/>
                <a:ea typeface="Aptos" panose="020B0004020202020204" pitchFamily="34" charset="0"/>
                <a:cs typeface="Gill Sans MT" panose="020B0502020104020203" pitchFamily="34" charset="0"/>
              </a:rPr>
              <a:t>(</a:t>
            </a:r>
            <a:r>
              <a:rPr lang="en-US" sz="2200" b="1" dirty="0">
                <a:solidFill>
                  <a:srgbClr val="000000"/>
                </a:solidFill>
                <a:effectLst/>
                <a:latin typeface="Google Sans"/>
                <a:ea typeface="Aptos" panose="020B0004020202020204" pitchFamily="34" charset="0"/>
                <a:cs typeface="Gill Sans MT" panose="020B0502020104020203" pitchFamily="34" charset="0"/>
              </a:rPr>
              <a:t>first</a:t>
            </a:r>
            <a:r>
              <a:rPr lang="en-US" sz="2200" dirty="0">
                <a:solidFill>
                  <a:srgbClr val="000000"/>
                </a:solidFill>
                <a:effectLst/>
                <a:latin typeface="Google Sans"/>
                <a:ea typeface="Aptos" panose="020B0004020202020204" pitchFamily="34" charset="0"/>
                <a:cs typeface="Gill Sans MT" panose="020B0502020104020203" pitchFamily="34" charset="0"/>
              </a:rPr>
              <a:t> sampling and </a:t>
            </a:r>
            <a:r>
              <a:rPr lang="en-US" sz="2200" b="1" dirty="0">
                <a:solidFill>
                  <a:srgbClr val="000000"/>
                </a:solidFill>
                <a:effectLst/>
                <a:latin typeface="Google Sans"/>
                <a:ea typeface="Aptos" panose="020B0004020202020204" pitchFamily="34" charset="0"/>
                <a:cs typeface="Gill Sans MT" panose="020B0502020104020203" pitchFamily="34" charset="0"/>
              </a:rPr>
              <a:t>second</a:t>
            </a:r>
            <a:r>
              <a:rPr lang="en-US" sz="2200" dirty="0">
                <a:solidFill>
                  <a:srgbClr val="000000"/>
                </a:solidFill>
                <a:effectLst/>
                <a:latin typeface="Google Sans"/>
                <a:ea typeface="Aptos" panose="020B0004020202020204" pitchFamily="34" charset="0"/>
                <a:cs typeface="Gill Sans MT" panose="020B0502020104020203" pitchFamily="34" charset="0"/>
              </a:rPr>
              <a:t> sampling) are </a:t>
            </a:r>
            <a:r>
              <a:rPr lang="en-US" sz="2200" b="1" dirty="0">
                <a:solidFill>
                  <a:srgbClr val="000000"/>
                </a:solidFill>
                <a:effectLst/>
                <a:latin typeface="Google Sans"/>
                <a:ea typeface="Aptos" panose="020B0004020202020204" pitchFamily="34" charset="0"/>
                <a:cs typeface="Gill Sans MT" panose="020B0502020104020203" pitchFamily="34" charset="0"/>
              </a:rPr>
              <a:t>required</a:t>
            </a:r>
            <a:r>
              <a:rPr lang="en-US" sz="2200" dirty="0">
                <a:solidFill>
                  <a:srgbClr val="000000"/>
                </a:solidFill>
                <a:effectLst/>
                <a:latin typeface="Google Sans"/>
                <a:ea typeface="Aptos" panose="020B0004020202020204" pitchFamily="34" charset="0"/>
                <a:cs typeface="Gill Sans MT" panose="020B0502020104020203" pitchFamily="34" charset="0"/>
              </a:rPr>
              <a:t> for</a:t>
            </a:r>
          </a:p>
          <a:p>
            <a:pPr marL="800100" marR="0" indent="-342900">
              <a:spcBef>
                <a:spcPts val="0"/>
              </a:spcBef>
              <a:spcAft>
                <a:spcPts val="0"/>
              </a:spcAft>
              <a:buFont typeface="Arial" panose="020B0604020202020204" pitchFamily="34" charset="0"/>
              <a:buChar char="•"/>
            </a:pPr>
            <a:r>
              <a:rPr lang="en-US" sz="2050" b="1" dirty="0">
                <a:solidFill>
                  <a:srgbClr val="000000"/>
                </a:solidFill>
                <a:effectLst/>
                <a:latin typeface="Google Sans"/>
                <a:ea typeface="Aptos" panose="020B0004020202020204" pitchFamily="34" charset="0"/>
                <a:cs typeface="Gill Sans MT" panose="020B0502020104020203" pitchFamily="34" charset="0"/>
              </a:rPr>
              <a:t>Any miner who is exposed </a:t>
            </a:r>
            <a:r>
              <a:rPr lang="en-US" sz="2050" dirty="0">
                <a:solidFill>
                  <a:srgbClr val="000000"/>
                </a:solidFill>
                <a:effectLst/>
                <a:latin typeface="Google Sans"/>
                <a:ea typeface="Aptos" panose="020B0004020202020204" pitchFamily="34" charset="0"/>
                <a:cs typeface="Gill Sans MT" panose="020B0502020104020203" pitchFamily="34" charset="0"/>
              </a:rPr>
              <a:t>or may reasonably be expected to be exposed </a:t>
            </a:r>
            <a:r>
              <a:rPr lang="en-US" sz="2050" b="1" dirty="0">
                <a:solidFill>
                  <a:srgbClr val="000000"/>
                </a:solidFill>
                <a:effectLst/>
                <a:latin typeface="Google Sans"/>
                <a:ea typeface="Aptos" panose="020B0004020202020204" pitchFamily="34" charset="0"/>
                <a:cs typeface="Gill Sans MT" panose="020B0502020104020203" pitchFamily="34" charset="0"/>
              </a:rPr>
              <a:t>to respirable crystalline silica</a:t>
            </a:r>
          </a:p>
          <a:p>
            <a:pPr marL="0" marR="0">
              <a:spcBef>
                <a:spcPts val="0"/>
              </a:spcBef>
              <a:spcAft>
                <a:spcPts val="0"/>
              </a:spcAft>
            </a:pPr>
            <a:r>
              <a:rPr lang="en-US" sz="1900" dirty="0">
                <a:solidFill>
                  <a:srgbClr val="000000"/>
                </a:solidFill>
                <a:effectLst/>
                <a:latin typeface="Google Sans"/>
                <a:ea typeface="Aptos" panose="020B0004020202020204" pitchFamily="34" charset="0"/>
                <a:cs typeface="Gill Sans MT" panose="020B0502020104020203" pitchFamily="34" charset="0"/>
              </a:rPr>
              <a:t> </a:t>
            </a:r>
          </a:p>
          <a:p>
            <a:pPr marL="342900" marR="0" indent="-342900">
              <a:spcBef>
                <a:spcPts val="0"/>
              </a:spcBef>
              <a:spcAft>
                <a:spcPts val="0"/>
              </a:spcAft>
              <a:buFont typeface="Arial" panose="020B0604020202020204" pitchFamily="34" charset="0"/>
              <a:buChar char="•"/>
            </a:pPr>
            <a:r>
              <a:rPr lang="en-US" sz="2200" b="1" dirty="0">
                <a:solidFill>
                  <a:srgbClr val="000000"/>
                </a:solidFill>
                <a:latin typeface="Google Sans"/>
              </a:rPr>
              <a:t>Subsequent samplings </a:t>
            </a:r>
            <a:r>
              <a:rPr lang="en-US" sz="2200" dirty="0">
                <a:solidFill>
                  <a:srgbClr val="000000"/>
                </a:solidFill>
                <a:latin typeface="Google Sans"/>
              </a:rPr>
              <a:t>are required when</a:t>
            </a:r>
          </a:p>
          <a:p>
            <a:pPr marL="800100" lvl="1" indent="-342900">
              <a:buFont typeface="Arial" panose="020B0604020202020204" pitchFamily="34" charset="0"/>
              <a:buChar char="•"/>
            </a:pPr>
            <a:r>
              <a:rPr lang="en-US" sz="2050" b="1" dirty="0">
                <a:solidFill>
                  <a:srgbClr val="000000"/>
                </a:solidFill>
                <a:latin typeface="Google Sans"/>
              </a:rPr>
              <a:t>Sampling result </a:t>
            </a:r>
            <a:r>
              <a:rPr lang="en-US" sz="2050" dirty="0">
                <a:solidFill>
                  <a:srgbClr val="000000"/>
                </a:solidFill>
                <a:latin typeface="Google Sans"/>
              </a:rPr>
              <a:t>is at or </a:t>
            </a:r>
            <a:r>
              <a:rPr lang="en-US" sz="2050" b="1" dirty="0">
                <a:solidFill>
                  <a:srgbClr val="000000"/>
                </a:solidFill>
                <a:latin typeface="Google Sans"/>
              </a:rPr>
              <a:t>above AL</a:t>
            </a:r>
            <a:r>
              <a:rPr lang="en-US" sz="2050" dirty="0">
                <a:solidFill>
                  <a:srgbClr val="000000"/>
                </a:solidFill>
                <a:latin typeface="Google Sans"/>
              </a:rPr>
              <a:t>,  but at                                                                                  or </a:t>
            </a:r>
            <a:r>
              <a:rPr lang="en-US" sz="2050" b="1" dirty="0">
                <a:solidFill>
                  <a:srgbClr val="000000"/>
                </a:solidFill>
                <a:latin typeface="Google Sans"/>
              </a:rPr>
              <a:t>below PEL (between 25</a:t>
            </a:r>
            <a:r>
              <a:rPr kumimoji="0" lang="en-US" sz="2050" b="1" i="0" u="none" strike="noStrike" kern="0" cap="none" spc="0" normalizeH="0" baseline="0" noProof="0" dirty="0" err="1">
                <a:ln>
                  <a:noFill/>
                </a:ln>
                <a:solidFill>
                  <a:srgbClr val="000000"/>
                </a:solidFill>
                <a:effectLst/>
                <a:uLnTx/>
                <a:uFillTx/>
                <a:latin typeface="Google Sans"/>
                <a:ea typeface="Aptos" panose="020B0004020202020204" pitchFamily="34" charset="0"/>
                <a:cs typeface="Times New Roman" panose="02020603050405020304" pitchFamily="18" charset="0"/>
              </a:rPr>
              <a:t>μ</a:t>
            </a:r>
            <a:r>
              <a:rPr kumimoji="0" lang="en-US" sz="2050" b="1" i="0" u="none" strike="noStrike" kern="0" cap="none" spc="0" normalizeH="0" baseline="0" noProof="0" dirty="0" err="1">
                <a:ln>
                  <a:noFill/>
                </a:ln>
                <a:solidFill>
                  <a:srgbClr val="000000"/>
                </a:solidFill>
                <a:effectLst/>
                <a:uLnTx/>
                <a:uFillTx/>
                <a:latin typeface="Google Sans"/>
                <a:ea typeface="Aptos" panose="020B0004020202020204" pitchFamily="34" charset="0"/>
                <a:cs typeface="Gill Sans MT" panose="020B0502020104020203" pitchFamily="34" charset="0"/>
              </a:rPr>
              <a:t>g</a:t>
            </a:r>
            <a:r>
              <a:rPr kumimoji="0" lang="en-US" sz="2050" b="1" i="0" u="none" strike="noStrike" kern="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/m</a:t>
            </a:r>
            <a:r>
              <a:rPr kumimoji="0" lang="en-US" sz="2050" b="1" i="0" u="none" strike="noStrike" kern="0" cap="none" spc="0" normalizeH="0" baseline="30000" noProof="0" dirty="0">
                <a:ln>
                  <a:noFill/>
                </a:ln>
                <a:solidFill>
                  <a:srgbClr val="000000"/>
                </a:solidFill>
                <a:effectLst/>
                <a:uLnTx/>
                <a:uFillTx/>
                <a:latin typeface="Google Sans"/>
                <a:ea typeface="Aptos" panose="020B0004020202020204" pitchFamily="34" charset="0"/>
                <a:cs typeface="Gill Sans MT" panose="020B0502020104020203" pitchFamily="34" charset="0"/>
              </a:rPr>
              <a:t>3</a:t>
            </a:r>
            <a:r>
              <a:rPr lang="en-US" sz="2050" b="1" dirty="0">
                <a:solidFill>
                  <a:srgbClr val="000000"/>
                </a:solidFill>
                <a:latin typeface="Google Sans"/>
              </a:rPr>
              <a:t> and </a:t>
            </a:r>
            <a:r>
              <a:rPr kumimoji="0" lang="en-US" sz="2050" b="1" i="0" u="none" strike="noStrike" kern="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50</a:t>
            </a:r>
            <a:r>
              <a:rPr kumimoji="0" lang="en-US" sz="2050" b="1" i="0" u="none" strike="noStrike" kern="0" cap="none" spc="0" normalizeH="0" baseline="0" noProof="0" dirty="0">
                <a:ln>
                  <a:noFill/>
                </a:ln>
                <a:solidFill>
                  <a:srgbClr val="000000"/>
                </a:solidFill>
                <a:effectLst/>
                <a:uLnTx/>
                <a:uFillTx/>
                <a:latin typeface="Google Sans"/>
                <a:ea typeface="Aptos" panose="020B0004020202020204" pitchFamily="34" charset="0"/>
                <a:cs typeface="Times New Roman" panose="02020603050405020304" pitchFamily="18" charset="0"/>
              </a:rPr>
              <a:t>μ</a:t>
            </a:r>
            <a:r>
              <a:rPr kumimoji="0" lang="en-US" sz="2050" b="1" i="0" u="none" strike="noStrike" kern="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g/m</a:t>
            </a:r>
            <a:r>
              <a:rPr lang="en-US" sz="2050" b="1" kern="0" baseline="30000" dirty="0">
                <a:solidFill>
                  <a:srgbClr val="000000"/>
                </a:solidFill>
                <a:latin typeface="Google Sans"/>
              </a:rPr>
              <a:t>3</a:t>
            </a:r>
            <a:r>
              <a:rPr lang="en-US" sz="2050" b="1" dirty="0">
                <a:solidFill>
                  <a:srgbClr val="000000"/>
                </a:solidFill>
                <a:latin typeface="Google Sans"/>
              </a:rPr>
              <a:t>) </a:t>
            </a:r>
          </a:p>
          <a:p>
            <a:pPr lvl="1"/>
            <a:r>
              <a:rPr lang="en-US" sz="2000" b="1" dirty="0">
                <a:solidFill>
                  <a:srgbClr val="000000"/>
                </a:solidFill>
                <a:latin typeface="Google Sans"/>
              </a:rPr>
              <a:t>                              </a:t>
            </a:r>
          </a:p>
          <a:p>
            <a:pPr marL="342900" marR="0" indent="-342900">
              <a:spcBef>
                <a:spcPts val="0"/>
              </a:spcBef>
              <a:spcAft>
                <a:spcPts val="0"/>
              </a:spcAft>
              <a:buFont typeface="Arial" panose="020B0604020202020204" pitchFamily="34" charset="0"/>
              <a:buChar char="•"/>
            </a:pPr>
            <a:r>
              <a:rPr lang="en-US" sz="2200" b="1" dirty="0">
                <a:solidFill>
                  <a:srgbClr val="000000"/>
                </a:solidFill>
                <a:latin typeface="Google Sans"/>
              </a:rPr>
              <a:t>Sampling can be stopped </a:t>
            </a:r>
            <a:r>
              <a:rPr lang="en-US" sz="2200" dirty="0">
                <a:solidFill>
                  <a:srgbClr val="000000"/>
                </a:solidFill>
                <a:latin typeface="Google Sans"/>
              </a:rPr>
              <a:t>when</a:t>
            </a:r>
          </a:p>
          <a:p>
            <a:pPr marL="800100" marR="0" lvl="1" indent="-342900">
              <a:spcBef>
                <a:spcPts val="0"/>
              </a:spcBef>
              <a:spcAft>
                <a:spcPts val="0"/>
              </a:spcAft>
              <a:buFont typeface="Arial" panose="020B0604020202020204" pitchFamily="34" charset="0"/>
              <a:buChar char="•"/>
            </a:pPr>
            <a:r>
              <a:rPr lang="en-US" sz="2050" b="1" dirty="0">
                <a:solidFill>
                  <a:srgbClr val="000000"/>
                </a:solidFill>
                <a:latin typeface="Google Sans"/>
              </a:rPr>
              <a:t>Two consecutive samplings </a:t>
            </a:r>
            <a:r>
              <a:rPr lang="en-US" sz="2050" dirty="0">
                <a:solidFill>
                  <a:srgbClr val="000000"/>
                </a:solidFill>
                <a:latin typeface="Google Sans"/>
              </a:rPr>
              <a:t>indicate that </a:t>
            </a:r>
            <a:r>
              <a:rPr lang="en-US" sz="2050" b="1" dirty="0">
                <a:solidFill>
                  <a:srgbClr val="000000"/>
                </a:solidFill>
                <a:latin typeface="Google Sans"/>
              </a:rPr>
              <a:t>miner exposures</a:t>
            </a:r>
            <a:r>
              <a:rPr lang="en-US" sz="2050" dirty="0">
                <a:solidFill>
                  <a:srgbClr val="000000"/>
                </a:solidFill>
                <a:latin typeface="Google Sans"/>
              </a:rPr>
              <a:t> are </a:t>
            </a:r>
            <a:r>
              <a:rPr lang="en-US" sz="2050" b="1" dirty="0">
                <a:solidFill>
                  <a:srgbClr val="000000"/>
                </a:solidFill>
                <a:latin typeface="Google Sans"/>
              </a:rPr>
              <a:t>below AL</a:t>
            </a:r>
          </a:p>
          <a:p>
            <a:pPr marL="1257300" lvl="2" indent="-342900">
              <a:buFont typeface="Arial" panose="020B0604020202020204" pitchFamily="34" charset="0"/>
              <a:buChar char="•"/>
            </a:pPr>
            <a:r>
              <a:rPr lang="en-US" sz="2000" b="1" dirty="0">
                <a:solidFill>
                  <a:srgbClr val="000000"/>
                </a:solidFill>
                <a:latin typeface="Google Sans"/>
              </a:rPr>
              <a:t> </a:t>
            </a:r>
            <a:r>
              <a:rPr lang="en-US" sz="1900" b="1" dirty="0">
                <a:solidFill>
                  <a:srgbClr val="000000"/>
                </a:solidFill>
                <a:latin typeface="Google Sans"/>
              </a:rPr>
              <a:t>The second sampling must be taken after receiving the results of the prior sampling, but no sooner than 7 days after </a:t>
            </a:r>
            <a:r>
              <a:rPr lang="en-US" sz="1900" dirty="0">
                <a:solidFill>
                  <a:srgbClr val="000000"/>
                </a:solidFill>
                <a:latin typeface="Google Sans"/>
              </a:rPr>
              <a:t>the prior sampling</a:t>
            </a:r>
          </a:p>
          <a:p>
            <a:pPr lvl="2"/>
            <a:r>
              <a:rPr lang="en-US" sz="1900" dirty="0">
                <a:solidFill>
                  <a:srgbClr val="000000"/>
                </a:solidFill>
                <a:effectLst/>
                <a:latin typeface="Google Sans"/>
                <a:ea typeface="Aptos" panose="020B0004020202020204" pitchFamily="34" charset="0"/>
                <a:cs typeface="Gill Sans MT" panose="020B0502020104020203" pitchFamily="34" charset="0"/>
              </a:rPr>
              <a:t> </a:t>
            </a:r>
          </a:p>
          <a:p>
            <a:pPr marL="342900" indent="-342900">
              <a:buFont typeface="Arial" panose="020B0604020202020204" pitchFamily="34" charset="0"/>
              <a:buChar char="•"/>
            </a:pPr>
            <a:r>
              <a:rPr lang="en-US" sz="2200" b="1" dirty="0">
                <a:solidFill>
                  <a:srgbClr val="000000"/>
                </a:solidFill>
                <a:latin typeface="Google Sans"/>
              </a:rPr>
              <a:t>Corrective actions sampling </a:t>
            </a:r>
            <a:r>
              <a:rPr lang="en-US" sz="2200" dirty="0">
                <a:solidFill>
                  <a:srgbClr val="000000"/>
                </a:solidFill>
                <a:latin typeface="Google Sans"/>
              </a:rPr>
              <a:t>is required when</a:t>
            </a:r>
            <a:endParaRPr lang="en-US" sz="2200" b="1" dirty="0">
              <a:solidFill>
                <a:srgbClr val="000000"/>
              </a:solidFill>
              <a:latin typeface="Google Sans"/>
            </a:endParaRPr>
          </a:p>
          <a:p>
            <a:pPr marL="800100" marR="0" indent="-342900">
              <a:spcBef>
                <a:spcPts val="0"/>
              </a:spcBef>
              <a:spcAft>
                <a:spcPts val="0"/>
              </a:spcAft>
              <a:buFont typeface="Arial" panose="020B0604020202020204" pitchFamily="34" charset="0"/>
              <a:buChar char="•"/>
            </a:pPr>
            <a:r>
              <a:rPr lang="en-US" sz="2050" b="1" dirty="0">
                <a:solidFill>
                  <a:srgbClr val="000000"/>
                </a:solidFill>
                <a:latin typeface="Google Sans"/>
              </a:rPr>
              <a:t>Sampling result is above the PEL         </a:t>
            </a:r>
            <a:r>
              <a:rPr lang="en-US" sz="2050" dirty="0">
                <a:solidFill>
                  <a:srgbClr val="000000"/>
                </a:solidFill>
                <a:effectLst/>
                <a:latin typeface="Google Sans"/>
                <a:ea typeface="Aptos" panose="020B0004020202020204" pitchFamily="34" charset="0"/>
                <a:cs typeface="Gill Sans MT" panose="020B0502020104020203" pitchFamily="34" charset="0"/>
              </a:rPr>
              <a:t> </a:t>
            </a:r>
          </a:p>
        </p:txBody>
      </p:sp>
      <p:pic>
        <p:nvPicPr>
          <p:cNvPr id="3" name="Picture 2">
            <a:extLst>
              <a:ext uri="{FF2B5EF4-FFF2-40B4-BE49-F238E27FC236}">
                <a16:creationId xmlns:a16="http://schemas.microsoft.com/office/drawing/2014/main" id="{3BC99B4E-B5FC-C32B-09A6-98190A352E89}"/>
              </a:ext>
            </a:extLst>
          </p:cNvPr>
          <p:cNvPicPr>
            <a:picLocks noChangeAspect="1"/>
          </p:cNvPicPr>
          <p:nvPr/>
        </p:nvPicPr>
        <p:blipFill>
          <a:blip r:embed="rId3"/>
          <a:stretch>
            <a:fillRect/>
          </a:stretch>
        </p:blipFill>
        <p:spPr>
          <a:xfrm>
            <a:off x="6109305" y="2199861"/>
            <a:ext cx="2911905" cy="2087781"/>
          </a:xfrm>
          <a:prstGeom prst="rect">
            <a:avLst/>
          </a:prstGeom>
        </p:spPr>
      </p:pic>
    </p:spTree>
    <p:extLst>
      <p:ext uri="{BB962C8B-B14F-4D97-AF65-F5344CB8AC3E}">
        <p14:creationId xmlns:p14="http://schemas.microsoft.com/office/powerpoint/2010/main" val="2588689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68435-0333-85BF-8A24-B22887610442}"/>
              </a:ext>
            </a:extLst>
          </p:cNvPr>
          <p:cNvSpPr>
            <a:spLocks noGrp="1"/>
          </p:cNvSpPr>
          <p:nvPr>
            <p:ph type="title"/>
          </p:nvPr>
        </p:nvSpPr>
        <p:spPr>
          <a:xfrm>
            <a:off x="2067339" y="-72887"/>
            <a:ext cx="6619460" cy="1404730"/>
          </a:xfrm>
        </p:spPr>
        <p:txBody>
          <a:bodyPr/>
          <a:lstStyle/>
          <a:p>
            <a:r>
              <a:rPr lang="en-US" b="1" dirty="0">
                <a:solidFill>
                  <a:schemeClr val="bg1"/>
                </a:solidFill>
                <a:latin typeface="Google Sans"/>
              </a:rPr>
              <a:t>Exposure Monitoring - Initial Samplings</a:t>
            </a:r>
          </a:p>
        </p:txBody>
      </p:sp>
      <p:pic>
        <p:nvPicPr>
          <p:cNvPr id="3" name="Picture 2">
            <a:extLst>
              <a:ext uri="{FF2B5EF4-FFF2-40B4-BE49-F238E27FC236}">
                <a16:creationId xmlns:a16="http://schemas.microsoft.com/office/drawing/2014/main" id="{CD5383E1-9B2E-DC94-9700-C15CDE677099}"/>
              </a:ext>
            </a:extLst>
          </p:cNvPr>
          <p:cNvPicPr>
            <a:picLocks noChangeAspect="1"/>
          </p:cNvPicPr>
          <p:nvPr/>
        </p:nvPicPr>
        <p:blipFill>
          <a:blip r:embed="rId3"/>
          <a:stretch>
            <a:fillRect/>
          </a:stretch>
        </p:blipFill>
        <p:spPr>
          <a:xfrm>
            <a:off x="0" y="2132245"/>
            <a:ext cx="9144000" cy="3812709"/>
          </a:xfrm>
          <a:prstGeom prst="rect">
            <a:avLst/>
          </a:prstGeom>
        </p:spPr>
      </p:pic>
      <p:sp>
        <p:nvSpPr>
          <p:cNvPr id="5" name="TextBox 4">
            <a:extLst>
              <a:ext uri="{FF2B5EF4-FFF2-40B4-BE49-F238E27FC236}">
                <a16:creationId xmlns:a16="http://schemas.microsoft.com/office/drawing/2014/main" id="{6AE501CE-69E1-BD01-172F-9D0EB6A64C77}"/>
              </a:ext>
            </a:extLst>
          </p:cNvPr>
          <p:cNvSpPr txBox="1"/>
          <p:nvPr/>
        </p:nvSpPr>
        <p:spPr>
          <a:xfrm>
            <a:off x="0" y="6099025"/>
            <a:ext cx="9144000" cy="323165"/>
          </a:xfrm>
          <a:prstGeom prst="rect">
            <a:avLst/>
          </a:prstGeom>
          <a:noFill/>
        </p:spPr>
        <p:txBody>
          <a:bodyPr wrap="square">
            <a:spAutoFit/>
          </a:bodyPr>
          <a:lstStyle/>
          <a:p>
            <a:pPr algn="ctr"/>
            <a:r>
              <a:rPr lang="en-US" sz="1500" dirty="0">
                <a:solidFill>
                  <a:srgbClr val="FF0000"/>
                </a:solidFill>
              </a:rPr>
              <a:t>SOURCE - https://www.msha.gov/sites/default/files/Regulations/ Silica-Stakeholder-Meeting-Slides-2024-09-06.pdf</a:t>
            </a:r>
          </a:p>
        </p:txBody>
      </p:sp>
    </p:spTree>
    <p:extLst>
      <p:ext uri="{BB962C8B-B14F-4D97-AF65-F5344CB8AC3E}">
        <p14:creationId xmlns:p14="http://schemas.microsoft.com/office/powerpoint/2010/main" val="3198360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A5C20-4137-278C-EF8B-73E445B2EE8D}"/>
              </a:ext>
            </a:extLst>
          </p:cNvPr>
          <p:cNvSpPr>
            <a:spLocks noGrp="1"/>
          </p:cNvSpPr>
          <p:nvPr>
            <p:ph type="title"/>
          </p:nvPr>
        </p:nvSpPr>
        <p:spPr>
          <a:xfrm>
            <a:off x="2085976" y="-1"/>
            <a:ext cx="6805776" cy="1272209"/>
          </a:xfrm>
        </p:spPr>
        <p:txBody>
          <a:bodyPr/>
          <a:lstStyle/>
          <a:p>
            <a:r>
              <a:rPr kumimoji="0" lang="en-US" sz="4200" b="1" i="0" u="none" strike="noStrike" kern="0" cap="none" spc="0" normalizeH="0" baseline="0" noProof="0" dirty="0">
                <a:ln>
                  <a:noFill/>
                </a:ln>
                <a:solidFill>
                  <a:srgbClr val="FFFFFF"/>
                </a:solidFill>
                <a:effectLst/>
                <a:uLnTx/>
                <a:uFillTx/>
                <a:latin typeface="Google Sans"/>
                <a:ea typeface="ＭＳ Ｐゴシック" charset="-128"/>
              </a:rPr>
              <a:t>Exposure Monitoring - Subsequent Samplings</a:t>
            </a:r>
            <a:endParaRPr lang="en-US" sz="4200" dirty="0"/>
          </a:p>
        </p:txBody>
      </p:sp>
      <p:pic>
        <p:nvPicPr>
          <p:cNvPr id="3" name="Picture 2">
            <a:extLst>
              <a:ext uri="{FF2B5EF4-FFF2-40B4-BE49-F238E27FC236}">
                <a16:creationId xmlns:a16="http://schemas.microsoft.com/office/drawing/2014/main" id="{EB0DFAC2-9684-85F8-81F4-2EBD38735B2A}"/>
              </a:ext>
            </a:extLst>
          </p:cNvPr>
          <p:cNvPicPr>
            <a:picLocks noChangeAspect="1"/>
          </p:cNvPicPr>
          <p:nvPr/>
        </p:nvPicPr>
        <p:blipFill>
          <a:blip r:embed="rId3"/>
          <a:stretch>
            <a:fillRect/>
          </a:stretch>
        </p:blipFill>
        <p:spPr>
          <a:xfrm>
            <a:off x="0" y="1860183"/>
            <a:ext cx="9144000" cy="4280633"/>
          </a:xfrm>
          <a:prstGeom prst="rect">
            <a:avLst/>
          </a:prstGeom>
        </p:spPr>
      </p:pic>
      <p:sp>
        <p:nvSpPr>
          <p:cNvPr id="4" name="TextBox 3">
            <a:extLst>
              <a:ext uri="{FF2B5EF4-FFF2-40B4-BE49-F238E27FC236}">
                <a16:creationId xmlns:a16="http://schemas.microsoft.com/office/drawing/2014/main" id="{D115D53A-1E2F-4836-A11D-20902AC19F71}"/>
              </a:ext>
            </a:extLst>
          </p:cNvPr>
          <p:cNvSpPr txBox="1"/>
          <p:nvPr/>
        </p:nvSpPr>
        <p:spPr>
          <a:xfrm>
            <a:off x="0" y="6304002"/>
            <a:ext cx="9144000" cy="553998"/>
          </a:xfrm>
          <a:prstGeom prst="rect">
            <a:avLst/>
          </a:prstGeom>
          <a:noFill/>
        </p:spPr>
        <p:txBody>
          <a:bodyPr wrap="square">
            <a:spAutoFit/>
          </a:bodyPr>
          <a:lstStyle/>
          <a:p>
            <a:pPr algn="ctr"/>
            <a:r>
              <a:rPr lang="en-US" sz="1500" dirty="0">
                <a:solidFill>
                  <a:srgbClr val="FF0000"/>
                </a:solidFill>
              </a:rPr>
              <a:t>SOURCE - https://www.msha.gov/sites/default/files/Regulations/ Silica-Stakeholder-Meeting-Slides-2024-09-06.pdf</a:t>
            </a:r>
          </a:p>
          <a:p>
            <a:pPr algn="ctr"/>
            <a:endParaRPr lang="en-US" sz="1500" dirty="0">
              <a:solidFill>
                <a:srgbClr val="FF0000"/>
              </a:solidFill>
            </a:endParaRPr>
          </a:p>
        </p:txBody>
      </p:sp>
    </p:spTree>
    <p:extLst>
      <p:ext uri="{BB962C8B-B14F-4D97-AF65-F5344CB8AC3E}">
        <p14:creationId xmlns:p14="http://schemas.microsoft.com/office/powerpoint/2010/main" val="3541468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D6B33-B788-6B41-7244-7EB8E93F4427}"/>
              </a:ext>
            </a:extLst>
          </p:cNvPr>
          <p:cNvSpPr>
            <a:spLocks noGrp="1"/>
          </p:cNvSpPr>
          <p:nvPr>
            <p:ph type="title"/>
          </p:nvPr>
        </p:nvSpPr>
        <p:spPr>
          <a:xfrm>
            <a:off x="2188254" y="0"/>
            <a:ext cx="6498545" cy="1248628"/>
          </a:xfrm>
        </p:spPr>
        <p:txBody>
          <a:bodyPr/>
          <a:lstStyle/>
          <a:p>
            <a:r>
              <a:rPr lang="en-US" sz="4200" b="1" dirty="0">
                <a:solidFill>
                  <a:schemeClr val="bg1"/>
                </a:solidFill>
                <a:latin typeface="Google Sans"/>
              </a:rPr>
              <a:t>Background Information on Silica</a:t>
            </a:r>
          </a:p>
        </p:txBody>
      </p:sp>
      <p:sp>
        <p:nvSpPr>
          <p:cNvPr id="4" name="TextBox 3">
            <a:extLst>
              <a:ext uri="{FF2B5EF4-FFF2-40B4-BE49-F238E27FC236}">
                <a16:creationId xmlns:a16="http://schemas.microsoft.com/office/drawing/2014/main" id="{71FA3025-871D-2A65-2709-3A56E86369F2}"/>
              </a:ext>
            </a:extLst>
          </p:cNvPr>
          <p:cNvSpPr txBox="1"/>
          <p:nvPr/>
        </p:nvSpPr>
        <p:spPr>
          <a:xfrm>
            <a:off x="611702" y="1812922"/>
            <a:ext cx="7988959" cy="1670073"/>
          </a:xfrm>
          <a:prstGeom prst="rect">
            <a:avLst/>
          </a:prstGeom>
          <a:noFill/>
        </p:spPr>
        <p:txBody>
          <a:bodyPr wrap="square">
            <a:spAutoFit/>
          </a:bodyPr>
          <a:lstStyle/>
          <a:p>
            <a:pPr marL="742950" marR="0" lvl="1" indent="-285750" algn="just" defTabSz="685800" rtl="0" eaLnBrk="1" fontAlgn="base" latinLnBrk="0" hangingPunct="1">
              <a:lnSpc>
                <a:spcPct val="110000"/>
              </a:lnSpc>
              <a:spcBef>
                <a:spcPts val="700"/>
              </a:spcBef>
              <a:spcAft>
                <a:spcPct val="0"/>
              </a:spcAft>
              <a:buClr>
                <a:srgbClr val="000000"/>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Google Sans"/>
                <a:ea typeface="ＭＳ Ｐゴシック" pitchFamily="-112" charset="-128"/>
                <a:cs typeface="Times New Roman" panose="02020603050405020304" pitchFamily="18" charset="0"/>
              </a:rPr>
              <a:t>What is </a:t>
            </a:r>
            <a:r>
              <a:rPr kumimoji="0" lang="en-US" sz="2800" b="1" i="0" u="none" strike="noStrike" kern="1200" cap="none" spc="0" normalizeH="0" baseline="0" noProof="0" dirty="0">
                <a:ln>
                  <a:noFill/>
                </a:ln>
                <a:solidFill>
                  <a:srgbClr val="000000"/>
                </a:solidFill>
                <a:effectLst/>
                <a:uLnTx/>
                <a:uFillTx/>
                <a:latin typeface="Google Sans"/>
                <a:ea typeface="ＭＳ Ｐゴシック" pitchFamily="-112" charset="-128"/>
                <a:cs typeface="Times New Roman" panose="02020603050405020304" pitchFamily="18" charset="0"/>
              </a:rPr>
              <a:t>Respirable Crystalline Silica?</a:t>
            </a:r>
          </a:p>
          <a:p>
            <a:pPr marL="742950" marR="0" lvl="1" indent="-285750" algn="just" defTabSz="685800" rtl="0" eaLnBrk="1" fontAlgn="base" latinLnBrk="0" hangingPunct="1">
              <a:lnSpc>
                <a:spcPct val="110000"/>
              </a:lnSpc>
              <a:spcBef>
                <a:spcPts val="700"/>
              </a:spcBef>
              <a:spcAft>
                <a:spcPct val="0"/>
              </a:spcAft>
              <a:buClr>
                <a:srgbClr val="000000"/>
              </a:buClr>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Google Sans"/>
                <a:ea typeface="ＭＳ Ｐゴシック" pitchFamily="-112" charset="-128"/>
                <a:cs typeface="Times New Roman" panose="02020603050405020304" pitchFamily="18" charset="0"/>
              </a:rPr>
              <a:t>Silica exposures</a:t>
            </a:r>
            <a:r>
              <a:rPr kumimoji="0" lang="en-US" sz="2800" b="0" i="0" u="none" strike="noStrike" kern="1200" cap="none" spc="0" normalizeH="0" baseline="0" noProof="0" dirty="0">
                <a:ln>
                  <a:noFill/>
                </a:ln>
                <a:solidFill>
                  <a:srgbClr val="000000"/>
                </a:solidFill>
                <a:effectLst/>
                <a:uLnTx/>
                <a:uFillTx/>
                <a:latin typeface="Google Sans"/>
                <a:ea typeface="ＭＳ Ｐゴシック" pitchFamily="-112" charset="-128"/>
                <a:cs typeface="Times New Roman" panose="02020603050405020304" pitchFamily="18" charset="0"/>
              </a:rPr>
              <a:t> and </a:t>
            </a:r>
            <a:r>
              <a:rPr kumimoji="0" lang="en-US" sz="2800" b="1" i="0" u="none" strike="noStrike" kern="1200" cap="none" spc="0" normalizeH="0" baseline="0" noProof="0" dirty="0">
                <a:ln>
                  <a:noFill/>
                </a:ln>
                <a:solidFill>
                  <a:srgbClr val="000000"/>
                </a:solidFill>
                <a:effectLst/>
                <a:uLnTx/>
                <a:uFillTx/>
                <a:latin typeface="Google Sans"/>
                <a:ea typeface="ＭＳ Ｐゴシック" pitchFamily="-112" charset="-128"/>
                <a:cs typeface="Times New Roman" panose="02020603050405020304" pitchFamily="18" charset="0"/>
              </a:rPr>
              <a:t>hazards in mining industry</a:t>
            </a:r>
          </a:p>
          <a:p>
            <a:pPr marL="742950" marR="0" lvl="1" indent="-285750" algn="just" defTabSz="685800" rtl="0" eaLnBrk="1" fontAlgn="base" latinLnBrk="0" hangingPunct="1">
              <a:lnSpc>
                <a:spcPct val="110000"/>
              </a:lnSpc>
              <a:spcBef>
                <a:spcPts val="700"/>
              </a:spcBef>
              <a:spcAft>
                <a:spcPct val="0"/>
              </a:spcAft>
              <a:buClr>
                <a:srgbClr val="000000"/>
              </a:buClr>
              <a:buSzTx/>
              <a:buFont typeface="Arial" panose="020B0604020202020204" pitchFamily="34" charset="0"/>
              <a:buChar char="•"/>
              <a:tabLst/>
              <a:defRPr/>
            </a:pPr>
            <a:r>
              <a:rPr kumimoji="0" lang="en-US" altLang="en-US" sz="2800" b="1" i="0" u="none" strike="noStrike" kern="1200" cap="none" spc="0" normalizeH="0" baseline="0" noProof="0" dirty="0">
                <a:ln>
                  <a:noFill/>
                </a:ln>
                <a:solidFill>
                  <a:srgbClr val="000000"/>
                </a:solidFill>
                <a:effectLst/>
                <a:uLnTx/>
                <a:uFillTx/>
                <a:latin typeface="Google Sans"/>
                <a:ea typeface="ＭＳ Ｐゴシック" pitchFamily="-112" charset="-128"/>
                <a:cs typeface="Times New Roman" panose="02020603050405020304" pitchFamily="18" charset="0"/>
              </a:rPr>
              <a:t>Silica-associated health effects (risks) </a:t>
            </a:r>
          </a:p>
        </p:txBody>
      </p:sp>
      <p:pic>
        <p:nvPicPr>
          <p:cNvPr id="7" name="Picture 6">
            <a:extLst>
              <a:ext uri="{FF2B5EF4-FFF2-40B4-BE49-F238E27FC236}">
                <a16:creationId xmlns:a16="http://schemas.microsoft.com/office/drawing/2014/main" id="{CAF8D8D0-EBBE-357C-82FD-91A9703D070A}"/>
              </a:ext>
            </a:extLst>
          </p:cNvPr>
          <p:cNvPicPr>
            <a:picLocks noChangeAspect="1"/>
          </p:cNvPicPr>
          <p:nvPr/>
        </p:nvPicPr>
        <p:blipFill>
          <a:blip r:embed="rId3"/>
          <a:stretch>
            <a:fillRect/>
          </a:stretch>
        </p:blipFill>
        <p:spPr>
          <a:xfrm>
            <a:off x="2410743" y="3886395"/>
            <a:ext cx="4322514" cy="2161257"/>
          </a:xfrm>
          <a:prstGeom prst="rect">
            <a:avLst/>
          </a:prstGeom>
        </p:spPr>
      </p:pic>
    </p:spTree>
    <p:extLst>
      <p:ext uri="{BB962C8B-B14F-4D97-AF65-F5344CB8AC3E}">
        <p14:creationId xmlns:p14="http://schemas.microsoft.com/office/powerpoint/2010/main" val="2678070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CB620-50CE-24C6-45A3-2E11F83AC5A8}"/>
              </a:ext>
            </a:extLst>
          </p:cNvPr>
          <p:cNvSpPr>
            <a:spLocks noGrp="1"/>
          </p:cNvSpPr>
          <p:nvPr>
            <p:ph type="title"/>
          </p:nvPr>
        </p:nvSpPr>
        <p:spPr>
          <a:xfrm>
            <a:off x="2226090" y="238539"/>
            <a:ext cx="6460709" cy="1022702"/>
          </a:xfrm>
        </p:spPr>
        <p:txBody>
          <a:bodyPr/>
          <a:lstStyle/>
          <a:p>
            <a:r>
              <a:rPr lang="en-US" sz="4200" b="1" dirty="0">
                <a:solidFill>
                  <a:schemeClr val="bg1"/>
                </a:solidFill>
                <a:latin typeface="Google Sans"/>
              </a:rPr>
              <a:t>PERIODIC EVALUATIONS</a:t>
            </a:r>
          </a:p>
        </p:txBody>
      </p:sp>
      <p:sp>
        <p:nvSpPr>
          <p:cNvPr id="4" name="TextBox 3">
            <a:extLst>
              <a:ext uri="{FF2B5EF4-FFF2-40B4-BE49-F238E27FC236}">
                <a16:creationId xmlns:a16="http://schemas.microsoft.com/office/drawing/2014/main" id="{D5F29F06-DC79-45DD-8846-A907F425B50C}"/>
              </a:ext>
            </a:extLst>
          </p:cNvPr>
          <p:cNvSpPr txBox="1"/>
          <p:nvPr/>
        </p:nvSpPr>
        <p:spPr>
          <a:xfrm>
            <a:off x="99391" y="1318591"/>
            <a:ext cx="8965096" cy="5493812"/>
          </a:xfrm>
          <a:prstGeom prst="rect">
            <a:avLst/>
          </a:prstGeom>
          <a:noFill/>
        </p:spPr>
        <p:txBody>
          <a:bodyPr wrap="square">
            <a:spAutoFit/>
          </a:bodyPr>
          <a:lstStyle/>
          <a:p>
            <a:pPr marL="285750" marR="0" indent="-285750">
              <a:spcBef>
                <a:spcPts val="0"/>
              </a:spcBef>
              <a:spcAft>
                <a:spcPts val="850"/>
              </a:spcAft>
              <a:buFont typeface="Arial" panose="020B0604020202020204" pitchFamily="34" charset="0"/>
              <a:buChar char="•"/>
            </a:pPr>
            <a:r>
              <a:rPr lang="en-US" sz="2100" b="1" dirty="0">
                <a:solidFill>
                  <a:srgbClr val="000000"/>
                </a:solidFill>
                <a:effectLst/>
                <a:latin typeface="Google Sans"/>
                <a:ea typeface="Aptos" panose="020B0004020202020204" pitchFamily="34" charset="0"/>
                <a:cs typeface="Gill Sans MT" panose="020B0502020104020203" pitchFamily="34" charset="0"/>
              </a:rPr>
              <a:t>Evaluate changes </a:t>
            </a:r>
            <a:r>
              <a:rPr lang="en-US" sz="2100" dirty="0">
                <a:solidFill>
                  <a:srgbClr val="000000"/>
                </a:solidFill>
                <a:effectLst/>
                <a:latin typeface="Google Sans"/>
                <a:ea typeface="Aptos" panose="020B0004020202020204" pitchFamily="34" charset="0"/>
                <a:cs typeface="Gill Sans MT" panose="020B0502020104020203" pitchFamily="34" charset="0"/>
              </a:rPr>
              <a:t>in </a:t>
            </a:r>
            <a:r>
              <a:rPr lang="en-US" sz="2100" b="1" dirty="0">
                <a:solidFill>
                  <a:srgbClr val="000000"/>
                </a:solidFill>
                <a:effectLst/>
                <a:latin typeface="Google Sans"/>
                <a:ea typeface="Aptos" panose="020B0004020202020204" pitchFamily="34" charset="0"/>
                <a:cs typeface="Gill Sans MT" panose="020B0502020104020203" pitchFamily="34" charset="0"/>
              </a:rPr>
              <a:t>production, processes, equipment</a:t>
            </a:r>
            <a:r>
              <a:rPr lang="en-US" sz="2100" dirty="0">
                <a:solidFill>
                  <a:srgbClr val="000000"/>
                </a:solidFill>
                <a:effectLst/>
                <a:latin typeface="Google Sans"/>
                <a:ea typeface="Aptos" panose="020B0004020202020204" pitchFamily="34" charset="0"/>
                <a:cs typeface="Gill Sans MT" panose="020B0502020104020203" pitchFamily="34" charset="0"/>
              </a:rPr>
              <a:t>, use </a:t>
            </a:r>
            <a:r>
              <a:rPr lang="en-US" sz="2100" b="1" dirty="0">
                <a:solidFill>
                  <a:srgbClr val="000000"/>
                </a:solidFill>
                <a:effectLst/>
                <a:latin typeface="Google Sans"/>
                <a:ea typeface="Aptos" panose="020B0004020202020204" pitchFamily="34" charset="0"/>
                <a:cs typeface="Gill Sans MT" panose="020B0502020104020203" pitchFamily="34" charset="0"/>
              </a:rPr>
              <a:t>of engineering controls</a:t>
            </a:r>
            <a:r>
              <a:rPr lang="en-US" sz="2100" dirty="0">
                <a:solidFill>
                  <a:srgbClr val="000000"/>
                </a:solidFill>
                <a:latin typeface="Google Sans"/>
                <a:ea typeface="Aptos" panose="020B0004020202020204" pitchFamily="34" charset="0"/>
                <a:cs typeface="Gill Sans MT" panose="020B0502020104020203" pitchFamily="34" charset="0"/>
              </a:rPr>
              <a:t>; </a:t>
            </a:r>
            <a:r>
              <a:rPr lang="en-US" sz="2100" b="1" dirty="0">
                <a:solidFill>
                  <a:srgbClr val="000000"/>
                </a:solidFill>
                <a:effectLst/>
                <a:latin typeface="Google Sans"/>
                <a:ea typeface="Aptos" panose="020B0004020202020204" pitchFamily="34" charset="0"/>
                <a:cs typeface="Gill Sans MT" panose="020B0502020104020203" pitchFamily="34" charset="0"/>
              </a:rPr>
              <a:t>administrative controls</a:t>
            </a:r>
            <a:r>
              <a:rPr lang="en-US" sz="2100" b="1" dirty="0">
                <a:solidFill>
                  <a:srgbClr val="000000"/>
                </a:solidFill>
                <a:latin typeface="Google Sans"/>
                <a:ea typeface="Aptos" panose="020B0004020202020204" pitchFamily="34" charset="0"/>
                <a:cs typeface="Gill Sans MT" panose="020B0502020104020203" pitchFamily="34" charset="0"/>
              </a:rPr>
              <a:t>;</a:t>
            </a:r>
            <a:r>
              <a:rPr lang="en-US" sz="2100" b="1" dirty="0">
                <a:solidFill>
                  <a:srgbClr val="000000"/>
                </a:solidFill>
                <a:effectLst/>
                <a:latin typeface="Google Sans"/>
                <a:ea typeface="Aptos" panose="020B0004020202020204" pitchFamily="34" charset="0"/>
                <a:cs typeface="Gill Sans MT" panose="020B0502020104020203" pitchFamily="34" charset="0"/>
              </a:rPr>
              <a:t> </a:t>
            </a:r>
            <a:r>
              <a:rPr lang="en-US" sz="2100" dirty="0">
                <a:solidFill>
                  <a:srgbClr val="000000"/>
                </a:solidFill>
                <a:effectLst/>
                <a:latin typeface="Google Sans"/>
                <a:ea typeface="Aptos" panose="020B0004020202020204" pitchFamily="34" charset="0"/>
                <a:cs typeface="Gill Sans MT" panose="020B0502020104020203" pitchFamily="34" charset="0"/>
              </a:rPr>
              <a:t>or geological </a:t>
            </a:r>
            <a:r>
              <a:rPr lang="en-US" sz="2100" b="1" dirty="0">
                <a:solidFill>
                  <a:srgbClr val="000000"/>
                </a:solidFill>
                <a:effectLst/>
                <a:latin typeface="Google Sans"/>
                <a:ea typeface="Aptos" panose="020B0004020202020204" pitchFamily="34" charset="0"/>
                <a:cs typeface="Gill Sans MT" panose="020B0502020104020203" pitchFamily="34" charset="0"/>
              </a:rPr>
              <a:t>conditions</a:t>
            </a:r>
          </a:p>
          <a:p>
            <a:pPr marL="285750" marR="0" indent="-285750">
              <a:spcBef>
                <a:spcPts val="0"/>
              </a:spcBef>
              <a:spcAft>
                <a:spcPts val="850"/>
              </a:spcAft>
              <a:buFont typeface="Arial" panose="020B0604020202020204" pitchFamily="34" charset="0"/>
              <a:buChar char="•"/>
            </a:pPr>
            <a:r>
              <a:rPr lang="en-US" sz="2100" b="1" dirty="0">
                <a:solidFill>
                  <a:srgbClr val="000000"/>
                </a:solidFill>
                <a:latin typeface="Google Sans"/>
                <a:ea typeface="Aptos" panose="020B0004020202020204" pitchFamily="34" charset="0"/>
                <a:cs typeface="Gill Sans MT" panose="020B0502020104020203" pitchFamily="34" charset="0"/>
              </a:rPr>
              <a:t>D</a:t>
            </a:r>
            <a:r>
              <a:rPr lang="en-US" sz="2100" b="1" dirty="0">
                <a:solidFill>
                  <a:srgbClr val="000000"/>
                </a:solidFill>
                <a:effectLst/>
                <a:latin typeface="Google Sans"/>
                <a:ea typeface="Aptos" panose="020B0004020202020204" pitchFamily="34" charset="0"/>
                <a:cs typeface="Gill Sans MT" panose="020B0502020104020203" pitchFamily="34" charset="0"/>
              </a:rPr>
              <a:t>etermine whether </a:t>
            </a:r>
            <a:r>
              <a:rPr lang="en-US" sz="2100" dirty="0">
                <a:solidFill>
                  <a:srgbClr val="000000"/>
                </a:solidFill>
                <a:effectLst/>
                <a:latin typeface="Google Sans"/>
                <a:ea typeface="Aptos" panose="020B0004020202020204" pitchFamily="34" charset="0"/>
                <a:cs typeface="Gill Sans MT" panose="020B0502020104020203" pitchFamily="34" charset="0"/>
              </a:rPr>
              <a:t>the</a:t>
            </a:r>
            <a:r>
              <a:rPr lang="en-US" sz="2100" b="1" dirty="0">
                <a:solidFill>
                  <a:srgbClr val="000000"/>
                </a:solidFill>
                <a:effectLst/>
                <a:latin typeface="Google Sans"/>
                <a:ea typeface="Aptos" panose="020B0004020202020204" pitchFamily="34" charset="0"/>
                <a:cs typeface="Gill Sans MT" panose="020B0502020104020203" pitchFamily="34" charset="0"/>
              </a:rPr>
              <a:t> change </a:t>
            </a:r>
            <a:r>
              <a:rPr lang="en-US" sz="2100" dirty="0">
                <a:solidFill>
                  <a:srgbClr val="000000"/>
                </a:solidFill>
                <a:effectLst/>
                <a:latin typeface="Google Sans"/>
                <a:ea typeface="Aptos" panose="020B0004020202020204" pitchFamily="34" charset="0"/>
                <a:cs typeface="Gill Sans MT" panose="020B0502020104020203" pitchFamily="34" charset="0"/>
              </a:rPr>
              <a:t>may reasonably be expected to </a:t>
            </a:r>
            <a:r>
              <a:rPr lang="en-US" sz="2100" b="1" dirty="0">
                <a:solidFill>
                  <a:srgbClr val="000000"/>
                </a:solidFill>
                <a:effectLst/>
                <a:latin typeface="Google Sans"/>
                <a:ea typeface="Aptos" panose="020B0004020202020204" pitchFamily="34" charset="0"/>
                <a:cs typeface="Gill Sans MT" panose="020B0502020104020203" pitchFamily="34" charset="0"/>
              </a:rPr>
              <a:t>result </a:t>
            </a:r>
            <a:r>
              <a:rPr lang="en-US" sz="2100" dirty="0">
                <a:solidFill>
                  <a:srgbClr val="000000"/>
                </a:solidFill>
                <a:effectLst/>
                <a:latin typeface="Google Sans"/>
                <a:ea typeface="Aptos" panose="020B0004020202020204" pitchFamily="34" charset="0"/>
                <a:cs typeface="Gill Sans MT" panose="020B0502020104020203" pitchFamily="34" charset="0"/>
              </a:rPr>
              <a:t>in</a:t>
            </a:r>
            <a:r>
              <a:rPr lang="en-US" sz="2100" b="1" dirty="0">
                <a:solidFill>
                  <a:srgbClr val="000000"/>
                </a:solidFill>
                <a:effectLst/>
                <a:latin typeface="Google Sans"/>
                <a:ea typeface="Aptos" panose="020B0004020202020204" pitchFamily="34" charset="0"/>
                <a:cs typeface="Gill Sans MT" panose="020B0502020104020203" pitchFamily="34" charset="0"/>
              </a:rPr>
              <a:t> new </a:t>
            </a:r>
            <a:r>
              <a:rPr lang="en-US" sz="2100" dirty="0">
                <a:solidFill>
                  <a:srgbClr val="000000"/>
                </a:solidFill>
                <a:effectLst/>
                <a:latin typeface="Google Sans"/>
                <a:ea typeface="Aptos" panose="020B0004020202020204" pitchFamily="34" charset="0"/>
                <a:cs typeface="Gill Sans MT" panose="020B0502020104020203" pitchFamily="34" charset="0"/>
              </a:rPr>
              <a:t>or</a:t>
            </a:r>
            <a:r>
              <a:rPr lang="en-US" sz="2100" b="1" dirty="0">
                <a:solidFill>
                  <a:srgbClr val="000000"/>
                </a:solidFill>
                <a:effectLst/>
                <a:latin typeface="Google Sans"/>
                <a:ea typeface="Aptos" panose="020B0004020202020204" pitchFamily="34" charset="0"/>
                <a:cs typeface="Gill Sans MT" panose="020B0502020104020203" pitchFamily="34" charset="0"/>
              </a:rPr>
              <a:t> increased exposure</a:t>
            </a:r>
            <a:r>
              <a:rPr lang="en-US" sz="2100" dirty="0">
                <a:solidFill>
                  <a:srgbClr val="000000"/>
                </a:solidFill>
                <a:effectLst/>
                <a:latin typeface="Google Sans"/>
                <a:ea typeface="Aptos" panose="020B0004020202020204" pitchFamily="34" charset="0"/>
                <a:cs typeface="Gill Sans MT" panose="020B0502020104020203" pitchFamily="34" charset="0"/>
              </a:rPr>
              <a:t> to respirable crystalline silica</a:t>
            </a:r>
          </a:p>
          <a:p>
            <a:pPr marL="285750" marR="0" indent="-285750">
              <a:spcBef>
                <a:spcPts val="0"/>
              </a:spcBef>
              <a:spcAft>
                <a:spcPts val="0"/>
              </a:spcAft>
              <a:buFont typeface="Arial" panose="020B0604020202020204" pitchFamily="34" charset="0"/>
              <a:buChar char="•"/>
            </a:pPr>
            <a:r>
              <a:rPr lang="en-US" sz="2100" b="1" dirty="0">
                <a:solidFill>
                  <a:srgbClr val="000000"/>
                </a:solidFill>
                <a:effectLst/>
                <a:latin typeface="Google Sans"/>
                <a:ea typeface="Aptos" panose="020B0004020202020204" pitchFamily="34" charset="0"/>
                <a:cs typeface="Gill Sans MT" panose="020B0502020104020203" pitchFamily="34" charset="0"/>
              </a:rPr>
              <a:t>Conduct sampling </a:t>
            </a:r>
            <a:r>
              <a:rPr lang="en-US" sz="2100" dirty="0">
                <a:solidFill>
                  <a:srgbClr val="000000"/>
                </a:solidFill>
                <a:effectLst/>
                <a:latin typeface="Google Sans"/>
                <a:ea typeface="Aptos" panose="020B0004020202020204" pitchFamily="34" charset="0"/>
                <a:cs typeface="Gill Sans MT" panose="020B0502020104020203" pitchFamily="34" charset="0"/>
              </a:rPr>
              <a:t>if the change may result exposure to silica levels above AL</a:t>
            </a:r>
          </a:p>
          <a:p>
            <a:pPr marL="7429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solidFill>
                  <a:srgbClr val="000000"/>
                </a:solidFill>
                <a:effectLst/>
                <a:latin typeface="Google Sans"/>
                <a:ea typeface="Aptos" panose="020B0004020202020204" pitchFamily="34" charset="0"/>
                <a:cs typeface="Gill Sans MT" panose="020B0502020104020203" pitchFamily="34" charset="0"/>
              </a:rPr>
              <a:t>Post-evaluation sampling </a:t>
            </a:r>
            <a:r>
              <a:rPr lang="en-US" sz="2000" dirty="0">
                <a:solidFill>
                  <a:srgbClr val="000000"/>
                </a:solidFill>
                <a:effectLst/>
                <a:latin typeface="Google Sans"/>
                <a:ea typeface="Aptos" panose="020B0004020202020204" pitchFamily="34" charset="0"/>
                <a:cs typeface="Gill Sans MT" panose="020B0502020104020203" pitchFamily="34" charset="0"/>
              </a:rPr>
              <a:t>must be conducted </a:t>
            </a:r>
            <a:r>
              <a:rPr lang="en-US" sz="2000" b="1" dirty="0">
                <a:solidFill>
                  <a:srgbClr val="000000"/>
                </a:solidFill>
                <a:effectLst/>
                <a:latin typeface="Google Sans"/>
                <a:ea typeface="Aptos" panose="020B0004020202020204" pitchFamily="34" charset="0"/>
                <a:cs typeface="Gill Sans MT" panose="020B0502020104020203" pitchFamily="34" charset="0"/>
              </a:rPr>
              <a:t>when</a:t>
            </a:r>
            <a:r>
              <a:rPr lang="en-US" sz="2000" dirty="0">
                <a:solidFill>
                  <a:srgbClr val="000000"/>
                </a:solidFill>
                <a:effectLst/>
                <a:latin typeface="Google Sans"/>
                <a:ea typeface="Aptos" panose="020B0004020202020204" pitchFamily="34" charset="0"/>
                <a:cs typeface="Gill Sans MT" panose="020B0502020104020203" pitchFamily="34" charset="0"/>
              </a:rPr>
              <a:t> operator determines that the </a:t>
            </a:r>
            <a:r>
              <a:rPr lang="en-US" sz="2000" b="1" dirty="0">
                <a:solidFill>
                  <a:srgbClr val="000000"/>
                </a:solidFill>
                <a:effectLst/>
                <a:latin typeface="Google Sans"/>
                <a:ea typeface="Aptos" panose="020B0004020202020204" pitchFamily="34" charset="0"/>
                <a:cs typeface="Gill Sans MT" panose="020B0502020104020203" pitchFamily="34" charset="0"/>
              </a:rPr>
              <a:t>change may reasonably be expected </a:t>
            </a:r>
            <a:r>
              <a:rPr lang="en-US" sz="2000" dirty="0">
                <a:solidFill>
                  <a:srgbClr val="000000"/>
                </a:solidFill>
                <a:effectLst/>
                <a:latin typeface="Google Sans"/>
                <a:ea typeface="Aptos" panose="020B0004020202020204" pitchFamily="34" charset="0"/>
                <a:cs typeface="Gill Sans MT" panose="020B0502020104020203" pitchFamily="34" charset="0"/>
              </a:rPr>
              <a:t>to</a:t>
            </a:r>
            <a:r>
              <a:rPr lang="en-US" sz="2000" b="1" dirty="0">
                <a:solidFill>
                  <a:srgbClr val="000000"/>
                </a:solidFill>
                <a:effectLst/>
                <a:latin typeface="Google Sans"/>
                <a:ea typeface="Aptos" panose="020B0004020202020204" pitchFamily="34" charset="0"/>
                <a:cs typeface="Gill Sans MT" panose="020B0502020104020203" pitchFamily="34" charset="0"/>
              </a:rPr>
              <a:t> result </a:t>
            </a:r>
            <a:r>
              <a:rPr lang="en-US" sz="2000" dirty="0">
                <a:solidFill>
                  <a:srgbClr val="000000"/>
                </a:solidFill>
                <a:effectLst/>
                <a:latin typeface="Google Sans"/>
                <a:ea typeface="Aptos" panose="020B0004020202020204" pitchFamily="34" charset="0"/>
                <a:cs typeface="Gill Sans MT" panose="020B0502020104020203" pitchFamily="34" charset="0"/>
              </a:rPr>
              <a:t>in</a:t>
            </a:r>
            <a:r>
              <a:rPr lang="en-US" sz="2000" b="1" dirty="0">
                <a:solidFill>
                  <a:srgbClr val="000000"/>
                </a:solidFill>
                <a:effectLst/>
                <a:latin typeface="Google Sans"/>
                <a:ea typeface="Aptos" panose="020B0004020202020204" pitchFamily="34" charset="0"/>
                <a:cs typeface="Gill Sans MT" panose="020B0502020104020203" pitchFamily="34" charset="0"/>
              </a:rPr>
              <a:t> new </a:t>
            </a:r>
            <a:r>
              <a:rPr lang="en-US" sz="2000" dirty="0">
                <a:solidFill>
                  <a:srgbClr val="000000"/>
                </a:solidFill>
                <a:effectLst/>
                <a:latin typeface="Google Sans"/>
                <a:ea typeface="Aptos" panose="020B0004020202020204" pitchFamily="34" charset="0"/>
                <a:cs typeface="Gill Sans MT" panose="020B0502020104020203" pitchFamily="34" charset="0"/>
              </a:rPr>
              <a:t>or</a:t>
            </a:r>
            <a:r>
              <a:rPr lang="en-US" sz="2000" b="1" dirty="0">
                <a:solidFill>
                  <a:srgbClr val="000000"/>
                </a:solidFill>
                <a:effectLst/>
                <a:latin typeface="Google Sans"/>
                <a:ea typeface="Aptos" panose="020B0004020202020204" pitchFamily="34" charset="0"/>
                <a:cs typeface="Gill Sans MT" panose="020B0502020104020203" pitchFamily="34" charset="0"/>
              </a:rPr>
              <a:t> increased exposure levels above AL</a:t>
            </a:r>
            <a:r>
              <a:rPr kumimoji="0" lang="en-US" sz="2000" b="1" u="none" strike="noStrike" kern="120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 </a:t>
            </a:r>
          </a:p>
          <a:p>
            <a:pPr marL="457200" marR="0" lvl="0" indent="0" algn="l" defTabSz="914400" rtl="0" eaLnBrk="1" fontAlgn="auto" latinLnBrk="0" hangingPunct="1">
              <a:lnSpc>
                <a:spcPct val="100000"/>
              </a:lnSpc>
              <a:spcBef>
                <a:spcPts val="0"/>
              </a:spcBef>
              <a:spcAft>
                <a:spcPts val="0"/>
              </a:spcAft>
              <a:buClrTx/>
              <a:buSzTx/>
              <a:buFontTx/>
              <a:buNone/>
              <a:tabLst/>
              <a:defRPr/>
            </a:pPr>
            <a:r>
              <a:rPr lang="en-US" sz="2100" dirty="0">
                <a:solidFill>
                  <a:srgbClr val="000000"/>
                </a:solidFill>
                <a:effectLst/>
                <a:latin typeface="Google Sans"/>
                <a:ea typeface="Aptos" panose="020B0004020202020204" pitchFamily="34" charset="0"/>
                <a:cs typeface="Gill Sans MT" panose="020B0502020104020203" pitchFamily="34" charset="0"/>
              </a:rPr>
              <a:t> </a:t>
            </a:r>
          </a:p>
          <a:p>
            <a:pPr marL="285750" marR="0" indent="-285750">
              <a:spcBef>
                <a:spcPts val="0"/>
              </a:spcBef>
              <a:spcAft>
                <a:spcPts val="0"/>
              </a:spcAft>
              <a:buFont typeface="Arial" panose="020B0604020202020204" pitchFamily="34" charset="0"/>
              <a:buChar char="•"/>
            </a:pPr>
            <a:r>
              <a:rPr lang="en-US" sz="2100" b="1" dirty="0">
                <a:solidFill>
                  <a:srgbClr val="000000"/>
                </a:solidFill>
                <a:effectLst/>
                <a:latin typeface="Google Sans"/>
                <a:ea typeface="Aptos" panose="020B0004020202020204" pitchFamily="34" charset="0"/>
                <a:cs typeface="Gill Sans MT" panose="020B0502020104020203" pitchFamily="34" charset="0"/>
              </a:rPr>
              <a:t>Make </a:t>
            </a:r>
            <a:r>
              <a:rPr lang="en-US" sz="2100" dirty="0">
                <a:solidFill>
                  <a:srgbClr val="000000"/>
                </a:solidFill>
                <a:effectLst/>
                <a:latin typeface="Google Sans"/>
                <a:ea typeface="Aptos" panose="020B0004020202020204" pitchFamily="34" charset="0"/>
                <a:cs typeface="Gill Sans MT" panose="020B0502020104020203" pitchFamily="34" charset="0"/>
              </a:rPr>
              <a:t>a</a:t>
            </a:r>
            <a:r>
              <a:rPr lang="en-US" sz="2100" b="1" dirty="0">
                <a:solidFill>
                  <a:srgbClr val="000000"/>
                </a:solidFill>
                <a:effectLst/>
                <a:latin typeface="Google Sans"/>
                <a:ea typeface="Aptos" panose="020B0004020202020204" pitchFamily="34" charset="0"/>
                <a:cs typeface="Gill Sans MT" panose="020B0502020104020203" pitchFamily="34" charset="0"/>
              </a:rPr>
              <a:t> record </a:t>
            </a:r>
            <a:r>
              <a:rPr lang="en-US" sz="2100" dirty="0">
                <a:solidFill>
                  <a:srgbClr val="000000"/>
                </a:solidFill>
                <a:effectLst/>
                <a:latin typeface="Google Sans"/>
                <a:ea typeface="Aptos" panose="020B0004020202020204" pitchFamily="34" charset="0"/>
                <a:cs typeface="Gill Sans MT" panose="020B0502020104020203" pitchFamily="34" charset="0"/>
              </a:rPr>
              <a:t>of the </a:t>
            </a:r>
            <a:r>
              <a:rPr lang="en-US" sz="2100" b="1" dirty="0">
                <a:solidFill>
                  <a:srgbClr val="000000"/>
                </a:solidFill>
                <a:effectLst/>
                <a:latin typeface="Google Sans"/>
                <a:ea typeface="Aptos" panose="020B0004020202020204" pitchFamily="34" charset="0"/>
                <a:cs typeface="Gill Sans MT" panose="020B0502020104020203" pitchFamily="34" charset="0"/>
              </a:rPr>
              <a:t>evaluation </a:t>
            </a:r>
            <a:r>
              <a:rPr lang="en-US" sz="2100" dirty="0">
                <a:solidFill>
                  <a:srgbClr val="000000"/>
                </a:solidFill>
                <a:effectLst/>
                <a:latin typeface="Google Sans"/>
                <a:ea typeface="Aptos" panose="020B0004020202020204" pitchFamily="34" charset="0"/>
                <a:cs typeface="Gill Sans MT" panose="020B0502020104020203" pitchFamily="34" charset="0"/>
              </a:rPr>
              <a:t>– </a:t>
            </a:r>
            <a:r>
              <a:rPr lang="en-US" sz="2100" b="1" dirty="0">
                <a:solidFill>
                  <a:srgbClr val="000000"/>
                </a:solidFill>
                <a:effectLst/>
                <a:latin typeface="Google Sans"/>
                <a:ea typeface="Aptos" panose="020B0004020202020204" pitchFamily="34" charset="0"/>
                <a:cs typeface="Gill Sans MT" panose="020B0502020104020203" pitchFamily="34" charset="0"/>
              </a:rPr>
              <a:t>date</a:t>
            </a:r>
            <a:r>
              <a:rPr lang="en-US" sz="2100" dirty="0">
                <a:solidFill>
                  <a:srgbClr val="000000"/>
                </a:solidFill>
                <a:effectLst/>
                <a:latin typeface="Google Sans"/>
                <a:ea typeface="Aptos" panose="020B0004020202020204" pitchFamily="34" charset="0"/>
                <a:cs typeface="Gill Sans MT" panose="020B0502020104020203" pitchFamily="34" charset="0"/>
              </a:rPr>
              <a:t>, </a:t>
            </a:r>
            <a:r>
              <a:rPr lang="en-US" sz="2100" b="1" dirty="0">
                <a:solidFill>
                  <a:srgbClr val="000000"/>
                </a:solidFill>
                <a:effectLst/>
                <a:latin typeface="Google Sans"/>
                <a:ea typeface="Aptos" panose="020B0004020202020204" pitchFamily="34" charset="0"/>
                <a:cs typeface="Gill Sans MT" panose="020B0502020104020203" pitchFamily="34" charset="0"/>
              </a:rPr>
              <a:t>change                                       </a:t>
            </a:r>
            <a:r>
              <a:rPr lang="en-US" sz="2100" dirty="0">
                <a:solidFill>
                  <a:srgbClr val="000000"/>
                </a:solidFill>
                <a:effectLst/>
                <a:latin typeface="Google Sans"/>
                <a:ea typeface="Aptos" panose="020B0004020202020204" pitchFamily="34" charset="0"/>
                <a:cs typeface="Gill Sans MT" panose="020B0502020104020203" pitchFamily="34" charset="0"/>
              </a:rPr>
              <a:t> recorded, </a:t>
            </a:r>
            <a:r>
              <a:rPr lang="en-US" sz="2100" b="1" dirty="0">
                <a:solidFill>
                  <a:srgbClr val="000000"/>
                </a:solidFill>
                <a:effectLst/>
                <a:latin typeface="Google Sans"/>
                <a:ea typeface="Aptos" panose="020B0004020202020204" pitchFamily="34" charset="0"/>
                <a:cs typeface="Gill Sans MT" panose="020B0502020104020203" pitchFamily="34" charset="0"/>
              </a:rPr>
              <a:t>impact on silica exposure</a:t>
            </a:r>
          </a:p>
          <a:p>
            <a:pPr marL="0" marR="0">
              <a:spcBef>
                <a:spcPts val="0"/>
              </a:spcBef>
              <a:spcAft>
                <a:spcPts val="0"/>
              </a:spcAft>
            </a:pPr>
            <a:endParaRPr lang="en-US" sz="2100" dirty="0">
              <a:solidFill>
                <a:srgbClr val="000000"/>
              </a:solidFill>
              <a:effectLst/>
              <a:latin typeface="Google Sans"/>
              <a:ea typeface="Aptos" panose="020B0004020202020204" pitchFamily="34" charset="0"/>
              <a:cs typeface="Gill Sans MT" panose="020B0502020104020203" pitchFamily="34" charset="0"/>
            </a:endParaRPr>
          </a:p>
          <a:p>
            <a:pPr marL="285750" marR="0" indent="-285750">
              <a:spcBef>
                <a:spcPts val="0"/>
              </a:spcBef>
              <a:spcAft>
                <a:spcPts val="0"/>
              </a:spcAft>
              <a:buFont typeface="Arial" panose="020B0604020202020204" pitchFamily="34" charset="0"/>
              <a:buChar char="•"/>
            </a:pPr>
            <a:r>
              <a:rPr lang="en-US" sz="2100" b="1" dirty="0">
                <a:solidFill>
                  <a:srgbClr val="000000"/>
                </a:solidFill>
                <a:effectLst/>
                <a:latin typeface="Google Sans"/>
                <a:ea typeface="Aptos" panose="020B0004020202020204" pitchFamily="34" charset="0"/>
                <a:cs typeface="Gill Sans MT" panose="020B0502020104020203" pitchFamily="34" charset="0"/>
              </a:rPr>
              <a:t>Post the record </a:t>
            </a:r>
            <a:r>
              <a:rPr lang="en-US" sz="2100" dirty="0">
                <a:solidFill>
                  <a:srgbClr val="000000"/>
                </a:solidFill>
                <a:effectLst/>
                <a:latin typeface="Google Sans"/>
                <a:ea typeface="Aptos" panose="020B0004020202020204" pitchFamily="34" charset="0"/>
                <a:cs typeface="Gill Sans MT" panose="020B0502020104020203" pitchFamily="34" charset="0"/>
              </a:rPr>
              <a:t>on the </a:t>
            </a:r>
            <a:r>
              <a:rPr lang="en-US" sz="2100" b="1" dirty="0">
                <a:solidFill>
                  <a:srgbClr val="000000"/>
                </a:solidFill>
                <a:effectLst/>
                <a:latin typeface="Google Sans"/>
                <a:ea typeface="Aptos" panose="020B0004020202020204" pitchFamily="34" charset="0"/>
                <a:cs typeface="Gill Sans MT" panose="020B0502020104020203" pitchFamily="34" charset="0"/>
              </a:rPr>
              <a:t>mine bulletin board</a:t>
            </a:r>
            <a:r>
              <a:rPr lang="en-US" sz="2100" dirty="0">
                <a:solidFill>
                  <a:srgbClr val="000000"/>
                </a:solidFill>
                <a:effectLst/>
                <a:latin typeface="Google Sans"/>
                <a:ea typeface="Aptos" panose="020B0004020202020204" pitchFamily="34" charset="0"/>
                <a:cs typeface="Gill Sans MT" panose="020B0502020104020203" pitchFamily="34" charset="0"/>
              </a:rPr>
              <a:t>, or                                                                           by </a:t>
            </a:r>
            <a:r>
              <a:rPr lang="en-US" sz="2100" b="1" dirty="0">
                <a:solidFill>
                  <a:srgbClr val="000000"/>
                </a:solidFill>
                <a:effectLst/>
                <a:latin typeface="Google Sans"/>
                <a:ea typeface="Aptos" panose="020B0004020202020204" pitchFamily="34" charset="0"/>
                <a:cs typeface="Gill Sans MT" panose="020B0502020104020203" pitchFamily="34" charset="0"/>
              </a:rPr>
              <a:t>electronic</a:t>
            </a:r>
            <a:r>
              <a:rPr lang="en-US" sz="2100" dirty="0">
                <a:solidFill>
                  <a:srgbClr val="000000"/>
                </a:solidFill>
                <a:effectLst/>
                <a:latin typeface="Google Sans"/>
                <a:ea typeface="Aptos" panose="020B0004020202020204" pitchFamily="34" charset="0"/>
                <a:cs typeface="Gill Sans MT" panose="020B0502020104020203" pitchFamily="34" charset="0"/>
              </a:rPr>
              <a:t> means, for the </a:t>
            </a:r>
            <a:r>
              <a:rPr lang="en-US" sz="2100" b="1" dirty="0">
                <a:solidFill>
                  <a:srgbClr val="000000"/>
                </a:solidFill>
                <a:effectLst/>
                <a:latin typeface="Google Sans"/>
                <a:ea typeface="Aptos" panose="020B0004020202020204" pitchFamily="34" charset="0"/>
                <a:cs typeface="Gill Sans MT" panose="020B0502020104020203" pitchFamily="34" charset="0"/>
              </a:rPr>
              <a:t>next 31 days</a:t>
            </a:r>
          </a:p>
          <a:p>
            <a:pPr marL="800100" lvl="1" indent="-342900">
              <a:buFont typeface="Arial" panose="020B0604020202020204" pitchFamily="34" charset="0"/>
              <a:buChar char="•"/>
            </a:pPr>
            <a:r>
              <a:rPr lang="en-US" sz="2000" b="1" dirty="0">
                <a:solidFill>
                  <a:srgbClr val="000000"/>
                </a:solidFill>
                <a:effectLst/>
                <a:latin typeface="Google Sans"/>
                <a:ea typeface="Aptos" panose="020B0004020202020204" pitchFamily="34" charset="0"/>
                <a:cs typeface="Gill Sans MT" panose="020B0502020104020203" pitchFamily="34" charset="0"/>
              </a:rPr>
              <a:t>At least every 6 months </a:t>
            </a:r>
            <a:r>
              <a:rPr lang="en-US" sz="2000" dirty="0">
                <a:solidFill>
                  <a:srgbClr val="000000"/>
                </a:solidFill>
                <a:effectLst/>
                <a:latin typeface="Google Sans"/>
                <a:ea typeface="Aptos" panose="020B0004020202020204" pitchFamily="34" charset="0"/>
                <a:cs typeface="Gill Sans MT" panose="020B0502020104020203" pitchFamily="34" charset="0"/>
              </a:rPr>
              <a:t>or </a:t>
            </a:r>
            <a:r>
              <a:rPr lang="en-US" sz="2000" b="1" dirty="0">
                <a:solidFill>
                  <a:srgbClr val="000000"/>
                </a:solidFill>
                <a:effectLst/>
                <a:latin typeface="Google Sans"/>
                <a:ea typeface="Aptos" panose="020B0004020202020204" pitchFamily="34" charset="0"/>
                <a:cs typeface="Gill Sans MT" panose="020B0502020104020203" pitchFamily="34" charset="0"/>
              </a:rPr>
              <a:t>whenever there                                                                     is </a:t>
            </a:r>
            <a:r>
              <a:rPr lang="en-US" sz="2000" dirty="0">
                <a:solidFill>
                  <a:srgbClr val="000000"/>
                </a:solidFill>
                <a:effectLst/>
                <a:latin typeface="Google Sans"/>
                <a:ea typeface="Aptos" panose="020B0004020202020204" pitchFamily="34" charset="0"/>
                <a:cs typeface="Gill Sans MT" panose="020B0502020104020203" pitchFamily="34" charset="0"/>
              </a:rPr>
              <a:t>a</a:t>
            </a:r>
            <a:r>
              <a:rPr lang="en-US" sz="2000" b="1" dirty="0">
                <a:solidFill>
                  <a:srgbClr val="000000"/>
                </a:solidFill>
                <a:effectLst/>
                <a:latin typeface="Google Sans"/>
                <a:ea typeface="Aptos" panose="020B0004020202020204" pitchFamily="34" charset="0"/>
                <a:cs typeface="Gill Sans MT" panose="020B0502020104020203" pitchFamily="34" charset="0"/>
              </a:rPr>
              <a:t> change </a:t>
            </a:r>
            <a:r>
              <a:rPr lang="en-US" sz="2000" dirty="0">
                <a:solidFill>
                  <a:srgbClr val="000000"/>
                </a:solidFill>
                <a:effectLst/>
                <a:latin typeface="Google Sans"/>
                <a:ea typeface="Aptos" panose="020B0004020202020204" pitchFamily="34" charset="0"/>
                <a:cs typeface="Gill Sans MT" panose="020B0502020104020203" pitchFamily="34" charset="0"/>
              </a:rPr>
              <a:t>in production, processes, etc.</a:t>
            </a:r>
          </a:p>
        </p:txBody>
      </p:sp>
      <p:pic>
        <p:nvPicPr>
          <p:cNvPr id="3" name="Picture 2">
            <a:extLst>
              <a:ext uri="{FF2B5EF4-FFF2-40B4-BE49-F238E27FC236}">
                <a16:creationId xmlns:a16="http://schemas.microsoft.com/office/drawing/2014/main" id="{7E6F8625-97BE-016E-505E-9DCC94FCBD5E}"/>
              </a:ext>
            </a:extLst>
          </p:cNvPr>
          <p:cNvPicPr>
            <a:picLocks noChangeAspect="1"/>
          </p:cNvPicPr>
          <p:nvPr/>
        </p:nvPicPr>
        <p:blipFill>
          <a:blip r:embed="rId3"/>
          <a:stretch>
            <a:fillRect/>
          </a:stretch>
        </p:blipFill>
        <p:spPr>
          <a:xfrm>
            <a:off x="5914474" y="4252533"/>
            <a:ext cx="3150013" cy="2177219"/>
          </a:xfrm>
          <a:prstGeom prst="rect">
            <a:avLst/>
          </a:prstGeom>
        </p:spPr>
      </p:pic>
    </p:spTree>
    <p:extLst>
      <p:ext uri="{BB962C8B-B14F-4D97-AF65-F5344CB8AC3E}">
        <p14:creationId xmlns:p14="http://schemas.microsoft.com/office/powerpoint/2010/main" val="645727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A770E-5DD6-5A80-C6F8-19A1845941C7}"/>
              </a:ext>
            </a:extLst>
          </p:cNvPr>
          <p:cNvSpPr>
            <a:spLocks noGrp="1"/>
          </p:cNvSpPr>
          <p:nvPr>
            <p:ph type="title"/>
          </p:nvPr>
        </p:nvSpPr>
        <p:spPr>
          <a:xfrm>
            <a:off x="2339602" y="0"/>
            <a:ext cx="6347197" cy="1078361"/>
          </a:xfrm>
        </p:spPr>
        <p:txBody>
          <a:bodyPr/>
          <a:lstStyle/>
          <a:p>
            <a:pPr marL="0" marR="0" lvl="0" indent="0" defTabSz="914400" rtl="0" eaLnBrk="1" fontAlgn="auto" latinLnBrk="0" hangingPunct="1">
              <a:lnSpc>
                <a:spcPct val="115000"/>
              </a:lnSpc>
              <a:spcBef>
                <a:spcPts val="0"/>
              </a:spcBef>
              <a:spcAft>
                <a:spcPts val="0"/>
              </a:spcAft>
              <a:tabLst/>
              <a:defRPr/>
            </a:pPr>
            <a:r>
              <a:rPr kumimoji="0" lang="en-US" sz="3200" b="1" i="0" strike="noStrike" kern="0" cap="none" spc="0" normalizeH="0" baseline="0" noProof="0" dirty="0">
                <a:ln>
                  <a:noFill/>
                </a:ln>
                <a:solidFill>
                  <a:schemeClr val="bg1"/>
                </a:solidFill>
                <a:effectLst/>
                <a:uLnTx/>
                <a:uFillTx/>
                <a:latin typeface="Google Sans"/>
                <a:ea typeface="Aptos" panose="020B0004020202020204" pitchFamily="34" charset="0"/>
                <a:cs typeface="Gill Sans MT" panose="020B0502020104020203" pitchFamily="34" charset="0"/>
              </a:rPr>
              <a:t>SECTION 60.13 – CORRECTIVE ACTIONS</a:t>
            </a:r>
            <a:br>
              <a:rPr kumimoji="0" lang="en-US" sz="1200" b="0" i="0" u="none" strike="noStrike" kern="100" cap="none" spc="0" normalizeH="0" baseline="0" noProof="0" dirty="0">
                <a:ln>
                  <a:noFill/>
                </a:ln>
                <a:solidFill>
                  <a:srgbClr val="000000"/>
                </a:solidFill>
                <a:effectLst/>
                <a:uLnTx/>
                <a:uFillTx/>
                <a:latin typeface="Google Sans"/>
                <a:ea typeface="Aptos" panose="020B0004020202020204" pitchFamily="34" charset="0"/>
                <a:cs typeface="Times New Roman" panose="02020603050405020304" pitchFamily="18" charset="0"/>
              </a:rPr>
            </a:br>
            <a:endParaRPr lang="en-US" dirty="0">
              <a:latin typeface="Google Sans"/>
            </a:endParaRPr>
          </a:p>
        </p:txBody>
      </p:sp>
      <p:sp>
        <p:nvSpPr>
          <p:cNvPr id="4" name="TextBox 3">
            <a:extLst>
              <a:ext uri="{FF2B5EF4-FFF2-40B4-BE49-F238E27FC236}">
                <a16:creationId xmlns:a16="http://schemas.microsoft.com/office/drawing/2014/main" id="{5E29D329-81E7-C0A3-11BA-F2DB6B253158}"/>
              </a:ext>
            </a:extLst>
          </p:cNvPr>
          <p:cNvSpPr txBox="1"/>
          <p:nvPr/>
        </p:nvSpPr>
        <p:spPr>
          <a:xfrm>
            <a:off x="0" y="1455330"/>
            <a:ext cx="8808399" cy="5160900"/>
          </a:xfrm>
          <a:prstGeom prst="rect">
            <a:avLst/>
          </a:prstGeom>
          <a:noFill/>
        </p:spPr>
        <p:txBody>
          <a:bodyPr wrap="square">
            <a:spAutoFit/>
          </a:bodyPr>
          <a:lstStyle/>
          <a:p>
            <a:pPr marL="342900" marR="0" indent="-342900">
              <a:lnSpc>
                <a:spcPct val="115000"/>
              </a:lnSpc>
              <a:spcBef>
                <a:spcPts val="0"/>
              </a:spcBef>
              <a:spcAft>
                <a:spcPts val="0"/>
              </a:spcAft>
              <a:buFont typeface="Arial" panose="020B0604020202020204" pitchFamily="34" charset="0"/>
              <a:buChar char="•"/>
            </a:pPr>
            <a:r>
              <a:rPr lang="en-US" sz="2200" kern="0" dirty="0">
                <a:effectLst/>
                <a:latin typeface="Google Sans"/>
                <a:ea typeface="Aptos" panose="020B0004020202020204" pitchFamily="34" charset="0"/>
                <a:cs typeface="Gill Sans MT" panose="020B0502020104020203" pitchFamily="34" charset="0"/>
              </a:rPr>
              <a:t>When miners’ exposures are </a:t>
            </a:r>
            <a:r>
              <a:rPr lang="en-US" sz="2200" b="1" kern="0" dirty="0">
                <a:effectLst/>
                <a:latin typeface="Google Sans"/>
                <a:ea typeface="Aptos" panose="020B0004020202020204" pitchFamily="34" charset="0"/>
                <a:cs typeface="Gill Sans MT" panose="020B0502020104020203" pitchFamily="34" charset="0"/>
              </a:rPr>
              <a:t>above PEL</a:t>
            </a:r>
            <a:r>
              <a:rPr lang="en-US" sz="2200" kern="0" dirty="0">
                <a:effectLst/>
                <a:latin typeface="Google Sans"/>
                <a:ea typeface="Aptos" panose="020B0004020202020204" pitchFamily="34" charset="0"/>
                <a:cs typeface="Gill Sans MT" panose="020B0502020104020203" pitchFamily="34" charset="0"/>
              </a:rPr>
              <a:t>, </a:t>
            </a:r>
            <a:r>
              <a:rPr lang="en-US" sz="2200" b="1" kern="0" dirty="0">
                <a:effectLst/>
                <a:latin typeface="Google Sans"/>
                <a:ea typeface="Aptos" panose="020B0004020202020204" pitchFamily="34" charset="0"/>
                <a:cs typeface="Gill Sans MT" panose="020B0502020104020203" pitchFamily="34" charset="0"/>
              </a:rPr>
              <a:t>mine operators must</a:t>
            </a:r>
            <a:endParaRPr lang="en-US" sz="2200" b="1" kern="100" dirty="0">
              <a:effectLst/>
              <a:latin typeface="Google Sans"/>
              <a:ea typeface="Aptos" panose="020B0004020202020204" pitchFamily="34" charset="0"/>
              <a:cs typeface="Times New Roman" panose="02020603050405020304" pitchFamily="18" charset="0"/>
            </a:endParaRPr>
          </a:p>
          <a:p>
            <a:pPr marL="800100" lvl="1" indent="-342900">
              <a:lnSpc>
                <a:spcPct val="115000"/>
              </a:lnSpc>
              <a:spcAft>
                <a:spcPts val="625"/>
              </a:spcAft>
              <a:buFont typeface="Arial" panose="020B0604020202020204" pitchFamily="34" charset="0"/>
              <a:buChar char="•"/>
            </a:pPr>
            <a:r>
              <a:rPr lang="en-US" sz="2100" b="1" kern="0" dirty="0">
                <a:effectLst/>
                <a:latin typeface="Google Sans"/>
                <a:ea typeface="Aptos" panose="020B0004020202020204" pitchFamily="34" charset="0"/>
                <a:cs typeface="Gill Sans MT" panose="020B0502020104020203" pitchFamily="34" charset="0"/>
              </a:rPr>
              <a:t>Make NIOSH-approved respirators available </a:t>
            </a:r>
            <a:r>
              <a:rPr lang="en-US" sz="2100" kern="0" dirty="0">
                <a:effectLst/>
                <a:latin typeface="Google Sans"/>
                <a:ea typeface="Aptos" panose="020B0004020202020204" pitchFamily="34" charset="0"/>
                <a:cs typeface="Gill Sans MT" panose="020B0502020104020203" pitchFamily="34" charset="0"/>
              </a:rPr>
              <a:t>to affected                          miners </a:t>
            </a:r>
            <a:r>
              <a:rPr lang="en-US" sz="2100" b="1" kern="0" dirty="0">
                <a:effectLst/>
                <a:latin typeface="Google Sans"/>
                <a:ea typeface="Aptos" panose="020B0004020202020204" pitchFamily="34" charset="0"/>
                <a:cs typeface="Gill Sans MT" panose="020B0502020104020203" pitchFamily="34" charset="0"/>
              </a:rPr>
              <a:t>before the next work shift</a:t>
            </a:r>
            <a:endParaRPr lang="en-US" sz="2100" b="1" kern="100" dirty="0">
              <a:effectLst/>
              <a:latin typeface="Google Sans"/>
              <a:ea typeface="Aptos" panose="020B0004020202020204" pitchFamily="34" charset="0"/>
              <a:cs typeface="Times New Roman" panose="02020603050405020304" pitchFamily="18" charset="0"/>
            </a:endParaRPr>
          </a:p>
          <a:p>
            <a:pPr marL="800100" lvl="1" indent="-342900">
              <a:lnSpc>
                <a:spcPct val="115000"/>
              </a:lnSpc>
              <a:spcAft>
                <a:spcPts val="625"/>
              </a:spcAft>
              <a:buFont typeface="Arial" panose="020B0604020202020204" pitchFamily="34" charset="0"/>
              <a:buChar char="•"/>
            </a:pPr>
            <a:r>
              <a:rPr lang="en-US" sz="2100" b="1" kern="0" dirty="0">
                <a:effectLst/>
                <a:latin typeface="Google Sans"/>
                <a:ea typeface="Aptos" panose="020B0004020202020204" pitchFamily="34" charset="0"/>
                <a:cs typeface="Gill Sans MT" panose="020B0502020104020203" pitchFamily="34" charset="0"/>
              </a:rPr>
              <a:t>Ensure</a:t>
            </a:r>
            <a:r>
              <a:rPr lang="en-US" sz="2100" kern="0" dirty="0">
                <a:effectLst/>
                <a:latin typeface="Google Sans"/>
                <a:ea typeface="Aptos" panose="020B0004020202020204" pitchFamily="34" charset="0"/>
                <a:cs typeface="Gill Sans MT" panose="020B0502020104020203" pitchFamily="34" charset="0"/>
              </a:rPr>
              <a:t> that affected </a:t>
            </a:r>
            <a:r>
              <a:rPr lang="en-US" sz="2100" b="1" kern="0" dirty="0">
                <a:effectLst/>
                <a:latin typeface="Google Sans"/>
                <a:ea typeface="Aptos" panose="020B0004020202020204" pitchFamily="34" charset="0"/>
                <a:cs typeface="Gill Sans MT" panose="020B0502020104020203" pitchFamily="34" charset="0"/>
              </a:rPr>
              <a:t>miners wear respirators properly                                                           </a:t>
            </a:r>
            <a:r>
              <a:rPr lang="en-US" sz="2100" kern="0" dirty="0">
                <a:effectLst/>
                <a:latin typeface="Google Sans"/>
                <a:ea typeface="Aptos" panose="020B0004020202020204" pitchFamily="34" charset="0"/>
                <a:cs typeface="Gill Sans MT" panose="020B0502020104020203" pitchFamily="34" charset="0"/>
              </a:rPr>
              <a:t>for the </a:t>
            </a:r>
            <a:r>
              <a:rPr lang="en-US" sz="2100" b="1" kern="0" dirty="0">
                <a:effectLst/>
                <a:latin typeface="Google Sans"/>
                <a:ea typeface="Aptos" panose="020B0004020202020204" pitchFamily="34" charset="0"/>
                <a:cs typeface="Gill Sans MT" panose="020B0502020104020203" pitchFamily="34" charset="0"/>
              </a:rPr>
              <a:t>full shift </a:t>
            </a:r>
            <a:r>
              <a:rPr lang="en-US" sz="2100" kern="0" dirty="0">
                <a:effectLst/>
                <a:latin typeface="Google Sans"/>
                <a:ea typeface="Aptos" panose="020B0004020202020204" pitchFamily="34" charset="0"/>
                <a:cs typeface="Gill Sans MT" panose="020B0502020104020203" pitchFamily="34" charset="0"/>
              </a:rPr>
              <a:t>or </a:t>
            </a:r>
            <a:r>
              <a:rPr lang="en-US" sz="2100" b="1" kern="0" dirty="0">
                <a:effectLst/>
                <a:latin typeface="Google Sans"/>
                <a:ea typeface="Aptos" panose="020B0004020202020204" pitchFamily="34" charset="0"/>
                <a:cs typeface="Gill Sans MT" panose="020B0502020104020203" pitchFamily="34" charset="0"/>
              </a:rPr>
              <a:t>during overexposure period </a:t>
            </a:r>
            <a:r>
              <a:rPr lang="en-US" sz="2100" kern="0" dirty="0">
                <a:effectLst/>
                <a:latin typeface="Google Sans"/>
                <a:ea typeface="Aptos" panose="020B0004020202020204" pitchFamily="34" charset="0"/>
                <a:cs typeface="Gill Sans MT" panose="020B0502020104020203" pitchFamily="34" charset="0"/>
              </a:rPr>
              <a:t>until                       </a:t>
            </a:r>
            <a:r>
              <a:rPr lang="en-US" sz="2100" b="1" kern="0" dirty="0">
                <a:effectLst/>
                <a:latin typeface="Google Sans"/>
                <a:ea typeface="Aptos" panose="020B0004020202020204" pitchFamily="34" charset="0"/>
                <a:cs typeface="Gill Sans MT" panose="020B0502020104020203" pitchFamily="34" charset="0"/>
              </a:rPr>
              <a:t> exposures </a:t>
            </a:r>
            <a:r>
              <a:rPr lang="en-US" sz="2100" kern="0" dirty="0">
                <a:effectLst/>
                <a:latin typeface="Google Sans"/>
                <a:ea typeface="Aptos" panose="020B0004020202020204" pitchFamily="34" charset="0"/>
                <a:cs typeface="Gill Sans MT" panose="020B0502020104020203" pitchFamily="34" charset="0"/>
              </a:rPr>
              <a:t>are</a:t>
            </a:r>
            <a:r>
              <a:rPr lang="en-US" sz="2100" b="1" kern="0" dirty="0">
                <a:effectLst/>
                <a:latin typeface="Google Sans"/>
                <a:ea typeface="Aptos" panose="020B0004020202020204" pitchFamily="34" charset="0"/>
                <a:cs typeface="Gill Sans MT" panose="020B0502020104020203" pitchFamily="34" charset="0"/>
              </a:rPr>
              <a:t> below PEL</a:t>
            </a:r>
            <a:endParaRPr lang="en-US" sz="2100" b="1" kern="100" dirty="0">
              <a:effectLst/>
              <a:latin typeface="Google Sans"/>
              <a:ea typeface="Aptos" panose="020B0004020202020204" pitchFamily="34" charset="0"/>
              <a:cs typeface="Times New Roman" panose="02020603050405020304" pitchFamily="18" charset="0"/>
            </a:endParaRPr>
          </a:p>
          <a:p>
            <a:pPr marL="800100" lvl="1" indent="-342900">
              <a:lnSpc>
                <a:spcPct val="115000"/>
              </a:lnSpc>
              <a:buFont typeface="Arial" panose="020B0604020202020204" pitchFamily="34" charset="0"/>
              <a:buChar char="•"/>
            </a:pPr>
            <a:r>
              <a:rPr lang="en-US" sz="2100" b="1" kern="0" dirty="0">
                <a:effectLst/>
                <a:latin typeface="Google Sans"/>
                <a:ea typeface="Aptos" panose="020B0004020202020204" pitchFamily="34" charset="0"/>
                <a:cs typeface="Gill Sans MT" panose="020B0502020104020203" pitchFamily="34" charset="0"/>
              </a:rPr>
              <a:t>Immediately take corrective actions</a:t>
            </a:r>
            <a:r>
              <a:rPr lang="en-US" sz="2100" kern="0" dirty="0">
                <a:effectLst/>
                <a:latin typeface="Google Sans"/>
                <a:ea typeface="Aptos" panose="020B0004020202020204" pitchFamily="34" charset="0"/>
                <a:cs typeface="Gill Sans MT" panose="020B0502020104020203" pitchFamily="34" charset="0"/>
              </a:rPr>
              <a:t> to </a:t>
            </a:r>
            <a:r>
              <a:rPr lang="en-US" sz="2100" b="1" kern="0" dirty="0">
                <a:effectLst/>
                <a:latin typeface="Google Sans"/>
                <a:ea typeface="Aptos" panose="020B0004020202020204" pitchFamily="34" charset="0"/>
                <a:cs typeface="Gill Sans MT" panose="020B0502020104020203" pitchFamily="34" charset="0"/>
              </a:rPr>
              <a:t>lower                                                                                 silica exposure </a:t>
            </a:r>
            <a:r>
              <a:rPr lang="en-US" sz="2100" kern="0" dirty="0">
                <a:effectLst/>
                <a:latin typeface="Google Sans"/>
                <a:ea typeface="Aptos" panose="020B0004020202020204" pitchFamily="34" charset="0"/>
                <a:cs typeface="Gill Sans MT" panose="020B0502020104020203" pitchFamily="34" charset="0"/>
              </a:rPr>
              <a:t>to </a:t>
            </a:r>
            <a:r>
              <a:rPr lang="en-US" sz="2100" b="1" kern="0" dirty="0">
                <a:effectLst/>
                <a:latin typeface="Google Sans"/>
                <a:ea typeface="Aptos" panose="020B0004020202020204" pitchFamily="34" charset="0"/>
                <a:cs typeface="Gill Sans MT" panose="020B0502020104020203" pitchFamily="34" charset="0"/>
              </a:rPr>
              <a:t>below PEL</a:t>
            </a:r>
            <a:endParaRPr lang="en-US" sz="2100" b="1" kern="100" dirty="0">
              <a:effectLst/>
              <a:latin typeface="Google Sans"/>
              <a:ea typeface="Aptos" panose="020B000402020202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US" sz="2200" b="1" kern="0" dirty="0">
                <a:effectLst/>
                <a:latin typeface="Google Sans"/>
                <a:ea typeface="Aptos" panose="020B0004020202020204" pitchFamily="34" charset="0"/>
                <a:cs typeface="Gill Sans MT" panose="020B0502020104020203" pitchFamily="34" charset="0"/>
              </a:rPr>
              <a:t>Once corrective actions have been taken,                                                      </a:t>
            </a:r>
            <a:r>
              <a:rPr lang="en-US" sz="2200" kern="0" dirty="0">
                <a:effectLst/>
                <a:latin typeface="Google Sans"/>
                <a:ea typeface="Aptos" panose="020B0004020202020204" pitchFamily="34" charset="0"/>
                <a:cs typeface="Gill Sans MT" panose="020B0502020104020203" pitchFamily="34" charset="0"/>
              </a:rPr>
              <a:t>mine operators must </a:t>
            </a:r>
            <a:r>
              <a:rPr lang="en-US" sz="2200" b="1" kern="0" dirty="0">
                <a:effectLst/>
                <a:latin typeface="Google Sans"/>
                <a:ea typeface="Aptos" panose="020B0004020202020204" pitchFamily="34" charset="0"/>
                <a:cs typeface="Gill Sans MT" panose="020B0502020104020203" pitchFamily="34" charset="0"/>
              </a:rPr>
              <a:t>conduct sampling,</a:t>
            </a:r>
            <a:r>
              <a:rPr lang="en-US" sz="2200" kern="0" dirty="0">
                <a:effectLst/>
                <a:latin typeface="Google Sans"/>
                <a:ea typeface="Aptos" panose="020B0004020202020204" pitchFamily="34" charset="0"/>
                <a:cs typeface="Gill Sans MT" panose="020B0502020104020203" pitchFamily="34" charset="0"/>
              </a:rPr>
              <a:t> and</a:t>
            </a:r>
            <a:r>
              <a:rPr lang="en-US" sz="2200" b="1" kern="0" dirty="0">
                <a:effectLst/>
                <a:latin typeface="Google Sans"/>
                <a:ea typeface="Aptos" panose="020B0004020202020204" pitchFamily="34" charset="0"/>
                <a:cs typeface="Gill Sans MT" panose="020B0502020104020203" pitchFamily="34" charset="0"/>
              </a:rPr>
              <a:t>                                                                            implement  additional </a:t>
            </a:r>
            <a:r>
              <a:rPr lang="en-US" sz="2200" kern="0" dirty="0">
                <a:effectLst/>
                <a:latin typeface="Google Sans"/>
                <a:ea typeface="Aptos" panose="020B0004020202020204" pitchFamily="34" charset="0"/>
                <a:cs typeface="Gill Sans MT" panose="020B0502020104020203" pitchFamily="34" charset="0"/>
              </a:rPr>
              <a:t>or </a:t>
            </a:r>
            <a:r>
              <a:rPr lang="en-US" sz="2200" b="1" kern="0" dirty="0">
                <a:effectLst/>
                <a:latin typeface="Google Sans"/>
                <a:ea typeface="Aptos" panose="020B0004020202020204" pitchFamily="34" charset="0"/>
                <a:cs typeface="Gill Sans MT" panose="020B0502020104020203" pitchFamily="34" charset="0"/>
              </a:rPr>
              <a:t>new corrective                                                          action </a:t>
            </a:r>
            <a:r>
              <a:rPr lang="en-US" sz="2200" kern="0" dirty="0">
                <a:effectLst/>
                <a:latin typeface="Google Sans"/>
                <a:ea typeface="Aptos" panose="020B0004020202020204" pitchFamily="34" charset="0"/>
                <a:cs typeface="Gill Sans MT" panose="020B0502020104020203" pitchFamily="34" charset="0"/>
              </a:rPr>
              <a:t>until subsequent sampling indicates                                                                             exposures </a:t>
            </a:r>
            <a:r>
              <a:rPr lang="en-US" sz="2200" b="1" kern="0" dirty="0">
                <a:effectLst/>
                <a:latin typeface="Google Sans"/>
                <a:ea typeface="Aptos" panose="020B0004020202020204" pitchFamily="34" charset="0"/>
                <a:cs typeface="Gill Sans MT" panose="020B0502020104020203" pitchFamily="34" charset="0"/>
              </a:rPr>
              <a:t>below PEL</a:t>
            </a:r>
          </a:p>
        </p:txBody>
      </p:sp>
      <p:pic>
        <p:nvPicPr>
          <p:cNvPr id="5" name="Picture 4">
            <a:extLst>
              <a:ext uri="{FF2B5EF4-FFF2-40B4-BE49-F238E27FC236}">
                <a16:creationId xmlns:a16="http://schemas.microsoft.com/office/drawing/2014/main" id="{479C6DE7-E537-EF2F-A205-AAD850AB2933}"/>
              </a:ext>
            </a:extLst>
          </p:cNvPr>
          <p:cNvPicPr>
            <a:picLocks noChangeAspect="1"/>
          </p:cNvPicPr>
          <p:nvPr/>
        </p:nvPicPr>
        <p:blipFill>
          <a:blip r:embed="rId3"/>
          <a:stretch>
            <a:fillRect/>
          </a:stretch>
        </p:blipFill>
        <p:spPr>
          <a:xfrm>
            <a:off x="6930309" y="2342780"/>
            <a:ext cx="2146336" cy="1788614"/>
          </a:xfrm>
          <a:prstGeom prst="rect">
            <a:avLst/>
          </a:prstGeom>
        </p:spPr>
      </p:pic>
      <p:pic>
        <p:nvPicPr>
          <p:cNvPr id="6" name="Picture 5">
            <a:extLst>
              <a:ext uri="{FF2B5EF4-FFF2-40B4-BE49-F238E27FC236}">
                <a16:creationId xmlns:a16="http://schemas.microsoft.com/office/drawing/2014/main" id="{B38611A4-5E58-6570-A3C2-95BE0D402252}"/>
              </a:ext>
            </a:extLst>
          </p:cNvPr>
          <p:cNvPicPr>
            <a:picLocks noChangeAspect="1"/>
          </p:cNvPicPr>
          <p:nvPr/>
        </p:nvPicPr>
        <p:blipFill>
          <a:blip r:embed="rId4"/>
          <a:stretch>
            <a:fillRect/>
          </a:stretch>
        </p:blipFill>
        <p:spPr>
          <a:xfrm>
            <a:off x="5566772" y="4508363"/>
            <a:ext cx="3577228" cy="1788614"/>
          </a:xfrm>
          <a:prstGeom prst="rect">
            <a:avLst/>
          </a:prstGeom>
        </p:spPr>
      </p:pic>
    </p:spTree>
    <p:extLst>
      <p:ext uri="{BB962C8B-B14F-4D97-AF65-F5344CB8AC3E}">
        <p14:creationId xmlns:p14="http://schemas.microsoft.com/office/powerpoint/2010/main" val="2807801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D9C29-4CFB-EC8A-D8D8-1EA054265209}"/>
              </a:ext>
            </a:extLst>
          </p:cNvPr>
          <p:cNvSpPr>
            <a:spLocks noGrp="1"/>
          </p:cNvSpPr>
          <p:nvPr>
            <p:ph type="title"/>
          </p:nvPr>
        </p:nvSpPr>
        <p:spPr>
          <a:xfrm>
            <a:off x="2459421" y="56756"/>
            <a:ext cx="6495393" cy="1122505"/>
          </a:xfrm>
        </p:spPr>
        <p:txBody>
          <a:bodyPr/>
          <a:lstStyle/>
          <a:p>
            <a:pPr marL="0" marR="0" lvl="0" indent="0" defTabSz="914400" rtl="0" eaLnBrk="1" fontAlgn="auto" latinLnBrk="0" hangingPunct="1">
              <a:lnSpc>
                <a:spcPct val="115000"/>
              </a:lnSpc>
              <a:spcBef>
                <a:spcPts val="0"/>
              </a:spcBef>
              <a:spcAft>
                <a:spcPts val="0"/>
              </a:spcAft>
              <a:tabLst/>
              <a:defRPr/>
            </a:pPr>
            <a:r>
              <a:rPr kumimoji="0" lang="en-US" sz="3200" b="1" i="0" strike="noStrike" kern="0" cap="none" spc="0" normalizeH="0" baseline="0" noProof="0" dirty="0">
                <a:ln>
                  <a:noFill/>
                </a:ln>
                <a:solidFill>
                  <a:schemeClr val="bg1"/>
                </a:solidFill>
                <a:effectLst/>
                <a:uLnTx/>
                <a:uFillTx/>
                <a:latin typeface="Google Sans"/>
                <a:ea typeface="Aptos" panose="020B0004020202020204" pitchFamily="34" charset="0"/>
                <a:cs typeface="Gill Sans MT" panose="020B0502020104020203" pitchFamily="34" charset="0"/>
              </a:rPr>
              <a:t>SECTION 60.14 – RESPIRATORY PROTECTION</a:t>
            </a:r>
            <a:br>
              <a:rPr kumimoji="0" lang="en-US" sz="12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5" name="TextBox 4">
            <a:extLst>
              <a:ext uri="{FF2B5EF4-FFF2-40B4-BE49-F238E27FC236}">
                <a16:creationId xmlns:a16="http://schemas.microsoft.com/office/drawing/2014/main" id="{810305F2-0D86-E891-1F61-C22213B84DD7}"/>
              </a:ext>
            </a:extLst>
          </p:cNvPr>
          <p:cNvSpPr txBox="1"/>
          <p:nvPr/>
        </p:nvSpPr>
        <p:spPr>
          <a:xfrm>
            <a:off x="390939" y="1404729"/>
            <a:ext cx="8130209" cy="5239896"/>
          </a:xfrm>
          <a:prstGeom prst="rect">
            <a:avLst/>
          </a:prstGeom>
          <a:noFill/>
        </p:spPr>
        <p:txBody>
          <a:bodyPr wrap="square">
            <a:spAutoFit/>
          </a:bodyPr>
          <a:lstStyle/>
          <a:p>
            <a:pPr marL="342900" marR="0" indent="-342900">
              <a:spcBef>
                <a:spcPts val="0"/>
              </a:spcBef>
              <a:spcAft>
                <a:spcPts val="850"/>
              </a:spcAft>
              <a:buFont typeface="Arial" panose="020B0604020202020204" pitchFamily="34" charset="0"/>
              <a:buChar char="•"/>
            </a:pPr>
            <a:r>
              <a:rPr lang="en-US" sz="2250" dirty="0">
                <a:solidFill>
                  <a:srgbClr val="000000"/>
                </a:solidFill>
                <a:effectLst/>
                <a:latin typeface="Google Sans"/>
                <a:ea typeface="Aptos" panose="020B0004020202020204" pitchFamily="34" charset="0"/>
                <a:cs typeface="Times New Roman" panose="02020603050405020304" pitchFamily="18" charset="0"/>
              </a:rPr>
              <a:t>At</a:t>
            </a:r>
            <a:r>
              <a:rPr lang="en-US" sz="2250" b="1" dirty="0">
                <a:solidFill>
                  <a:srgbClr val="000000"/>
                </a:solidFill>
                <a:effectLst/>
                <a:latin typeface="Google Sans"/>
                <a:ea typeface="Aptos" panose="020B0004020202020204" pitchFamily="34" charset="0"/>
                <a:cs typeface="Times New Roman" panose="02020603050405020304" pitchFamily="18" charset="0"/>
              </a:rPr>
              <a:t> MNM mines,</a:t>
            </a:r>
            <a:r>
              <a:rPr lang="en-US" sz="2250" dirty="0">
                <a:solidFill>
                  <a:srgbClr val="000000"/>
                </a:solidFill>
                <a:effectLst/>
                <a:latin typeface="Google Sans"/>
                <a:ea typeface="Aptos" panose="020B0004020202020204" pitchFamily="34" charset="0"/>
                <a:cs typeface="Times New Roman" panose="02020603050405020304" pitchFamily="18" charset="0"/>
              </a:rPr>
              <a:t> </a:t>
            </a:r>
            <a:r>
              <a:rPr lang="en-US" sz="2250" b="1" dirty="0">
                <a:solidFill>
                  <a:srgbClr val="000000"/>
                </a:solidFill>
                <a:effectLst/>
                <a:latin typeface="Google Sans"/>
                <a:ea typeface="Aptos" panose="020B0004020202020204" pitchFamily="34" charset="0"/>
                <a:cs typeface="Times New Roman" panose="02020603050405020304" pitchFamily="18" charset="0"/>
              </a:rPr>
              <a:t>respiratory protection                                                               must be used </a:t>
            </a:r>
            <a:r>
              <a:rPr lang="en-US" sz="2250" dirty="0">
                <a:solidFill>
                  <a:srgbClr val="000000"/>
                </a:solidFill>
                <a:effectLst/>
                <a:latin typeface="Google Sans"/>
                <a:ea typeface="Aptos" panose="020B0004020202020204" pitchFamily="34" charset="0"/>
                <a:cs typeface="Times New Roman" panose="02020603050405020304" pitchFamily="18" charset="0"/>
              </a:rPr>
              <a:t>as a </a:t>
            </a:r>
            <a:r>
              <a:rPr lang="en-US" sz="2250" b="1" dirty="0">
                <a:solidFill>
                  <a:srgbClr val="000000"/>
                </a:solidFill>
                <a:effectLst/>
                <a:latin typeface="Google Sans"/>
                <a:ea typeface="Aptos" panose="020B0004020202020204" pitchFamily="34" charset="0"/>
                <a:cs typeface="Times New Roman" panose="02020603050405020304" pitchFamily="18" charset="0"/>
              </a:rPr>
              <a:t>temporary measure                                      </a:t>
            </a:r>
            <a:r>
              <a:rPr lang="en-US" sz="2250" dirty="0">
                <a:solidFill>
                  <a:srgbClr val="000000"/>
                </a:solidFill>
                <a:effectLst/>
                <a:latin typeface="Google Sans"/>
                <a:ea typeface="Aptos" panose="020B0004020202020204" pitchFamily="34" charset="0"/>
                <a:cs typeface="Times New Roman" panose="02020603050405020304" pitchFamily="18" charset="0"/>
              </a:rPr>
              <a:t>when silica exposure is </a:t>
            </a:r>
            <a:r>
              <a:rPr lang="en-US" sz="2250" b="1" dirty="0">
                <a:solidFill>
                  <a:srgbClr val="000000"/>
                </a:solidFill>
                <a:effectLst/>
                <a:latin typeface="Google Sans"/>
                <a:ea typeface="Aptos" panose="020B0004020202020204" pitchFamily="34" charset="0"/>
                <a:cs typeface="Times New Roman" panose="02020603050405020304" pitchFamily="18" charset="0"/>
              </a:rPr>
              <a:t>above PEL, </a:t>
            </a:r>
            <a:r>
              <a:rPr lang="en-US" sz="2250" dirty="0">
                <a:solidFill>
                  <a:srgbClr val="000000"/>
                </a:solidFill>
                <a:effectLst/>
                <a:latin typeface="Google Sans"/>
                <a:ea typeface="Aptos" panose="020B0004020202020204" pitchFamily="34" charset="0"/>
                <a:cs typeface="Times New Roman" panose="02020603050405020304" pitchFamily="18" charset="0"/>
              </a:rPr>
              <a:t>while</a:t>
            </a:r>
            <a:endParaRPr lang="en-US" sz="2250" dirty="0">
              <a:solidFill>
                <a:srgbClr val="000000"/>
              </a:solidFill>
              <a:effectLst/>
              <a:latin typeface="Google Sans"/>
              <a:ea typeface="Aptos" panose="020B0004020202020204" pitchFamily="34" charset="0"/>
              <a:cs typeface="Gill Sans MT" panose="020B0502020104020203" pitchFamily="34" charset="0"/>
            </a:endParaRPr>
          </a:p>
          <a:p>
            <a:pPr marL="800100" lvl="1" indent="-342900">
              <a:spcAft>
                <a:spcPts val="850"/>
              </a:spcAft>
              <a:buFont typeface="Arial" panose="020B0604020202020204" pitchFamily="34" charset="0"/>
              <a:buChar char="•"/>
            </a:pPr>
            <a:r>
              <a:rPr lang="en-US" sz="2100" b="1" dirty="0">
                <a:solidFill>
                  <a:srgbClr val="000000"/>
                </a:solidFill>
                <a:effectLst/>
                <a:latin typeface="Google Sans"/>
                <a:ea typeface="Aptos" panose="020B0004020202020204" pitchFamily="34" charset="0"/>
                <a:cs typeface="Gill Sans MT" panose="020B0502020104020203" pitchFamily="34" charset="0"/>
              </a:rPr>
              <a:t>Engineering control measures </a:t>
            </a:r>
            <a:r>
              <a:rPr lang="en-US" sz="2100" dirty="0">
                <a:solidFill>
                  <a:srgbClr val="000000"/>
                </a:solidFill>
                <a:effectLst/>
                <a:latin typeface="Google Sans"/>
                <a:ea typeface="Aptos" panose="020B0004020202020204" pitchFamily="34" charset="0"/>
                <a:cs typeface="Gill Sans MT" panose="020B0502020104020203" pitchFamily="34" charset="0"/>
              </a:rPr>
              <a:t>are being                             </a:t>
            </a:r>
            <a:r>
              <a:rPr lang="en-US" sz="2100" b="1" dirty="0">
                <a:solidFill>
                  <a:srgbClr val="000000"/>
                </a:solidFill>
                <a:effectLst/>
                <a:latin typeface="Google Sans"/>
                <a:ea typeface="Aptos" panose="020B0004020202020204" pitchFamily="34" charset="0"/>
                <a:cs typeface="Gill Sans MT" panose="020B0502020104020203" pitchFamily="34" charset="0"/>
              </a:rPr>
              <a:t>developed </a:t>
            </a:r>
            <a:r>
              <a:rPr lang="en-US" sz="2100" dirty="0">
                <a:solidFill>
                  <a:srgbClr val="000000"/>
                </a:solidFill>
                <a:effectLst/>
                <a:latin typeface="Google Sans"/>
                <a:ea typeface="Aptos" panose="020B0004020202020204" pitchFamily="34" charset="0"/>
                <a:cs typeface="Gill Sans MT" panose="020B0502020104020203" pitchFamily="34" charset="0"/>
              </a:rPr>
              <a:t>and</a:t>
            </a:r>
            <a:r>
              <a:rPr lang="en-US" sz="2100" b="1" dirty="0">
                <a:solidFill>
                  <a:srgbClr val="000000"/>
                </a:solidFill>
                <a:effectLst/>
                <a:latin typeface="Google Sans"/>
                <a:ea typeface="Aptos" panose="020B0004020202020204" pitchFamily="34" charset="0"/>
                <a:cs typeface="Gill Sans MT" panose="020B0502020104020203" pitchFamily="34" charset="0"/>
              </a:rPr>
              <a:t> implemented</a:t>
            </a:r>
            <a:r>
              <a:rPr lang="en-US" sz="2100" dirty="0">
                <a:solidFill>
                  <a:srgbClr val="000000"/>
                </a:solidFill>
                <a:effectLst/>
                <a:latin typeface="Google Sans"/>
                <a:ea typeface="Aptos" panose="020B0004020202020204" pitchFamily="34" charset="0"/>
                <a:cs typeface="Gill Sans MT" panose="020B0502020104020203" pitchFamily="34" charset="0"/>
              </a:rPr>
              <a:t>; or</a:t>
            </a:r>
          </a:p>
          <a:p>
            <a:pPr marL="800100" lvl="1" indent="-342900">
              <a:buFont typeface="Arial" panose="020B0604020202020204" pitchFamily="34" charset="0"/>
              <a:buChar char="•"/>
            </a:pPr>
            <a:r>
              <a:rPr lang="en-US" sz="2100" b="1" dirty="0">
                <a:solidFill>
                  <a:srgbClr val="000000"/>
                </a:solidFill>
                <a:effectLst/>
                <a:latin typeface="Google Sans"/>
                <a:ea typeface="Aptos" panose="020B0004020202020204" pitchFamily="34" charset="0"/>
                <a:cs typeface="Gill Sans MT" panose="020B0502020104020203" pitchFamily="34" charset="0"/>
              </a:rPr>
              <a:t>It is necessary by the nature of work </a:t>
            </a:r>
            <a:r>
              <a:rPr lang="en-US" sz="2100" dirty="0">
                <a:solidFill>
                  <a:srgbClr val="000000"/>
                </a:solidFill>
                <a:effectLst/>
                <a:latin typeface="Google Sans"/>
                <a:ea typeface="Aptos" panose="020B0004020202020204" pitchFamily="34" charset="0"/>
                <a:cs typeface="Gill Sans MT" panose="020B0502020104020203" pitchFamily="34" charset="0"/>
              </a:rPr>
              <a:t>                                               for example, </a:t>
            </a:r>
            <a:r>
              <a:rPr lang="en-US" sz="2100" b="1" dirty="0">
                <a:solidFill>
                  <a:srgbClr val="000000"/>
                </a:solidFill>
                <a:effectLst/>
                <a:latin typeface="Google Sans"/>
                <a:ea typeface="Aptos" panose="020B0004020202020204" pitchFamily="34" charset="0"/>
                <a:cs typeface="Gill Sans MT" panose="020B0502020104020203" pitchFamily="34" charset="0"/>
              </a:rPr>
              <a:t>occasional entry </a:t>
            </a:r>
            <a:r>
              <a:rPr lang="en-US" sz="2100" dirty="0">
                <a:solidFill>
                  <a:srgbClr val="000000"/>
                </a:solidFill>
                <a:effectLst/>
                <a:latin typeface="Google Sans"/>
                <a:ea typeface="Aptos" panose="020B0004020202020204" pitchFamily="34" charset="0"/>
                <a:cs typeface="Gill Sans MT" panose="020B0502020104020203" pitchFamily="34" charset="0"/>
              </a:rPr>
              <a:t>into </a:t>
            </a:r>
            <a:r>
              <a:rPr lang="en-US" sz="2100" b="1" dirty="0">
                <a:solidFill>
                  <a:srgbClr val="000000"/>
                </a:solidFill>
                <a:effectLst/>
                <a:latin typeface="Google Sans"/>
                <a:ea typeface="Aptos" panose="020B0004020202020204" pitchFamily="34" charset="0"/>
                <a:cs typeface="Gill Sans MT" panose="020B0502020104020203" pitchFamily="34" charset="0"/>
              </a:rPr>
              <a:t>hazardous atmospheres </a:t>
            </a:r>
            <a:r>
              <a:rPr lang="en-US" sz="2100" dirty="0">
                <a:solidFill>
                  <a:srgbClr val="000000"/>
                </a:solidFill>
                <a:effectLst/>
                <a:latin typeface="Google Sans"/>
                <a:ea typeface="Aptos" panose="020B0004020202020204" pitchFamily="34" charset="0"/>
                <a:cs typeface="Gill Sans MT" panose="020B0502020104020203" pitchFamily="34" charset="0"/>
              </a:rPr>
              <a:t>to perform </a:t>
            </a:r>
            <a:r>
              <a:rPr lang="en-US" sz="2100" b="1" dirty="0">
                <a:solidFill>
                  <a:srgbClr val="000000"/>
                </a:solidFill>
                <a:effectLst/>
                <a:latin typeface="Google Sans"/>
                <a:ea typeface="Aptos" panose="020B0004020202020204" pitchFamily="34" charset="0"/>
                <a:cs typeface="Gill Sans MT" panose="020B0502020104020203" pitchFamily="34" charset="0"/>
              </a:rPr>
              <a:t>maintenance</a:t>
            </a:r>
            <a:r>
              <a:rPr lang="en-US" sz="2100" dirty="0">
                <a:solidFill>
                  <a:srgbClr val="000000"/>
                </a:solidFill>
                <a:effectLst/>
                <a:latin typeface="Google Sans"/>
                <a:ea typeface="Aptos" panose="020B0004020202020204" pitchFamily="34" charset="0"/>
                <a:cs typeface="Gill Sans MT" panose="020B0502020104020203" pitchFamily="34" charset="0"/>
              </a:rPr>
              <a:t> or investigation)</a:t>
            </a:r>
            <a:endParaRPr lang="en-US" sz="2100" dirty="0">
              <a:solidFill>
                <a:srgbClr val="000000"/>
              </a:solidFill>
              <a:latin typeface="Google Sans"/>
              <a:ea typeface="Aptos" panose="020B0004020202020204" pitchFamily="34" charset="0"/>
              <a:cs typeface="Gill Sans MT" panose="020B0502020104020203" pitchFamily="34" charset="0"/>
            </a:endParaRPr>
          </a:p>
          <a:p>
            <a:pPr marL="342900" marR="0" indent="-342900">
              <a:spcBef>
                <a:spcPts val="0"/>
              </a:spcBef>
              <a:spcAft>
                <a:spcPts val="0"/>
              </a:spcAft>
              <a:buFont typeface="Arial" panose="020B0604020202020204" pitchFamily="34" charset="0"/>
              <a:buChar char="•"/>
            </a:pPr>
            <a:r>
              <a:rPr lang="en-US" sz="2250" dirty="0">
                <a:solidFill>
                  <a:srgbClr val="000000"/>
                </a:solidFill>
                <a:effectLst/>
                <a:latin typeface="Google Sans"/>
                <a:ea typeface="Aptos" panose="020B0004020202020204" pitchFamily="34" charset="0"/>
                <a:cs typeface="Gill Sans MT" panose="020B0502020104020203" pitchFamily="34" charset="0"/>
              </a:rPr>
              <a:t>Upon </a:t>
            </a:r>
            <a:r>
              <a:rPr lang="en-US" sz="2250" b="1" dirty="0">
                <a:solidFill>
                  <a:srgbClr val="000000"/>
                </a:solidFill>
                <a:effectLst/>
                <a:latin typeface="Google Sans"/>
                <a:ea typeface="Aptos" panose="020B0004020202020204" pitchFamily="34" charset="0"/>
                <a:cs typeface="Gill Sans MT" panose="020B0502020104020203" pitchFamily="34" charset="0"/>
              </a:rPr>
              <a:t>written determination </a:t>
            </a:r>
            <a:r>
              <a:rPr lang="en-US" sz="2250" dirty="0">
                <a:solidFill>
                  <a:srgbClr val="000000"/>
                </a:solidFill>
                <a:effectLst/>
                <a:latin typeface="Google Sans"/>
                <a:ea typeface="Aptos" panose="020B0004020202020204" pitchFamily="34" charset="0"/>
                <a:cs typeface="Gill Sans MT" panose="020B0502020104020203" pitchFamily="34" charset="0"/>
              </a:rPr>
              <a:t>by a Physician or </a:t>
            </a:r>
            <a:r>
              <a:rPr lang="en-US" sz="2250" dirty="0">
                <a:solidFill>
                  <a:srgbClr val="000000"/>
                </a:solidFill>
                <a:latin typeface="Google Sans"/>
                <a:ea typeface="Aptos" panose="020B0004020202020204" pitchFamily="34" charset="0"/>
                <a:cs typeface="Gill Sans MT" panose="020B0502020104020203" pitchFamily="34" charset="0"/>
              </a:rPr>
              <a:t>o</a:t>
            </a:r>
            <a:r>
              <a:rPr lang="en-US" sz="2250" dirty="0">
                <a:solidFill>
                  <a:srgbClr val="000000"/>
                </a:solidFill>
                <a:effectLst/>
                <a:latin typeface="Google Sans"/>
                <a:ea typeface="Aptos" panose="020B0004020202020204" pitchFamily="34" charset="0"/>
                <a:cs typeface="Gill Sans MT" panose="020B0502020104020203" pitchFamily="34" charset="0"/>
              </a:rPr>
              <a:t>ther </a:t>
            </a:r>
            <a:r>
              <a:rPr lang="en-US" sz="2250" dirty="0">
                <a:solidFill>
                  <a:srgbClr val="000000"/>
                </a:solidFill>
                <a:latin typeface="Google Sans"/>
                <a:ea typeface="Aptos" panose="020B0004020202020204" pitchFamily="34" charset="0"/>
                <a:cs typeface="Gill Sans MT" panose="020B0502020104020203" pitchFamily="34" charset="0"/>
              </a:rPr>
              <a:t>L</a:t>
            </a:r>
            <a:r>
              <a:rPr lang="en-US" sz="2250" dirty="0">
                <a:solidFill>
                  <a:srgbClr val="000000"/>
                </a:solidFill>
                <a:effectLst/>
                <a:latin typeface="Google Sans"/>
                <a:ea typeface="Aptos" panose="020B0004020202020204" pitchFamily="34" charset="0"/>
                <a:cs typeface="Gill Sans MT" panose="020B0502020104020203" pitchFamily="34" charset="0"/>
              </a:rPr>
              <a:t>icensed </a:t>
            </a:r>
            <a:r>
              <a:rPr lang="en-US" sz="2250" dirty="0">
                <a:solidFill>
                  <a:srgbClr val="000000"/>
                </a:solidFill>
                <a:latin typeface="Google Sans"/>
                <a:ea typeface="Aptos" panose="020B0004020202020204" pitchFamily="34" charset="0"/>
                <a:cs typeface="Gill Sans MT" panose="020B0502020104020203" pitchFamily="34" charset="0"/>
              </a:rPr>
              <a:t>H</a:t>
            </a:r>
            <a:r>
              <a:rPr lang="en-US" sz="2250" dirty="0">
                <a:solidFill>
                  <a:srgbClr val="000000"/>
                </a:solidFill>
                <a:effectLst/>
                <a:latin typeface="Google Sans"/>
                <a:ea typeface="Aptos" panose="020B0004020202020204" pitchFamily="34" charset="0"/>
                <a:cs typeface="Gill Sans MT" panose="020B0502020104020203" pitchFamily="34" charset="0"/>
              </a:rPr>
              <a:t>ealth </a:t>
            </a:r>
            <a:r>
              <a:rPr lang="en-US" sz="2250" dirty="0">
                <a:solidFill>
                  <a:srgbClr val="000000"/>
                </a:solidFill>
                <a:latin typeface="Google Sans"/>
                <a:ea typeface="Aptos" panose="020B0004020202020204" pitchFamily="34" charset="0"/>
                <a:cs typeface="Gill Sans MT" panose="020B0502020104020203" pitchFamily="34" charset="0"/>
              </a:rPr>
              <a:t>C</a:t>
            </a:r>
            <a:r>
              <a:rPr lang="en-US" sz="2250" dirty="0">
                <a:solidFill>
                  <a:srgbClr val="000000"/>
                </a:solidFill>
                <a:effectLst/>
                <a:latin typeface="Google Sans"/>
                <a:ea typeface="Aptos" panose="020B0004020202020204" pitchFamily="34" charset="0"/>
                <a:cs typeface="Gill Sans MT" panose="020B0502020104020203" pitchFamily="34" charset="0"/>
              </a:rPr>
              <a:t>are </a:t>
            </a:r>
            <a:r>
              <a:rPr lang="en-US" sz="2250" dirty="0">
                <a:solidFill>
                  <a:srgbClr val="000000"/>
                </a:solidFill>
                <a:latin typeface="Google Sans"/>
                <a:ea typeface="Aptos" panose="020B0004020202020204" pitchFamily="34" charset="0"/>
                <a:cs typeface="Gill Sans MT" panose="020B0502020104020203" pitchFamily="34" charset="0"/>
              </a:rPr>
              <a:t>P</a:t>
            </a:r>
            <a:r>
              <a:rPr lang="en-US" sz="2250" dirty="0">
                <a:solidFill>
                  <a:srgbClr val="000000"/>
                </a:solidFill>
                <a:effectLst/>
                <a:latin typeface="Google Sans"/>
                <a:ea typeface="Aptos" panose="020B0004020202020204" pitchFamily="34" charset="0"/>
                <a:cs typeface="Gill Sans MT" panose="020B0502020104020203" pitchFamily="34" charset="0"/>
              </a:rPr>
              <a:t>rofessional </a:t>
            </a:r>
            <a:r>
              <a:rPr lang="en-US" sz="2250" b="1" dirty="0">
                <a:solidFill>
                  <a:srgbClr val="000000"/>
                </a:solidFill>
                <a:effectLst/>
                <a:latin typeface="Google Sans"/>
                <a:ea typeface="Aptos" panose="020B0004020202020204" pitchFamily="34" charset="0"/>
                <a:cs typeface="Gill Sans MT" panose="020B0502020104020203" pitchFamily="34" charset="0"/>
              </a:rPr>
              <a:t>(PLHCP) </a:t>
            </a:r>
            <a:r>
              <a:rPr lang="en-US" sz="2250" dirty="0">
                <a:solidFill>
                  <a:srgbClr val="000000"/>
                </a:solidFill>
                <a:effectLst/>
                <a:latin typeface="Google Sans"/>
                <a:ea typeface="Aptos" panose="020B0004020202020204" pitchFamily="34" charset="0"/>
                <a:cs typeface="Gill Sans MT" panose="020B0502020104020203" pitchFamily="34" charset="0"/>
              </a:rPr>
              <a:t>that an </a:t>
            </a:r>
            <a:r>
              <a:rPr lang="en-US" sz="2250" b="1" dirty="0">
                <a:solidFill>
                  <a:srgbClr val="000000"/>
                </a:solidFill>
                <a:effectLst/>
                <a:latin typeface="Google Sans"/>
                <a:ea typeface="Aptos" panose="020B0004020202020204" pitchFamily="34" charset="0"/>
                <a:cs typeface="Gill Sans MT" panose="020B0502020104020203" pitchFamily="34" charset="0"/>
              </a:rPr>
              <a:t>affected miner is unable to wear a respirator</a:t>
            </a:r>
            <a:r>
              <a:rPr lang="en-US" sz="2250" dirty="0">
                <a:solidFill>
                  <a:srgbClr val="000000"/>
                </a:solidFill>
                <a:effectLst/>
                <a:latin typeface="Google Sans"/>
                <a:ea typeface="Aptos" panose="020B0004020202020204" pitchFamily="34" charset="0"/>
                <a:cs typeface="Gill Sans MT" panose="020B0502020104020203" pitchFamily="34" charset="0"/>
              </a:rPr>
              <a:t>, the miner must be </a:t>
            </a:r>
            <a:r>
              <a:rPr lang="en-US" sz="2250" b="1" dirty="0">
                <a:solidFill>
                  <a:srgbClr val="000000"/>
                </a:solidFill>
                <a:effectLst/>
                <a:latin typeface="Google Sans"/>
                <a:ea typeface="Aptos" panose="020B0004020202020204" pitchFamily="34" charset="0"/>
                <a:cs typeface="Gill Sans MT" panose="020B0502020104020203" pitchFamily="34" charset="0"/>
              </a:rPr>
              <a:t>temporarily transferred: either to work in a separate area of the same mine</a:t>
            </a:r>
            <a:r>
              <a:rPr lang="en-US" sz="2250" dirty="0">
                <a:solidFill>
                  <a:srgbClr val="000000"/>
                </a:solidFill>
                <a:effectLst/>
                <a:latin typeface="Google Sans"/>
                <a:ea typeface="Aptos" panose="020B0004020202020204" pitchFamily="34" charset="0"/>
                <a:cs typeface="Gill Sans MT" panose="020B0502020104020203" pitchFamily="34" charset="0"/>
              </a:rPr>
              <a:t>; or to </a:t>
            </a:r>
            <a:r>
              <a:rPr lang="en-US" sz="2250" b="1" dirty="0">
                <a:solidFill>
                  <a:srgbClr val="000000"/>
                </a:solidFill>
                <a:effectLst/>
                <a:latin typeface="Google Sans"/>
                <a:ea typeface="Aptos" panose="020B0004020202020204" pitchFamily="34" charset="0"/>
                <a:cs typeface="Gill Sans MT" panose="020B0502020104020203" pitchFamily="34" charset="0"/>
              </a:rPr>
              <a:t>an occupation at the same mine</a:t>
            </a:r>
            <a:r>
              <a:rPr lang="en-US" sz="2250" dirty="0">
                <a:solidFill>
                  <a:srgbClr val="000000"/>
                </a:solidFill>
                <a:effectLst/>
                <a:latin typeface="Google Sans"/>
                <a:ea typeface="Aptos" panose="020B0004020202020204" pitchFamily="34" charset="0"/>
                <a:cs typeface="Gill Sans MT" panose="020B0502020104020203" pitchFamily="34" charset="0"/>
              </a:rPr>
              <a:t>, where </a:t>
            </a:r>
            <a:r>
              <a:rPr lang="en-US" sz="2250" b="1" dirty="0">
                <a:solidFill>
                  <a:srgbClr val="000000"/>
                </a:solidFill>
                <a:effectLst/>
                <a:latin typeface="Google Sans"/>
                <a:ea typeface="Aptos" panose="020B0004020202020204" pitchFamily="34" charset="0"/>
                <a:cs typeface="Gill Sans MT" panose="020B0502020104020203" pitchFamily="34" charset="0"/>
              </a:rPr>
              <a:t>respiratory protection is not required</a:t>
            </a:r>
            <a:endParaRPr lang="en-US" sz="2250" dirty="0">
              <a:solidFill>
                <a:srgbClr val="000000"/>
              </a:solidFill>
              <a:effectLst/>
              <a:latin typeface="Google Sans"/>
              <a:ea typeface="Aptos" panose="020B0004020202020204" pitchFamily="34" charset="0"/>
              <a:cs typeface="Gill Sans MT" panose="020B0502020104020203" pitchFamily="34" charset="0"/>
            </a:endParaRPr>
          </a:p>
          <a:p>
            <a:pPr marL="0" marR="0">
              <a:spcBef>
                <a:spcPts val="0"/>
              </a:spcBef>
              <a:spcAft>
                <a:spcPts val="0"/>
              </a:spcAft>
            </a:pPr>
            <a:endParaRPr lang="en-US" sz="1200" dirty="0">
              <a:solidFill>
                <a:srgbClr val="000000"/>
              </a:solidFill>
              <a:effectLst/>
              <a:latin typeface="Gill Sans MT" panose="020B0502020104020203" pitchFamily="34" charset="0"/>
              <a:ea typeface="Aptos" panose="020B0004020202020204" pitchFamily="34" charset="0"/>
              <a:cs typeface="Gill Sans MT" panose="020B0502020104020203" pitchFamily="34" charset="0"/>
            </a:endParaRPr>
          </a:p>
        </p:txBody>
      </p:sp>
      <p:pic>
        <p:nvPicPr>
          <p:cNvPr id="3" name="Picture 2">
            <a:extLst>
              <a:ext uri="{FF2B5EF4-FFF2-40B4-BE49-F238E27FC236}">
                <a16:creationId xmlns:a16="http://schemas.microsoft.com/office/drawing/2014/main" id="{20587B59-C193-6EC5-3F54-9AD7C0DEDF2C}"/>
              </a:ext>
            </a:extLst>
          </p:cNvPr>
          <p:cNvPicPr>
            <a:picLocks noChangeAspect="1"/>
          </p:cNvPicPr>
          <p:nvPr/>
        </p:nvPicPr>
        <p:blipFill>
          <a:blip r:embed="rId3"/>
          <a:stretch>
            <a:fillRect/>
          </a:stretch>
        </p:blipFill>
        <p:spPr>
          <a:xfrm>
            <a:off x="5903556" y="1669989"/>
            <a:ext cx="3051258" cy="2030474"/>
          </a:xfrm>
          <a:prstGeom prst="rect">
            <a:avLst/>
          </a:prstGeom>
        </p:spPr>
      </p:pic>
    </p:spTree>
    <p:extLst>
      <p:ext uri="{BB962C8B-B14F-4D97-AF65-F5344CB8AC3E}">
        <p14:creationId xmlns:p14="http://schemas.microsoft.com/office/powerpoint/2010/main" val="3578235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F7862-9CA4-168C-6AA1-94EF50D419EA}"/>
              </a:ext>
            </a:extLst>
          </p:cNvPr>
          <p:cNvSpPr>
            <a:spLocks noGrp="1"/>
          </p:cNvSpPr>
          <p:nvPr>
            <p:ph type="title"/>
          </p:nvPr>
        </p:nvSpPr>
        <p:spPr>
          <a:xfrm>
            <a:off x="2118886" y="75806"/>
            <a:ext cx="6567914" cy="1153904"/>
          </a:xfrm>
        </p:spPr>
        <p:txBody>
          <a:bodyPr/>
          <a:lstStyle/>
          <a:p>
            <a:r>
              <a:rPr lang="en-US" sz="3700" b="1" dirty="0">
                <a:solidFill>
                  <a:schemeClr val="bg1"/>
                </a:solidFill>
                <a:latin typeface="Google Sans"/>
              </a:rPr>
              <a:t>RESPIRATORY PROTECTION – CONT’D</a:t>
            </a:r>
          </a:p>
        </p:txBody>
      </p:sp>
      <p:sp>
        <p:nvSpPr>
          <p:cNvPr id="4" name="TextBox 3">
            <a:extLst>
              <a:ext uri="{FF2B5EF4-FFF2-40B4-BE49-F238E27FC236}">
                <a16:creationId xmlns:a16="http://schemas.microsoft.com/office/drawing/2014/main" id="{6F39799C-5F55-9C4D-309A-E36BBE84E30D}"/>
              </a:ext>
            </a:extLst>
          </p:cNvPr>
          <p:cNvSpPr txBox="1"/>
          <p:nvPr/>
        </p:nvSpPr>
        <p:spPr>
          <a:xfrm>
            <a:off x="132523" y="1398104"/>
            <a:ext cx="8779564" cy="5339923"/>
          </a:xfrm>
          <a:prstGeom prst="rect">
            <a:avLst/>
          </a:prstGeom>
          <a:noFill/>
        </p:spPr>
        <p:txBody>
          <a:bodyPr wrap="square">
            <a:spAutoFit/>
          </a:bodyPr>
          <a:lstStyle/>
          <a:p>
            <a:pPr marL="0" marR="0">
              <a:spcBef>
                <a:spcPts val="0"/>
              </a:spcBef>
              <a:spcAft>
                <a:spcPts val="0"/>
              </a:spcAft>
            </a:pPr>
            <a:r>
              <a:rPr lang="en-US" sz="2000" dirty="0">
                <a:solidFill>
                  <a:srgbClr val="000000"/>
                </a:solidFill>
                <a:effectLst/>
                <a:latin typeface="Google Sans"/>
                <a:ea typeface="Aptos" panose="020B0004020202020204" pitchFamily="34" charset="0"/>
                <a:cs typeface="Gill Sans MT" panose="020B0502020104020203" pitchFamily="34" charset="0"/>
              </a:rPr>
              <a:t>In addition,</a:t>
            </a:r>
            <a:endParaRPr lang="en-US" sz="2000" dirty="0">
              <a:solidFill>
                <a:srgbClr val="000000"/>
              </a:solidFill>
              <a:latin typeface="Google Sans"/>
              <a:ea typeface="Aptos" panose="020B0004020202020204" pitchFamily="34" charset="0"/>
              <a:cs typeface="Gill Sans MT" panose="020B0502020104020203" pitchFamily="34" charset="0"/>
            </a:endParaRPr>
          </a:p>
          <a:p>
            <a:pPr marL="342900" marR="0" indent="-342900">
              <a:spcBef>
                <a:spcPts val="0"/>
              </a:spcBef>
              <a:spcAft>
                <a:spcPts val="0"/>
              </a:spcAft>
              <a:buFont typeface="Arial" panose="020B0604020202020204" pitchFamily="34" charset="0"/>
              <a:buChar char="•"/>
            </a:pPr>
            <a:r>
              <a:rPr lang="en-US" sz="2150" b="1" dirty="0">
                <a:solidFill>
                  <a:srgbClr val="000000"/>
                </a:solidFill>
                <a:effectLst/>
                <a:latin typeface="Google Sans"/>
                <a:ea typeface="Aptos" panose="020B0004020202020204" pitchFamily="34" charset="0"/>
                <a:cs typeface="Gill Sans MT" panose="020B0502020104020203" pitchFamily="34" charset="0"/>
              </a:rPr>
              <a:t>Affected miners </a:t>
            </a:r>
            <a:r>
              <a:rPr lang="en-US" sz="2150" dirty="0">
                <a:solidFill>
                  <a:srgbClr val="000000"/>
                </a:solidFill>
                <a:effectLst/>
                <a:latin typeface="Google Sans"/>
                <a:ea typeface="Aptos" panose="020B0004020202020204" pitchFamily="34" charset="0"/>
                <a:cs typeface="Gill Sans MT" panose="020B0502020104020203" pitchFamily="34" charset="0"/>
              </a:rPr>
              <a:t>must be </a:t>
            </a:r>
            <a:r>
              <a:rPr lang="en-US" sz="2150" b="1" dirty="0">
                <a:solidFill>
                  <a:srgbClr val="000000"/>
                </a:solidFill>
                <a:effectLst/>
                <a:latin typeface="Google Sans"/>
                <a:ea typeface="Aptos" panose="020B0004020202020204" pitchFamily="34" charset="0"/>
                <a:cs typeface="Gill Sans MT" panose="020B0502020104020203" pitchFamily="34" charset="0"/>
              </a:rPr>
              <a:t>provided with </a:t>
            </a:r>
            <a:r>
              <a:rPr lang="en-US" sz="2150" dirty="0">
                <a:solidFill>
                  <a:srgbClr val="000000"/>
                </a:solidFill>
                <a:effectLst/>
                <a:latin typeface="Google Sans"/>
                <a:ea typeface="Aptos" panose="020B0004020202020204" pitchFamily="34" charset="0"/>
                <a:cs typeface="Gill Sans MT" panose="020B0502020104020203" pitchFamily="34" charset="0"/>
              </a:rPr>
              <a:t>a </a:t>
            </a:r>
            <a:r>
              <a:rPr lang="en-US" sz="2150" b="1" dirty="0">
                <a:solidFill>
                  <a:srgbClr val="000000"/>
                </a:solidFill>
                <a:effectLst/>
                <a:latin typeface="Google Sans"/>
                <a:ea typeface="Aptos" panose="020B0004020202020204" pitchFamily="34" charset="0"/>
                <a:cs typeface="Gill Sans MT" panose="020B0502020104020203" pitchFamily="34" charset="0"/>
              </a:rPr>
              <a:t>NIOSH-approved atmosphere-supplying respirator</a:t>
            </a:r>
            <a:r>
              <a:rPr lang="en-US" sz="2150" dirty="0">
                <a:solidFill>
                  <a:srgbClr val="000000"/>
                </a:solidFill>
                <a:effectLst/>
                <a:latin typeface="Google Sans"/>
                <a:ea typeface="Aptos" panose="020B0004020202020204" pitchFamily="34" charset="0"/>
                <a:cs typeface="Gill Sans MT" panose="020B0502020104020203" pitchFamily="34" charset="0"/>
              </a:rPr>
              <a:t> or </a:t>
            </a:r>
            <a:r>
              <a:rPr lang="en-US" sz="2150" b="1" dirty="0">
                <a:solidFill>
                  <a:srgbClr val="000000"/>
                </a:solidFill>
                <a:effectLst/>
                <a:latin typeface="Google Sans"/>
                <a:ea typeface="Aptos" panose="020B0004020202020204" pitchFamily="34" charset="0"/>
                <a:cs typeface="Gill Sans MT" panose="020B0502020104020203" pitchFamily="34" charset="0"/>
              </a:rPr>
              <a:t>NIOSH-approved air purifying respirator</a:t>
            </a:r>
          </a:p>
          <a:p>
            <a:pPr marL="742950" lvl="1" indent="-285750">
              <a:buFont typeface="Arial" panose="020B0604020202020204" pitchFamily="34" charset="0"/>
              <a:buChar char="•"/>
            </a:pPr>
            <a:r>
              <a:rPr lang="en-US" sz="2000" b="1" dirty="0">
                <a:solidFill>
                  <a:srgbClr val="000000"/>
                </a:solidFill>
                <a:effectLst/>
                <a:latin typeface="Google Sans"/>
                <a:ea typeface="Aptos" panose="020B0004020202020204" pitchFamily="34" charset="0"/>
                <a:cs typeface="Gill Sans MT" panose="020B0502020104020203" pitchFamily="34" charset="0"/>
              </a:rPr>
              <a:t>Examples: Half mask elastomeric respirator </a:t>
            </a:r>
            <a:r>
              <a:rPr lang="en-US" sz="2000" dirty="0">
                <a:solidFill>
                  <a:srgbClr val="000000"/>
                </a:solidFill>
                <a:effectLst/>
                <a:latin typeface="Google Sans"/>
                <a:ea typeface="Aptos" panose="020B0004020202020204" pitchFamily="34" charset="0"/>
                <a:cs typeface="Gill Sans MT" panose="020B0502020104020203" pitchFamily="34" charset="0"/>
              </a:rPr>
              <a:t>with N,R,P-100 series </a:t>
            </a:r>
            <a:r>
              <a:rPr lang="en-US" sz="2000" b="1" dirty="0">
                <a:solidFill>
                  <a:srgbClr val="000000"/>
                </a:solidFill>
                <a:effectLst/>
                <a:latin typeface="Google Sans"/>
                <a:ea typeface="Aptos" panose="020B0004020202020204" pitchFamily="34" charset="0"/>
                <a:cs typeface="Gill Sans MT" panose="020B0502020104020203" pitchFamily="34" charset="0"/>
              </a:rPr>
              <a:t>filtration</a:t>
            </a:r>
            <a:r>
              <a:rPr lang="en-US" sz="2000" dirty="0">
                <a:solidFill>
                  <a:srgbClr val="000000"/>
                </a:solidFill>
                <a:effectLst/>
                <a:latin typeface="Google Sans"/>
                <a:ea typeface="Aptos" panose="020B0004020202020204" pitchFamily="34" charset="0"/>
                <a:cs typeface="Gill Sans MT" panose="020B0502020104020203" pitchFamily="34" charset="0"/>
              </a:rPr>
              <a:t>, or powered </a:t>
            </a:r>
            <a:r>
              <a:rPr lang="en-US" sz="2000" b="1" dirty="0">
                <a:solidFill>
                  <a:srgbClr val="000000"/>
                </a:solidFill>
                <a:effectLst/>
                <a:latin typeface="Google Sans"/>
                <a:ea typeface="Aptos" panose="020B0004020202020204" pitchFamily="34" charset="0"/>
                <a:cs typeface="Gill Sans MT" panose="020B0502020104020203" pitchFamily="34" charset="0"/>
              </a:rPr>
              <a:t>air purifying respirators with </a:t>
            </a:r>
            <a:r>
              <a:rPr lang="en-US" sz="2000" b="1" dirty="0">
                <a:solidFill>
                  <a:srgbClr val="000000"/>
                </a:solidFill>
                <a:latin typeface="Google Sans"/>
                <a:ea typeface="Aptos" panose="020B0004020202020204" pitchFamily="34" charset="0"/>
                <a:cs typeface="Gill Sans MT" panose="020B0502020104020203" pitchFamily="34" charset="0"/>
              </a:rPr>
              <a:t>h</a:t>
            </a:r>
            <a:r>
              <a:rPr lang="en-US" sz="2000" b="1" dirty="0">
                <a:solidFill>
                  <a:srgbClr val="000000"/>
                </a:solidFill>
                <a:effectLst/>
                <a:latin typeface="Google Sans"/>
                <a:ea typeface="Aptos" panose="020B0004020202020204" pitchFamily="34" charset="0"/>
                <a:cs typeface="Gill Sans MT" panose="020B0502020104020203" pitchFamily="34" charset="0"/>
              </a:rPr>
              <a:t>igh efficiency (HE) filter </a:t>
            </a:r>
          </a:p>
          <a:p>
            <a:pPr marL="742950" lvl="1" indent="-285750">
              <a:buFont typeface="Arial" panose="020B0604020202020204" pitchFamily="34" charset="0"/>
              <a:buChar char="•"/>
            </a:pPr>
            <a:endParaRPr lang="en-US" sz="2000" dirty="0">
              <a:solidFill>
                <a:srgbClr val="000000"/>
              </a:solidFill>
              <a:effectLst/>
              <a:latin typeface="Google Sans"/>
              <a:ea typeface="Aptos" panose="020B0004020202020204" pitchFamily="34" charset="0"/>
              <a:cs typeface="Gill Sans MT" panose="020B0502020104020203" pitchFamily="34" charset="0"/>
            </a:endParaRPr>
          </a:p>
          <a:p>
            <a:pPr marL="342900" marR="0" indent="-342900">
              <a:spcBef>
                <a:spcPts val="0"/>
              </a:spcBef>
              <a:spcAft>
                <a:spcPts val="670"/>
              </a:spcAft>
              <a:buFont typeface="Arial" panose="020B0604020202020204" pitchFamily="34" charset="0"/>
              <a:buChar char="•"/>
            </a:pPr>
            <a:r>
              <a:rPr lang="en-US" sz="2100" dirty="0">
                <a:solidFill>
                  <a:srgbClr val="000000"/>
                </a:solidFill>
                <a:effectLst/>
                <a:latin typeface="Google Sans"/>
                <a:ea typeface="Aptos" panose="020B0004020202020204" pitchFamily="34" charset="0"/>
                <a:cs typeface="Gill Sans MT" panose="020B0502020104020203" pitchFamily="34" charset="0"/>
              </a:rPr>
              <a:t>When </a:t>
            </a:r>
            <a:r>
              <a:rPr lang="en-US" sz="2100" b="1" dirty="0">
                <a:solidFill>
                  <a:srgbClr val="000000"/>
                </a:solidFill>
                <a:effectLst/>
                <a:latin typeface="Google Sans"/>
                <a:ea typeface="Aptos" panose="020B0004020202020204" pitchFamily="34" charset="0"/>
                <a:cs typeface="Gill Sans MT" panose="020B0502020104020203" pitchFamily="34" charset="0"/>
              </a:rPr>
              <a:t>approved respirators </a:t>
            </a:r>
            <a:r>
              <a:rPr lang="en-US" sz="2100" dirty="0">
                <a:solidFill>
                  <a:srgbClr val="000000"/>
                </a:solidFill>
                <a:effectLst/>
                <a:latin typeface="Google Sans"/>
                <a:ea typeface="Aptos" panose="020B0004020202020204" pitchFamily="34" charset="0"/>
                <a:cs typeface="Gill Sans MT" panose="020B0502020104020203" pitchFamily="34" charset="0"/>
              </a:rPr>
              <a:t>are used, mine operators must have a </a:t>
            </a:r>
            <a:r>
              <a:rPr lang="en-US" sz="2100" b="1" dirty="0">
                <a:solidFill>
                  <a:srgbClr val="000000"/>
                </a:solidFill>
                <a:effectLst/>
                <a:latin typeface="Google Sans"/>
                <a:ea typeface="Aptos" panose="020B0004020202020204" pitchFamily="34" charset="0"/>
                <a:cs typeface="Gill Sans MT" panose="020B0502020104020203" pitchFamily="34" charset="0"/>
              </a:rPr>
              <a:t>written</a:t>
            </a:r>
            <a:r>
              <a:rPr lang="en-US" sz="2100" dirty="0">
                <a:solidFill>
                  <a:srgbClr val="000000"/>
                </a:solidFill>
                <a:effectLst/>
                <a:latin typeface="Google Sans"/>
                <a:ea typeface="Aptos" panose="020B0004020202020204" pitchFamily="34" charset="0"/>
                <a:cs typeface="Gill Sans MT" panose="020B0502020104020203" pitchFamily="34" charset="0"/>
              </a:rPr>
              <a:t> </a:t>
            </a:r>
            <a:r>
              <a:rPr lang="en-US" sz="2100" b="1" dirty="0">
                <a:solidFill>
                  <a:srgbClr val="000000"/>
                </a:solidFill>
                <a:effectLst/>
                <a:latin typeface="Google Sans"/>
                <a:ea typeface="Aptos" panose="020B0004020202020204" pitchFamily="34" charset="0"/>
                <a:cs typeface="Gill Sans MT" panose="020B0502020104020203" pitchFamily="34" charset="0"/>
              </a:rPr>
              <a:t>respiratory protection program </a:t>
            </a:r>
            <a:r>
              <a:rPr lang="en-US" sz="2100" dirty="0">
                <a:solidFill>
                  <a:srgbClr val="000000"/>
                </a:solidFill>
                <a:effectLst/>
                <a:latin typeface="Google Sans"/>
                <a:ea typeface="Aptos" panose="020B0004020202020204" pitchFamily="34" charset="0"/>
                <a:cs typeface="Gill Sans MT" panose="020B0502020104020203" pitchFamily="34" charset="0"/>
              </a:rPr>
              <a:t>that meets the requirements of </a:t>
            </a:r>
            <a:r>
              <a:rPr lang="en-US" sz="2100" b="1" dirty="0">
                <a:solidFill>
                  <a:srgbClr val="000000"/>
                </a:solidFill>
                <a:effectLst/>
                <a:latin typeface="Google Sans"/>
                <a:ea typeface="Aptos" panose="020B0004020202020204" pitchFamily="34" charset="0"/>
                <a:cs typeface="Gill Sans MT" panose="020B0502020104020203" pitchFamily="34" charset="0"/>
              </a:rPr>
              <a:t>ASTM F3387-19 - Standard Practice for Respiratory Protection</a:t>
            </a:r>
            <a:r>
              <a:rPr lang="en-US" sz="2100" dirty="0">
                <a:solidFill>
                  <a:srgbClr val="000000"/>
                </a:solidFill>
                <a:effectLst/>
                <a:latin typeface="Google Sans"/>
                <a:ea typeface="Aptos" panose="020B0004020202020204" pitchFamily="34" charset="0"/>
                <a:cs typeface="Gill Sans MT" panose="020B0502020104020203" pitchFamily="34" charset="0"/>
              </a:rPr>
              <a:t>, with respect to</a:t>
            </a:r>
          </a:p>
          <a:p>
            <a:pPr marL="742950" marR="0" lvl="1" indent="-285750">
              <a:spcBef>
                <a:spcPts val="0"/>
              </a:spcBef>
              <a:spcAft>
                <a:spcPts val="670"/>
              </a:spcAft>
              <a:buFont typeface="Arial" panose="020B0604020202020204" pitchFamily="34" charset="0"/>
              <a:buChar char="•"/>
            </a:pPr>
            <a:r>
              <a:rPr lang="en-US" sz="2000" b="1" dirty="0">
                <a:solidFill>
                  <a:srgbClr val="000000"/>
                </a:solidFill>
                <a:latin typeface="Google Sans"/>
              </a:rPr>
              <a:t>Written standard operating procedures</a:t>
            </a:r>
          </a:p>
          <a:p>
            <a:pPr marL="742950" lvl="1" indent="-285750">
              <a:spcAft>
                <a:spcPts val="670"/>
              </a:spcAft>
              <a:buFont typeface="Arial" panose="020B0604020202020204" pitchFamily="34" charset="0"/>
              <a:buChar char="•"/>
            </a:pPr>
            <a:r>
              <a:rPr lang="en-US" sz="2000" b="1" dirty="0">
                <a:solidFill>
                  <a:srgbClr val="000000"/>
                </a:solidFill>
                <a:effectLst/>
                <a:latin typeface="Google Sans"/>
                <a:ea typeface="Aptos" panose="020B0004020202020204" pitchFamily="34" charset="0"/>
                <a:cs typeface="Gill Sans MT" panose="020B0502020104020203" pitchFamily="34" charset="0"/>
              </a:rPr>
              <a:t>Medical evaluation</a:t>
            </a:r>
          </a:p>
          <a:p>
            <a:pPr marL="742950" lvl="1" indent="-285750">
              <a:spcAft>
                <a:spcPts val="670"/>
              </a:spcAft>
              <a:buFont typeface="Arial" panose="020B0604020202020204" pitchFamily="34" charset="0"/>
              <a:buChar char="•"/>
            </a:pPr>
            <a:r>
              <a:rPr lang="en-US" sz="2000" b="1" dirty="0">
                <a:solidFill>
                  <a:srgbClr val="000000"/>
                </a:solidFill>
                <a:effectLst/>
                <a:latin typeface="Google Sans"/>
                <a:ea typeface="Aptos" panose="020B0004020202020204" pitchFamily="34" charset="0"/>
                <a:cs typeface="Gill Sans MT" panose="020B0502020104020203" pitchFamily="34" charset="0"/>
              </a:rPr>
              <a:t>Respirator selection</a:t>
            </a:r>
          </a:p>
          <a:p>
            <a:pPr marL="742950" lvl="1" indent="-285750">
              <a:spcAft>
                <a:spcPts val="670"/>
              </a:spcAft>
              <a:buFont typeface="Arial" panose="020B0604020202020204" pitchFamily="34" charset="0"/>
              <a:buChar char="•"/>
            </a:pPr>
            <a:r>
              <a:rPr lang="en-US" sz="2000" b="1" dirty="0">
                <a:solidFill>
                  <a:srgbClr val="000000"/>
                </a:solidFill>
                <a:effectLst/>
                <a:latin typeface="Google Sans"/>
                <a:ea typeface="Aptos" panose="020B0004020202020204" pitchFamily="34" charset="0"/>
                <a:cs typeface="Gill Sans MT" panose="020B0502020104020203" pitchFamily="34" charset="0"/>
              </a:rPr>
              <a:t>Training</a:t>
            </a:r>
          </a:p>
          <a:p>
            <a:pPr marL="742950" lvl="1" indent="-285750">
              <a:spcAft>
                <a:spcPts val="670"/>
              </a:spcAft>
              <a:buFont typeface="Arial" panose="020B0604020202020204" pitchFamily="34" charset="0"/>
              <a:buChar char="•"/>
            </a:pPr>
            <a:r>
              <a:rPr lang="en-US" sz="2000" b="1" dirty="0">
                <a:solidFill>
                  <a:srgbClr val="000000"/>
                </a:solidFill>
                <a:effectLst/>
                <a:latin typeface="Google Sans"/>
                <a:ea typeface="Aptos" panose="020B0004020202020204" pitchFamily="34" charset="0"/>
                <a:cs typeface="Gill Sans MT" panose="020B0502020104020203" pitchFamily="34" charset="0"/>
              </a:rPr>
              <a:t>Fit testing</a:t>
            </a:r>
          </a:p>
          <a:p>
            <a:pPr marL="742950" lvl="1" indent="-285750">
              <a:buFont typeface="Arial" panose="020B0604020202020204" pitchFamily="34" charset="0"/>
              <a:buChar char="•"/>
            </a:pPr>
            <a:r>
              <a:rPr lang="en-US" sz="2000" b="1" dirty="0">
                <a:solidFill>
                  <a:srgbClr val="000000"/>
                </a:solidFill>
                <a:effectLst/>
                <a:latin typeface="Google Sans"/>
                <a:ea typeface="Aptos" panose="020B0004020202020204" pitchFamily="34" charset="0"/>
                <a:cs typeface="Gill Sans MT" panose="020B0502020104020203" pitchFamily="34" charset="0"/>
              </a:rPr>
              <a:t>Maintenance, inspection, </a:t>
            </a:r>
            <a:r>
              <a:rPr lang="en-US" sz="2000" dirty="0">
                <a:solidFill>
                  <a:srgbClr val="000000"/>
                </a:solidFill>
                <a:effectLst/>
                <a:latin typeface="Google Sans"/>
                <a:ea typeface="Aptos" panose="020B0004020202020204" pitchFamily="34" charset="0"/>
                <a:cs typeface="Gill Sans MT" panose="020B0502020104020203" pitchFamily="34" charset="0"/>
              </a:rPr>
              <a:t>and</a:t>
            </a:r>
            <a:r>
              <a:rPr lang="en-US" sz="2000" b="1" dirty="0">
                <a:solidFill>
                  <a:srgbClr val="000000"/>
                </a:solidFill>
                <a:effectLst/>
                <a:latin typeface="Google Sans"/>
                <a:ea typeface="Aptos" panose="020B0004020202020204" pitchFamily="34" charset="0"/>
                <a:cs typeface="Gill Sans MT" panose="020B0502020104020203" pitchFamily="34" charset="0"/>
              </a:rPr>
              <a:t> storage </a:t>
            </a:r>
          </a:p>
        </p:txBody>
      </p:sp>
      <p:pic>
        <p:nvPicPr>
          <p:cNvPr id="5" name="Picture 4">
            <a:extLst>
              <a:ext uri="{FF2B5EF4-FFF2-40B4-BE49-F238E27FC236}">
                <a16:creationId xmlns:a16="http://schemas.microsoft.com/office/drawing/2014/main" id="{7AE894B8-2FB7-3A50-2DA6-69BA8FC36BCD}"/>
              </a:ext>
            </a:extLst>
          </p:cNvPr>
          <p:cNvPicPr>
            <a:picLocks noChangeAspect="1"/>
          </p:cNvPicPr>
          <p:nvPr/>
        </p:nvPicPr>
        <p:blipFill>
          <a:blip r:embed="rId3"/>
          <a:stretch>
            <a:fillRect/>
          </a:stretch>
        </p:blipFill>
        <p:spPr>
          <a:xfrm>
            <a:off x="6851072" y="5153419"/>
            <a:ext cx="2292928" cy="1628775"/>
          </a:xfrm>
          <a:prstGeom prst="rect">
            <a:avLst/>
          </a:prstGeom>
        </p:spPr>
      </p:pic>
      <p:pic>
        <p:nvPicPr>
          <p:cNvPr id="6" name="Picture 5">
            <a:extLst>
              <a:ext uri="{FF2B5EF4-FFF2-40B4-BE49-F238E27FC236}">
                <a16:creationId xmlns:a16="http://schemas.microsoft.com/office/drawing/2014/main" id="{1C9FC13B-FCD1-529C-7E61-09C67FE1FB45}"/>
              </a:ext>
            </a:extLst>
          </p:cNvPr>
          <p:cNvPicPr>
            <a:picLocks noChangeAspect="1"/>
          </p:cNvPicPr>
          <p:nvPr/>
        </p:nvPicPr>
        <p:blipFill>
          <a:blip r:embed="rId4"/>
          <a:stretch>
            <a:fillRect/>
          </a:stretch>
        </p:blipFill>
        <p:spPr>
          <a:xfrm>
            <a:off x="5021762" y="4658506"/>
            <a:ext cx="1829310" cy="1823212"/>
          </a:xfrm>
          <a:prstGeom prst="rect">
            <a:avLst/>
          </a:prstGeom>
        </p:spPr>
      </p:pic>
    </p:spTree>
    <p:extLst>
      <p:ext uri="{BB962C8B-B14F-4D97-AF65-F5344CB8AC3E}">
        <p14:creationId xmlns:p14="http://schemas.microsoft.com/office/powerpoint/2010/main" val="35637974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81265-ACEA-C52D-02A5-8C96D75AD39F}"/>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9BFA0C2-EA47-F649-011F-8EF98B55CD1F}"/>
              </a:ext>
            </a:extLst>
          </p:cNvPr>
          <p:cNvSpPr>
            <a:spLocks noGrp="1"/>
          </p:cNvSpPr>
          <p:nvPr>
            <p:ph type="title"/>
          </p:nvPr>
        </p:nvSpPr>
        <p:spPr>
          <a:xfrm>
            <a:off x="1703295" y="-1"/>
            <a:ext cx="7440705" cy="1321457"/>
          </a:xfrm>
        </p:spPr>
        <p:txBody>
          <a:bodyPr/>
          <a:lstStyle/>
          <a:p>
            <a:r>
              <a:rPr lang="en-US" sz="3000" b="1" spc="150" dirty="0">
                <a:solidFill>
                  <a:srgbClr val="FFFFFF"/>
                </a:solidFill>
                <a:latin typeface="Google Sans"/>
                <a:ea typeface="Tahoma" panose="020B0604030504040204" pitchFamily="34" charset="0"/>
                <a:cs typeface="Arial" panose="020B0604020202020204" pitchFamily="34" charset="0"/>
              </a:rPr>
              <a:t>    Key Elements of Respiratory Protection Plan – </a:t>
            </a:r>
            <a:r>
              <a:rPr lang="en-US" sz="3000" b="1" spc="150" dirty="0">
                <a:solidFill>
                  <a:schemeClr val="bg1"/>
                </a:solidFill>
                <a:latin typeface="Google Sans"/>
                <a:ea typeface="Tahoma" panose="020B0604030504040204" pitchFamily="34" charset="0"/>
                <a:cs typeface="Times New Roman" panose="02020603050405020304" pitchFamily="18" charset="0"/>
              </a:rPr>
              <a:t>A</a:t>
            </a:r>
            <a:r>
              <a:rPr lang="en-US" sz="3000" b="1" dirty="0">
                <a:solidFill>
                  <a:schemeClr val="bg1"/>
                </a:solidFill>
                <a:latin typeface="Google Sans"/>
                <a:cs typeface="Times New Roman" panose="02020603050405020304" pitchFamily="18" charset="0"/>
              </a:rPr>
              <a:t>STM F3387-19 </a:t>
            </a:r>
            <a:endParaRPr lang="en-US" sz="3000" b="1" spc="150" dirty="0">
              <a:solidFill>
                <a:schemeClr val="bg1"/>
              </a:solidFill>
              <a:latin typeface="Google Sans"/>
              <a:ea typeface="Tahoma" panose="020B0604030504040204" pitchFamily="34" charset="0"/>
              <a:cs typeface="Arial" panose="020B0604020202020204" pitchFamily="34" charset="0"/>
            </a:endParaRPr>
          </a:p>
        </p:txBody>
      </p:sp>
      <p:sp>
        <p:nvSpPr>
          <p:cNvPr id="4" name="TextBox 3">
            <a:extLst>
              <a:ext uri="{FF2B5EF4-FFF2-40B4-BE49-F238E27FC236}">
                <a16:creationId xmlns:a16="http://schemas.microsoft.com/office/drawing/2014/main" id="{84572A1B-00FF-13D3-C608-9B529A988AD0}"/>
              </a:ext>
            </a:extLst>
          </p:cNvPr>
          <p:cNvSpPr txBox="1"/>
          <p:nvPr/>
        </p:nvSpPr>
        <p:spPr>
          <a:xfrm>
            <a:off x="207390" y="1321457"/>
            <a:ext cx="6256471" cy="562461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b="1" i="0" u="none" strike="noStrike" cap="none" normalizeH="0" baseline="0" dirty="0">
                <a:ln>
                  <a:noFill/>
                </a:ln>
                <a:solidFill>
                  <a:schemeClr val="tx1"/>
                </a:solidFill>
                <a:effectLst/>
                <a:latin typeface="Google Sans"/>
              </a:rPr>
              <a:t>Program Administration</a:t>
            </a:r>
            <a:r>
              <a:rPr kumimoji="0" lang="en-US" altLang="en-US" b="0" i="0" u="none" strike="noStrike" cap="none" normalizeH="0" baseline="0" dirty="0">
                <a:ln>
                  <a:noFill/>
                </a:ln>
                <a:solidFill>
                  <a:schemeClr val="tx1"/>
                </a:solidFill>
                <a:effectLst/>
                <a:latin typeface="Google Sans"/>
              </a:rPr>
              <a:t>: </a:t>
            </a:r>
          </a:p>
          <a:p>
            <a:pPr marL="742950" lvl="1" indent="-285750" eaLnBrk="0" fontAlgn="base" hangingPunct="0">
              <a:spcBef>
                <a:spcPct val="0"/>
              </a:spcBef>
              <a:spcAft>
                <a:spcPct val="0"/>
              </a:spcAft>
              <a:buFont typeface="Arial" panose="020B0604020202020204" pitchFamily="34" charset="0"/>
              <a:buChar char="•"/>
            </a:pPr>
            <a:r>
              <a:rPr kumimoji="0" lang="en-US" altLang="en-US" b="1" i="0" u="none" strike="noStrike" cap="none" normalizeH="0" baseline="0" dirty="0">
                <a:ln>
                  <a:noFill/>
                </a:ln>
                <a:solidFill>
                  <a:schemeClr val="tx1"/>
                </a:solidFill>
                <a:effectLst/>
                <a:latin typeface="Google Sans"/>
              </a:rPr>
              <a:t>Assign </a:t>
            </a:r>
            <a:r>
              <a:rPr kumimoji="0" lang="en-US" altLang="en-US" i="0" u="none" strike="noStrike" cap="none" normalizeH="0" baseline="0" dirty="0">
                <a:ln>
                  <a:noFill/>
                </a:ln>
                <a:solidFill>
                  <a:schemeClr val="tx1"/>
                </a:solidFill>
                <a:effectLst/>
                <a:latin typeface="Google Sans"/>
              </a:rPr>
              <a:t>a</a:t>
            </a:r>
            <a:r>
              <a:rPr kumimoji="0" lang="en-US" altLang="en-US" b="1" i="0" u="none" strike="noStrike" cap="none" normalizeH="0" baseline="0" dirty="0">
                <a:ln>
                  <a:noFill/>
                </a:ln>
                <a:solidFill>
                  <a:schemeClr val="tx1"/>
                </a:solidFill>
                <a:effectLst/>
                <a:latin typeface="Google Sans"/>
              </a:rPr>
              <a:t> qualified program administrator </a:t>
            </a:r>
            <a:r>
              <a:rPr kumimoji="0" lang="en-US" altLang="en-US" b="0" i="0" u="none" strike="noStrike" cap="none" normalizeH="0" baseline="0" dirty="0">
                <a:ln>
                  <a:noFill/>
                </a:ln>
                <a:solidFill>
                  <a:schemeClr val="tx1"/>
                </a:solidFill>
                <a:effectLst/>
                <a:latin typeface="Google Sans"/>
              </a:rPr>
              <a:t>with direct communication to site managers to </a:t>
            </a:r>
            <a:r>
              <a:rPr kumimoji="0" lang="en-US" altLang="en-US" b="1" i="0" u="none" strike="noStrike" cap="none" normalizeH="0" baseline="0" dirty="0">
                <a:ln>
                  <a:noFill/>
                </a:ln>
                <a:solidFill>
                  <a:schemeClr val="tx1"/>
                </a:solidFill>
                <a:effectLst/>
                <a:latin typeface="Google Sans"/>
              </a:rPr>
              <a:t>oversee</a:t>
            </a:r>
            <a:r>
              <a:rPr kumimoji="0" lang="en-US" altLang="en-US" b="0" i="0" u="none" strike="noStrike" cap="none" normalizeH="0" baseline="0" dirty="0">
                <a:ln>
                  <a:noFill/>
                </a:ln>
                <a:solidFill>
                  <a:schemeClr val="tx1"/>
                </a:solidFill>
                <a:effectLst/>
                <a:latin typeface="Google Sans"/>
              </a:rPr>
              <a:t> the </a:t>
            </a:r>
            <a:r>
              <a:rPr kumimoji="0" lang="en-US" altLang="en-US" b="1" i="0" u="none" strike="noStrike" cap="none" normalizeH="0" baseline="0" dirty="0">
                <a:ln>
                  <a:noFill/>
                </a:ln>
                <a:solidFill>
                  <a:schemeClr val="tx1"/>
                </a:solidFill>
                <a:effectLst/>
                <a:latin typeface="Google Sans"/>
              </a:rPr>
              <a:t>respiratory protection program</a:t>
            </a:r>
          </a:p>
          <a:p>
            <a:pPr lvl="1" eaLnBrk="0" fontAlgn="base" hangingPunct="0">
              <a:spcBef>
                <a:spcPct val="0"/>
              </a:spcBef>
              <a:spcAft>
                <a:spcPct val="0"/>
              </a:spcAft>
            </a:pPr>
            <a:endParaRPr kumimoji="0" lang="en-US" altLang="en-US" b="1" i="0" u="none" strike="noStrike" cap="none" normalizeH="0" baseline="0" dirty="0">
              <a:ln>
                <a:noFill/>
              </a:ln>
              <a:solidFill>
                <a:schemeClr val="tx1"/>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b="1" i="0" u="none" strike="noStrike" cap="none" normalizeH="0" baseline="0" dirty="0">
                <a:ln>
                  <a:noFill/>
                </a:ln>
                <a:solidFill>
                  <a:schemeClr val="tx1"/>
                </a:solidFill>
                <a:effectLst/>
                <a:latin typeface="Google Sans"/>
              </a:rPr>
              <a:t>Written Standard Operating Procedures (SOPs)</a:t>
            </a:r>
            <a:r>
              <a:rPr kumimoji="0" lang="en-US" altLang="en-US" b="0" i="0" u="none" strike="noStrike" cap="none" normalizeH="0" baseline="0" dirty="0">
                <a:ln>
                  <a:noFill/>
                </a:ln>
                <a:solidFill>
                  <a:schemeClr val="tx1"/>
                </a:solidFill>
                <a:effectLst/>
                <a:latin typeface="Google Sans"/>
              </a:rPr>
              <a:t>:</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dirty="0">
                <a:latin typeface="Google Sans"/>
              </a:rPr>
              <a:t>Develop </a:t>
            </a:r>
            <a:r>
              <a:rPr lang="en-US" altLang="en-US" b="1" dirty="0">
                <a:latin typeface="Google Sans"/>
              </a:rPr>
              <a:t>written procedures </a:t>
            </a:r>
            <a:r>
              <a:rPr lang="en-US" altLang="en-US" dirty="0">
                <a:latin typeface="Google Sans"/>
              </a:rPr>
              <a:t>detailing </a:t>
            </a:r>
            <a:r>
              <a:rPr lang="en-US" altLang="en-US" b="1" dirty="0">
                <a:latin typeface="Google Sans"/>
              </a:rPr>
              <a:t>all aspects </a:t>
            </a:r>
            <a:r>
              <a:rPr lang="en-US" altLang="en-US" dirty="0">
                <a:latin typeface="Google Sans"/>
              </a:rPr>
              <a:t>of                               the </a:t>
            </a:r>
            <a:r>
              <a:rPr lang="en-US" altLang="en-US" b="1" dirty="0">
                <a:latin typeface="Google Sans"/>
              </a:rPr>
              <a:t>program</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b="1" dirty="0">
                <a:latin typeface="Google Sans"/>
              </a:rPr>
              <a:t>Include hazard assessments, respirator selection, maintenance, training, </a:t>
            </a:r>
            <a:r>
              <a:rPr lang="en-US" altLang="en-US" dirty="0">
                <a:latin typeface="Google Sans"/>
              </a:rPr>
              <a:t>and </a:t>
            </a:r>
            <a:r>
              <a:rPr lang="en-US" altLang="en-US" b="1" dirty="0">
                <a:latin typeface="Google Sans"/>
              </a:rPr>
              <a:t>program evaluation</a:t>
            </a:r>
          </a:p>
          <a:p>
            <a:pPr marR="0" lvl="1" algn="l" defTabSz="914400" rtl="0" eaLnBrk="0" fontAlgn="base" latinLnBrk="0" hangingPunct="0">
              <a:lnSpc>
                <a:spcPct val="100000"/>
              </a:lnSpc>
              <a:spcBef>
                <a:spcPct val="0"/>
              </a:spcBef>
              <a:spcAft>
                <a:spcPct val="0"/>
              </a:spcAft>
              <a:buClrTx/>
              <a:buSzTx/>
              <a:tabLst/>
            </a:pPr>
            <a:endParaRPr lang="en-US" altLang="en-US" b="1" dirty="0">
              <a:latin typeface="Google Sans"/>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b="1" i="0" u="none" strike="noStrike" cap="none" normalizeH="0" baseline="0" dirty="0">
                <a:ln>
                  <a:noFill/>
                </a:ln>
                <a:solidFill>
                  <a:schemeClr val="tx1"/>
                </a:solidFill>
                <a:effectLst/>
                <a:latin typeface="Google Sans"/>
              </a:rPr>
              <a:t>Hazard Assessment</a:t>
            </a:r>
            <a:r>
              <a:rPr kumimoji="0" lang="en-US" altLang="en-US" b="0" i="0" u="none" strike="noStrike" cap="none" normalizeH="0" baseline="0" dirty="0">
                <a:ln>
                  <a:noFill/>
                </a:ln>
                <a:solidFill>
                  <a:schemeClr val="tx1"/>
                </a:solidFill>
                <a:effectLst/>
                <a:latin typeface="Google Sans"/>
              </a:rPr>
              <a:t>:</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1" i="0" u="none" strike="noStrike" cap="none" normalizeH="0" baseline="0" dirty="0">
                <a:ln>
                  <a:noFill/>
                </a:ln>
                <a:solidFill>
                  <a:schemeClr val="tx1"/>
                </a:solidFill>
                <a:effectLst/>
                <a:latin typeface="Google Sans"/>
              </a:rPr>
              <a:t>Identify </a:t>
            </a:r>
            <a:r>
              <a:rPr kumimoji="0" lang="en-US" altLang="en-US" b="0" i="0" u="none" strike="noStrike" cap="none" normalizeH="0" baseline="0" dirty="0">
                <a:ln>
                  <a:noFill/>
                </a:ln>
                <a:solidFill>
                  <a:schemeClr val="tx1"/>
                </a:solidFill>
                <a:effectLst/>
                <a:latin typeface="Google Sans"/>
              </a:rPr>
              <a:t>and</a:t>
            </a:r>
            <a:r>
              <a:rPr kumimoji="0" lang="en-US" altLang="en-US" b="1" i="0" u="none" strike="noStrike" cap="none" normalizeH="0" baseline="0" dirty="0">
                <a:ln>
                  <a:noFill/>
                </a:ln>
                <a:solidFill>
                  <a:schemeClr val="tx1"/>
                </a:solidFill>
                <a:effectLst/>
                <a:latin typeface="Google Sans"/>
              </a:rPr>
              <a:t> evaluate </a:t>
            </a:r>
            <a:r>
              <a:rPr kumimoji="0" lang="en-US" altLang="en-US" b="0" i="0" u="none" strike="noStrike" cap="none" normalizeH="0" baseline="0" dirty="0">
                <a:ln>
                  <a:noFill/>
                </a:ln>
                <a:solidFill>
                  <a:schemeClr val="tx1"/>
                </a:solidFill>
                <a:effectLst/>
                <a:latin typeface="Google Sans"/>
              </a:rPr>
              <a:t>workplace </a:t>
            </a:r>
            <a:r>
              <a:rPr kumimoji="0" lang="en-US" altLang="en-US" b="1" i="0" u="none" strike="noStrike" cap="none" normalizeH="0" baseline="0" dirty="0">
                <a:ln>
                  <a:noFill/>
                </a:ln>
                <a:solidFill>
                  <a:schemeClr val="tx1"/>
                </a:solidFill>
                <a:effectLst/>
                <a:latin typeface="Google Sans"/>
              </a:rPr>
              <a:t>respiratory hazards, </a:t>
            </a:r>
            <a:r>
              <a:rPr kumimoji="0" lang="en-US" altLang="en-US" b="0" i="0" u="none" strike="noStrike" cap="none" normalizeH="0" baseline="0" dirty="0">
                <a:ln>
                  <a:noFill/>
                </a:ln>
                <a:solidFill>
                  <a:schemeClr val="tx1"/>
                </a:solidFill>
                <a:effectLst/>
                <a:latin typeface="Google Sans"/>
              </a:rPr>
              <a:t>including </a:t>
            </a:r>
            <a:r>
              <a:rPr kumimoji="0" lang="en-US" altLang="en-US" b="1" i="0" u="none" strike="noStrike" cap="none" normalizeH="0" baseline="0" dirty="0">
                <a:ln>
                  <a:noFill/>
                </a:ln>
                <a:solidFill>
                  <a:schemeClr val="tx1"/>
                </a:solidFill>
                <a:effectLst/>
                <a:latin typeface="Google Sans"/>
              </a:rPr>
              <a:t>oxygen-deficient environments </a:t>
            </a:r>
            <a:r>
              <a:rPr kumimoji="0" lang="en-US" altLang="en-US" b="0" i="0" u="none" strike="noStrike" cap="none" normalizeH="0" baseline="0" dirty="0">
                <a:ln>
                  <a:noFill/>
                </a:ln>
                <a:solidFill>
                  <a:schemeClr val="tx1"/>
                </a:solidFill>
                <a:effectLst/>
                <a:latin typeface="Google Sans"/>
              </a:rPr>
              <a:t>and exposure to </a:t>
            </a:r>
            <a:r>
              <a:rPr kumimoji="0" lang="en-US" altLang="en-US" b="1" i="0" u="none" strike="noStrike" cap="none" normalizeH="0" baseline="0" dirty="0">
                <a:ln>
                  <a:noFill/>
                </a:ln>
                <a:solidFill>
                  <a:schemeClr val="tx1"/>
                </a:solidFill>
                <a:effectLst/>
                <a:latin typeface="Google Sans"/>
              </a:rPr>
              <a:t>harmful contaminants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b="1" i="0" u="none" strike="noStrike" cap="none" normalizeH="0" baseline="0" dirty="0">
              <a:ln>
                <a:noFill/>
              </a:ln>
              <a:solidFill>
                <a:schemeClr val="tx1"/>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b="1" i="0" u="none" strike="noStrike" cap="none" normalizeH="0" baseline="0" dirty="0">
                <a:ln>
                  <a:noFill/>
                </a:ln>
                <a:solidFill>
                  <a:schemeClr val="tx1"/>
                </a:solidFill>
                <a:effectLst/>
                <a:latin typeface="Google Sans"/>
              </a:rPr>
              <a:t>Medical Evaluation</a:t>
            </a:r>
            <a:r>
              <a:rPr kumimoji="0" lang="en-US" altLang="en-US" b="0" i="0" u="none" strike="noStrike" cap="none" normalizeH="0" baseline="0" dirty="0">
                <a:ln>
                  <a:noFill/>
                </a:ln>
                <a:solidFill>
                  <a:schemeClr val="tx1"/>
                </a:solidFill>
                <a:effectLst/>
                <a:latin typeface="Google Sans"/>
              </a:rPr>
              <a:t>:</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1" i="0" u="none" strike="noStrike" cap="none" normalizeH="0" baseline="0" dirty="0">
                <a:ln>
                  <a:noFill/>
                </a:ln>
                <a:solidFill>
                  <a:schemeClr val="tx1"/>
                </a:solidFill>
                <a:effectLst/>
                <a:latin typeface="Google Sans"/>
              </a:rPr>
              <a:t>Ensure employees </a:t>
            </a:r>
            <a:r>
              <a:rPr kumimoji="0" lang="en-US" altLang="en-US" b="0" i="0" u="none" strike="noStrike" cap="none" normalizeH="0" baseline="0" dirty="0">
                <a:ln>
                  <a:noFill/>
                </a:ln>
                <a:solidFill>
                  <a:schemeClr val="tx1"/>
                </a:solidFill>
                <a:effectLst/>
                <a:latin typeface="Google Sans"/>
              </a:rPr>
              <a:t>are </a:t>
            </a:r>
            <a:r>
              <a:rPr kumimoji="0" lang="en-US" altLang="en-US" b="1" i="0" u="none" strike="noStrike" cap="none" normalizeH="0" baseline="0" dirty="0">
                <a:ln>
                  <a:noFill/>
                </a:ln>
                <a:solidFill>
                  <a:schemeClr val="tx1"/>
                </a:solidFill>
                <a:effectLst/>
                <a:latin typeface="Google Sans"/>
              </a:rPr>
              <a:t>medically evaluated </a:t>
            </a:r>
            <a:r>
              <a:rPr kumimoji="0" lang="en-US" altLang="en-US" b="0" i="0" u="none" strike="noStrike" cap="none" normalizeH="0" baseline="0" dirty="0">
                <a:ln>
                  <a:noFill/>
                </a:ln>
                <a:solidFill>
                  <a:schemeClr val="tx1"/>
                </a:solidFill>
                <a:effectLst/>
                <a:latin typeface="Google Sans"/>
              </a:rPr>
              <a:t>to determine </a:t>
            </a:r>
            <a:r>
              <a:rPr kumimoji="0" lang="en-US" altLang="en-US" b="1" i="0" u="none" strike="noStrike" cap="none" normalizeH="0" baseline="0" dirty="0">
                <a:ln>
                  <a:noFill/>
                </a:ln>
                <a:solidFill>
                  <a:schemeClr val="tx1"/>
                </a:solidFill>
                <a:effectLst/>
                <a:latin typeface="Google Sans"/>
              </a:rPr>
              <a:t>fitness for respirator use</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750" b="1" i="0" u="none" strike="noStrike" cap="none" normalizeH="0" baseline="0" dirty="0">
                <a:ln>
                  <a:noFill/>
                </a:ln>
                <a:solidFill>
                  <a:schemeClr val="tx1"/>
                </a:solidFill>
                <a:effectLst/>
                <a:latin typeface="Google Sans"/>
              </a:rPr>
              <a:t>Document medical evaluations </a:t>
            </a:r>
            <a:r>
              <a:rPr kumimoji="0" lang="en-US" altLang="en-US" sz="1750" b="0" i="0" u="none" strike="noStrike" cap="none" normalizeH="0" baseline="0" dirty="0">
                <a:ln>
                  <a:noFill/>
                </a:ln>
                <a:solidFill>
                  <a:schemeClr val="tx1"/>
                </a:solidFill>
                <a:effectLst/>
                <a:latin typeface="Google Sans"/>
              </a:rPr>
              <a:t>and </a:t>
            </a:r>
            <a:r>
              <a:rPr kumimoji="0" lang="en-US" altLang="en-US" sz="1750" b="1" i="0" u="none" strike="noStrike" cap="none" normalizeH="0" baseline="0" dirty="0">
                <a:ln>
                  <a:noFill/>
                </a:ln>
                <a:solidFill>
                  <a:schemeClr val="tx1"/>
                </a:solidFill>
                <a:effectLst/>
                <a:latin typeface="Google Sans"/>
              </a:rPr>
              <a:t>reassess periodically</a:t>
            </a:r>
            <a:endParaRPr kumimoji="0" lang="en-US" altLang="en-US" sz="1600" b="0" i="0" u="none" strike="noStrike" cap="none" normalizeH="0" baseline="0" dirty="0">
              <a:ln>
                <a:noFill/>
              </a:ln>
              <a:solidFill>
                <a:schemeClr val="tx1"/>
              </a:solidFill>
              <a:effectLst/>
              <a:latin typeface="Google Sans"/>
            </a:endParaRPr>
          </a:p>
        </p:txBody>
      </p:sp>
      <p:pic>
        <p:nvPicPr>
          <p:cNvPr id="3" name="Picture 2">
            <a:extLst>
              <a:ext uri="{FF2B5EF4-FFF2-40B4-BE49-F238E27FC236}">
                <a16:creationId xmlns:a16="http://schemas.microsoft.com/office/drawing/2014/main" id="{2E102EBC-C54E-968A-F7F6-0DBD602429AE}"/>
              </a:ext>
            </a:extLst>
          </p:cNvPr>
          <p:cNvPicPr>
            <a:picLocks noChangeAspect="1"/>
          </p:cNvPicPr>
          <p:nvPr/>
        </p:nvPicPr>
        <p:blipFill>
          <a:blip r:embed="rId3"/>
          <a:stretch>
            <a:fillRect/>
          </a:stretch>
        </p:blipFill>
        <p:spPr>
          <a:xfrm>
            <a:off x="6123515" y="1409742"/>
            <a:ext cx="3140304" cy="3130726"/>
          </a:xfrm>
          <a:prstGeom prst="rect">
            <a:avLst/>
          </a:prstGeom>
        </p:spPr>
      </p:pic>
      <p:pic>
        <p:nvPicPr>
          <p:cNvPr id="8" name="Picture 7">
            <a:extLst>
              <a:ext uri="{FF2B5EF4-FFF2-40B4-BE49-F238E27FC236}">
                <a16:creationId xmlns:a16="http://schemas.microsoft.com/office/drawing/2014/main" id="{1FC6EADA-D7EE-DEBE-DCEF-B9DC7703FB8A}"/>
              </a:ext>
            </a:extLst>
          </p:cNvPr>
          <p:cNvPicPr>
            <a:picLocks noChangeAspect="1"/>
          </p:cNvPicPr>
          <p:nvPr/>
        </p:nvPicPr>
        <p:blipFill>
          <a:blip r:embed="rId4"/>
          <a:stretch>
            <a:fillRect/>
          </a:stretch>
        </p:blipFill>
        <p:spPr>
          <a:xfrm>
            <a:off x="7094482" y="4117870"/>
            <a:ext cx="1925031" cy="2660776"/>
          </a:xfrm>
          <a:prstGeom prst="rect">
            <a:avLst/>
          </a:prstGeom>
        </p:spPr>
      </p:pic>
    </p:spTree>
    <p:extLst>
      <p:ext uri="{BB962C8B-B14F-4D97-AF65-F5344CB8AC3E}">
        <p14:creationId xmlns:p14="http://schemas.microsoft.com/office/powerpoint/2010/main" val="2275313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1FCF5-E4DA-9CF4-15E0-82053BB40D6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CF0D714-EEF2-0671-E75C-38D40B4C767A}"/>
              </a:ext>
            </a:extLst>
          </p:cNvPr>
          <p:cNvSpPr>
            <a:spLocks noChangeArrowheads="1"/>
          </p:cNvSpPr>
          <p:nvPr/>
        </p:nvSpPr>
        <p:spPr bwMode="auto">
          <a:xfrm>
            <a:off x="121443" y="1405234"/>
            <a:ext cx="9022557"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b="1" dirty="0">
                <a:latin typeface="Google Sans"/>
              </a:rPr>
              <a:t>5</a:t>
            </a:r>
            <a:r>
              <a:rPr kumimoji="0" lang="en-US" altLang="en-US" b="1" i="0" u="none" strike="noStrike" cap="none" normalizeH="0" baseline="0" dirty="0">
                <a:ln>
                  <a:noFill/>
                </a:ln>
                <a:solidFill>
                  <a:schemeClr val="tx1"/>
                </a:solidFill>
                <a:effectLst/>
                <a:latin typeface="Google Sans"/>
              </a:rPr>
              <a:t>.</a:t>
            </a:r>
            <a:r>
              <a:rPr kumimoji="0" lang="en-US" altLang="en-US" b="0" i="0" u="none" strike="noStrike" cap="none" normalizeH="0" baseline="0" dirty="0">
                <a:ln>
                  <a:noFill/>
                </a:ln>
                <a:solidFill>
                  <a:schemeClr val="tx1"/>
                </a:solidFill>
                <a:effectLst/>
                <a:latin typeface="Google Sans"/>
              </a:rPr>
              <a:t> </a:t>
            </a:r>
            <a:r>
              <a:rPr kumimoji="0" lang="en-US" altLang="en-US" sz="1850" b="1" i="0" u="none" strike="noStrike" cap="none" normalizeH="0" baseline="0" dirty="0">
                <a:ln>
                  <a:noFill/>
                </a:ln>
                <a:solidFill>
                  <a:schemeClr val="tx1"/>
                </a:solidFill>
                <a:effectLst/>
                <a:latin typeface="Google Sans"/>
              </a:rPr>
              <a:t>Respirator Selection</a:t>
            </a:r>
            <a:endParaRPr lang="en-US" altLang="en-US" sz="1850" b="1" dirty="0">
              <a:latin typeface="Google Sans"/>
            </a:endParaRPr>
          </a:p>
          <a:p>
            <a:pPr marL="742950" lvl="1" indent="-285750" eaLnBrk="0" fontAlgn="base" hangingPunct="0">
              <a:spcBef>
                <a:spcPct val="0"/>
              </a:spcBef>
              <a:spcAft>
                <a:spcPct val="0"/>
              </a:spcAft>
              <a:buFont typeface="Arial" panose="020B0604020202020204" pitchFamily="34" charset="0"/>
              <a:buChar char="•"/>
            </a:pPr>
            <a:r>
              <a:rPr lang="en-US" altLang="en-US" sz="1850" b="1" dirty="0">
                <a:latin typeface="Google Sans"/>
              </a:rPr>
              <a:t>Choose respirators </a:t>
            </a:r>
            <a:r>
              <a:rPr lang="en-US" altLang="en-US" sz="1850" dirty="0">
                <a:latin typeface="Google Sans"/>
              </a:rPr>
              <a:t>based on </a:t>
            </a:r>
            <a:r>
              <a:rPr lang="en-US" altLang="en-US" sz="1850" b="1" dirty="0">
                <a:latin typeface="Google Sans"/>
              </a:rPr>
              <a:t>type of hazard </a:t>
            </a:r>
            <a:r>
              <a:rPr lang="en-US" altLang="en-US" sz="1850" dirty="0">
                <a:latin typeface="Google Sans"/>
              </a:rPr>
              <a:t>and </a:t>
            </a:r>
            <a:r>
              <a:rPr lang="en-US" altLang="en-US" sz="1850" b="1" dirty="0">
                <a:latin typeface="Google Sans"/>
              </a:rPr>
              <a:t>workplace conditions </a:t>
            </a:r>
          </a:p>
          <a:p>
            <a:pPr marL="742950" lvl="1" indent="-285750" eaLnBrk="0" fontAlgn="base" hangingPunct="0">
              <a:spcBef>
                <a:spcPct val="0"/>
              </a:spcBef>
              <a:spcAft>
                <a:spcPct val="0"/>
              </a:spcAft>
              <a:buFont typeface="Arial" panose="020B0604020202020204" pitchFamily="34" charset="0"/>
              <a:buChar char="•"/>
            </a:pPr>
            <a:r>
              <a:rPr lang="en-US" altLang="en-US" sz="1850" dirty="0">
                <a:latin typeface="Google Sans"/>
              </a:rPr>
              <a:t>Consider </a:t>
            </a:r>
            <a:r>
              <a:rPr lang="en-US" altLang="en-US" sz="1850" b="1" dirty="0">
                <a:latin typeface="Google Sans"/>
              </a:rPr>
              <a:t>protection factors</a:t>
            </a:r>
            <a:r>
              <a:rPr lang="en-US" altLang="en-US" sz="1850" dirty="0">
                <a:latin typeface="Google Sans"/>
              </a:rPr>
              <a:t>, </a:t>
            </a:r>
            <a:r>
              <a:rPr lang="en-US" altLang="en-US" sz="1850" b="1" dirty="0">
                <a:latin typeface="Google Sans"/>
              </a:rPr>
              <a:t>work duration</a:t>
            </a:r>
            <a:r>
              <a:rPr lang="en-US" altLang="en-US" sz="1850" dirty="0">
                <a:latin typeface="Google Sans"/>
              </a:rPr>
              <a:t>, and</a:t>
            </a:r>
            <a:r>
              <a:rPr lang="en-US" altLang="en-US" sz="1850" b="1" dirty="0">
                <a:latin typeface="Google Sans"/>
              </a:rPr>
              <a:t> environmental factors</a:t>
            </a:r>
          </a:p>
          <a:p>
            <a:pPr lvl="1" eaLnBrk="0" fontAlgn="base" hangingPunct="0">
              <a:spcBef>
                <a:spcPct val="0"/>
              </a:spcBef>
              <a:spcAft>
                <a:spcPct val="0"/>
              </a:spcAft>
            </a:pPr>
            <a:endParaRPr kumimoji="0" lang="en-US" altLang="en-US" b="0" i="0" u="none" strike="noStrike" cap="none" normalizeH="0" baseline="0" dirty="0">
              <a:ln>
                <a:noFill/>
              </a:ln>
              <a:solidFill>
                <a:schemeClr val="tx1"/>
              </a:solidFill>
              <a:effectLst/>
              <a:latin typeface="Google Sans"/>
            </a:endParaRPr>
          </a:p>
          <a:p>
            <a:pPr eaLnBrk="0" fontAlgn="base" hangingPunct="0">
              <a:spcBef>
                <a:spcPct val="0"/>
              </a:spcBef>
              <a:spcAft>
                <a:spcPct val="0"/>
              </a:spcAft>
            </a:pPr>
            <a:r>
              <a:rPr lang="en-US" altLang="en-US" b="1" dirty="0">
                <a:latin typeface="Google Sans"/>
              </a:rPr>
              <a:t>6</a:t>
            </a:r>
            <a:r>
              <a:rPr kumimoji="0" lang="en-US" altLang="en-US" b="1" i="0" u="none" strike="noStrike" cap="none" normalizeH="0" baseline="0" dirty="0">
                <a:ln>
                  <a:noFill/>
                </a:ln>
                <a:solidFill>
                  <a:schemeClr val="tx1"/>
                </a:solidFill>
                <a:effectLst/>
                <a:latin typeface="Google Sans"/>
              </a:rPr>
              <a:t>.</a:t>
            </a:r>
            <a:r>
              <a:rPr lang="en-US" b="1" dirty="0">
                <a:latin typeface="Google Sans"/>
              </a:rPr>
              <a:t> </a:t>
            </a:r>
            <a:r>
              <a:rPr lang="en-US" sz="1850" b="1" dirty="0">
                <a:latin typeface="Google Sans"/>
              </a:rPr>
              <a:t>Training and Education</a:t>
            </a:r>
            <a:r>
              <a:rPr lang="en-US" sz="1850" dirty="0">
                <a:latin typeface="Google Sans"/>
              </a:rPr>
              <a:t>:</a:t>
            </a:r>
            <a:endParaRPr lang="en-US" altLang="en-US" sz="1850" dirty="0">
              <a:latin typeface="Google Sans"/>
            </a:endParaRP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50" b="1" i="0" u="none" strike="noStrike" cap="none" normalizeH="0" baseline="0" dirty="0">
                <a:ln>
                  <a:noFill/>
                </a:ln>
                <a:solidFill>
                  <a:schemeClr val="tx1"/>
                </a:solidFill>
                <a:effectLst/>
                <a:latin typeface="Google Sans"/>
              </a:rPr>
              <a:t>Train</a:t>
            </a:r>
            <a:r>
              <a:rPr kumimoji="0" lang="en-US" altLang="en-US" sz="1850" b="0" i="0" u="none" strike="noStrike" cap="none" normalizeH="0" baseline="0" dirty="0">
                <a:ln>
                  <a:noFill/>
                </a:ln>
                <a:solidFill>
                  <a:schemeClr val="tx1"/>
                </a:solidFill>
                <a:effectLst/>
                <a:latin typeface="Google Sans"/>
              </a:rPr>
              <a:t> employees on </a:t>
            </a:r>
            <a:r>
              <a:rPr kumimoji="0" lang="en-US" altLang="en-US" sz="1850" b="1" i="0" u="none" strike="noStrike" cap="none" normalizeH="0" baseline="0" dirty="0">
                <a:ln>
                  <a:noFill/>
                </a:ln>
                <a:solidFill>
                  <a:schemeClr val="tx1"/>
                </a:solidFill>
                <a:effectLst/>
                <a:latin typeface="Google Sans"/>
              </a:rPr>
              <a:t>proper respirator use</a:t>
            </a:r>
            <a:r>
              <a:rPr kumimoji="0" lang="en-US" altLang="en-US" sz="1850" b="0" i="0" u="none" strike="noStrike" cap="none" normalizeH="0" baseline="0" dirty="0">
                <a:ln>
                  <a:noFill/>
                </a:ln>
                <a:solidFill>
                  <a:schemeClr val="tx1"/>
                </a:solidFill>
                <a:effectLst/>
                <a:latin typeface="Google Sans"/>
              </a:rPr>
              <a:t>, </a:t>
            </a:r>
            <a:r>
              <a:rPr kumimoji="0" lang="en-US" altLang="en-US" sz="1850" b="0" i="0" u="none" strike="noStrike" kern="1200" cap="none" spc="0" normalizeH="0" baseline="0" noProof="0" dirty="0">
                <a:ln>
                  <a:noFill/>
                </a:ln>
                <a:solidFill>
                  <a:srgbClr val="000000"/>
                </a:solidFill>
                <a:effectLst/>
                <a:uLnTx/>
                <a:uFillTx/>
                <a:latin typeface="Google Sans"/>
                <a:ea typeface="+mn-ea"/>
                <a:cs typeface="+mn-cs"/>
              </a:rPr>
              <a:t>                                                             </a:t>
            </a:r>
            <a:r>
              <a:rPr kumimoji="0" lang="en-US" altLang="en-US" sz="1850" b="1" i="0" u="none" strike="noStrike" kern="1200" cap="none" spc="0" normalizeH="0" baseline="0" noProof="0" dirty="0">
                <a:ln>
                  <a:noFill/>
                </a:ln>
                <a:solidFill>
                  <a:srgbClr val="000000"/>
                </a:solidFill>
                <a:effectLst/>
                <a:uLnTx/>
                <a:uFillTx/>
                <a:latin typeface="Google Sans"/>
                <a:ea typeface="+mn-ea"/>
                <a:cs typeface="+mn-cs"/>
              </a:rPr>
              <a:t>limitations, </a:t>
            </a:r>
            <a:r>
              <a:rPr kumimoji="0" lang="en-US" altLang="en-US" sz="1850" b="1" i="0" u="none" strike="noStrike" cap="none" normalizeH="0" baseline="0" dirty="0">
                <a:ln>
                  <a:noFill/>
                </a:ln>
                <a:solidFill>
                  <a:schemeClr val="tx1"/>
                </a:solidFill>
                <a:effectLst/>
                <a:latin typeface="Google Sans"/>
              </a:rPr>
              <a:t>maintenance, </a:t>
            </a:r>
            <a:r>
              <a:rPr kumimoji="0" lang="en-US" altLang="en-US" sz="1850" i="0" u="none" strike="noStrike" cap="none" normalizeH="0" baseline="0" dirty="0">
                <a:ln>
                  <a:noFill/>
                </a:ln>
                <a:solidFill>
                  <a:schemeClr val="tx1"/>
                </a:solidFill>
                <a:effectLst/>
                <a:latin typeface="Google Sans"/>
              </a:rPr>
              <a:t>and </a:t>
            </a:r>
            <a:r>
              <a:rPr kumimoji="0" lang="en-US" altLang="en-US" sz="1850" b="1" i="0" u="none" strike="noStrike" cap="none" normalizeH="0" baseline="0" dirty="0">
                <a:ln>
                  <a:noFill/>
                </a:ln>
                <a:solidFill>
                  <a:schemeClr val="tx1"/>
                </a:solidFill>
                <a:effectLst/>
                <a:latin typeface="Google Sans"/>
              </a:rPr>
              <a:t>emergency                                                                            procedures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50" b="1" i="0" u="none" strike="noStrike" cap="none" normalizeH="0" baseline="0" dirty="0">
                <a:ln>
                  <a:noFill/>
                </a:ln>
                <a:solidFill>
                  <a:schemeClr val="tx1"/>
                </a:solidFill>
                <a:effectLst/>
                <a:latin typeface="Google Sans"/>
              </a:rPr>
              <a:t>Conduct training initially </a:t>
            </a:r>
            <a:r>
              <a:rPr kumimoji="0" lang="en-US" altLang="en-US" sz="1850" b="0" i="0" u="none" strike="noStrike" cap="none" normalizeH="0" baseline="0" dirty="0">
                <a:ln>
                  <a:noFill/>
                </a:ln>
                <a:solidFill>
                  <a:schemeClr val="tx1"/>
                </a:solidFill>
                <a:effectLst/>
                <a:latin typeface="Google Sans"/>
              </a:rPr>
              <a:t>and </a:t>
            </a:r>
            <a:r>
              <a:rPr kumimoji="0" lang="en-US" altLang="en-US" sz="1850" b="1" i="0" u="none" strike="noStrike" cap="none" normalizeH="0" baseline="0" dirty="0">
                <a:ln>
                  <a:noFill/>
                </a:ln>
                <a:solidFill>
                  <a:schemeClr val="tx1"/>
                </a:solidFill>
                <a:effectLst/>
                <a:latin typeface="Google Sans"/>
              </a:rPr>
              <a:t>annually</a:t>
            </a:r>
            <a:endParaRPr lang="en-US" altLang="en-US" sz="1850" b="1" dirty="0">
              <a:latin typeface="Google Sans"/>
            </a:endParaRPr>
          </a:p>
          <a:p>
            <a:pPr marR="0" lvl="1" algn="l" defTabSz="914400" rtl="0" eaLnBrk="0" fontAlgn="base" latinLnBrk="0" hangingPunct="0">
              <a:lnSpc>
                <a:spcPct val="100000"/>
              </a:lnSpc>
              <a:spcBef>
                <a:spcPct val="0"/>
              </a:spcBef>
              <a:spcAft>
                <a:spcPct val="0"/>
              </a:spcAft>
              <a:buClrTx/>
              <a:buSzTx/>
              <a:tabLst/>
            </a:pPr>
            <a:endParaRPr kumimoji="0" lang="en-US" altLang="en-US" b="0" i="0" u="none" strike="noStrike" cap="none" normalizeH="0" baseline="0" dirty="0">
              <a:ln>
                <a:noFill/>
              </a:ln>
              <a:solidFill>
                <a:schemeClr val="tx1"/>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AutoNum type="arabicPeriod" startAt="7"/>
              <a:tabLst/>
            </a:pPr>
            <a:r>
              <a:rPr kumimoji="0" lang="en-US" altLang="en-US" b="1" i="0" u="none" strike="noStrike" cap="none" normalizeH="0" baseline="0" dirty="0">
                <a:ln>
                  <a:noFill/>
                </a:ln>
                <a:solidFill>
                  <a:schemeClr val="tx1"/>
                </a:solidFill>
                <a:effectLst/>
                <a:latin typeface="Google Sans"/>
              </a:rPr>
              <a:t> </a:t>
            </a:r>
            <a:r>
              <a:rPr kumimoji="0" lang="en-US" altLang="en-US" sz="1850" b="1" i="0" u="none" strike="noStrike" cap="none" normalizeH="0" baseline="0" dirty="0">
                <a:ln>
                  <a:noFill/>
                </a:ln>
                <a:solidFill>
                  <a:schemeClr val="tx1"/>
                </a:solidFill>
                <a:effectLst/>
                <a:latin typeface="Google Sans"/>
              </a:rPr>
              <a:t>Fit Testing</a:t>
            </a:r>
            <a:r>
              <a:rPr kumimoji="0" lang="en-US" altLang="en-US" sz="1850" b="0" i="0" u="none" strike="noStrike" cap="none" normalizeH="0" baseline="0" dirty="0">
                <a:ln>
                  <a:noFill/>
                </a:ln>
                <a:solidFill>
                  <a:schemeClr val="tx1"/>
                </a:solidFill>
                <a:effectLst/>
                <a:latin typeface="Google Sans"/>
              </a:rPr>
              <a:t>:</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50" b="0" i="0" u="none" strike="noStrike" cap="none" normalizeH="0" baseline="0" dirty="0">
                <a:ln>
                  <a:noFill/>
                </a:ln>
                <a:solidFill>
                  <a:schemeClr val="tx1"/>
                </a:solidFill>
                <a:effectLst/>
                <a:latin typeface="Google Sans"/>
              </a:rPr>
              <a:t>Perform </a:t>
            </a:r>
            <a:r>
              <a:rPr kumimoji="0" lang="en-US" altLang="en-US" sz="1850" b="1" i="0" u="none" strike="noStrike" cap="none" normalizeH="0" baseline="0" dirty="0">
                <a:ln>
                  <a:noFill/>
                </a:ln>
                <a:solidFill>
                  <a:schemeClr val="tx1"/>
                </a:solidFill>
                <a:effectLst/>
                <a:latin typeface="Google Sans"/>
              </a:rPr>
              <a:t>qualitative</a:t>
            </a:r>
            <a:r>
              <a:rPr kumimoji="0" lang="en-US" altLang="en-US" sz="1850" b="0" i="0" u="none" strike="noStrike" cap="none" normalizeH="0" baseline="0" dirty="0">
                <a:ln>
                  <a:noFill/>
                </a:ln>
                <a:solidFill>
                  <a:schemeClr val="tx1"/>
                </a:solidFill>
                <a:effectLst/>
                <a:latin typeface="Google Sans"/>
              </a:rPr>
              <a:t> or </a:t>
            </a:r>
            <a:r>
              <a:rPr kumimoji="0" lang="en-US" altLang="en-US" sz="1850" b="1" i="0" u="none" strike="noStrike" cap="none" normalizeH="0" baseline="0" dirty="0">
                <a:ln>
                  <a:noFill/>
                </a:ln>
                <a:solidFill>
                  <a:schemeClr val="tx1"/>
                </a:solidFill>
                <a:effectLst/>
                <a:latin typeface="Google Sans"/>
              </a:rPr>
              <a:t>quantitative</a:t>
            </a:r>
            <a:r>
              <a:rPr kumimoji="0" lang="en-US" altLang="en-US" sz="1850" b="0" i="0" u="none" strike="noStrike" cap="none" normalizeH="0" baseline="0" dirty="0">
                <a:ln>
                  <a:noFill/>
                </a:ln>
                <a:solidFill>
                  <a:schemeClr val="tx1"/>
                </a:solidFill>
                <a:effectLst/>
                <a:latin typeface="Google Sans"/>
              </a:rPr>
              <a:t> fit                                                                             tests to </a:t>
            </a:r>
            <a:r>
              <a:rPr kumimoji="0" lang="en-US" altLang="en-US" sz="1850" b="1" i="0" u="none" strike="noStrike" cap="none" normalizeH="0" baseline="0" dirty="0">
                <a:ln>
                  <a:noFill/>
                </a:ln>
                <a:solidFill>
                  <a:schemeClr val="tx1"/>
                </a:solidFill>
                <a:effectLst/>
                <a:latin typeface="Google Sans"/>
              </a:rPr>
              <a:t>ensure</a:t>
            </a:r>
            <a:r>
              <a:rPr kumimoji="0" lang="en-US" altLang="en-US" sz="1850" b="0" i="0" u="none" strike="noStrike" cap="none" normalizeH="0" baseline="0" dirty="0">
                <a:ln>
                  <a:noFill/>
                </a:ln>
                <a:solidFill>
                  <a:schemeClr val="tx1"/>
                </a:solidFill>
                <a:effectLst/>
                <a:latin typeface="Google Sans"/>
              </a:rPr>
              <a:t> a </a:t>
            </a:r>
            <a:r>
              <a:rPr kumimoji="0" lang="en-US" altLang="en-US" sz="1850" b="1" i="0" u="none" strike="noStrike" cap="none" normalizeH="0" baseline="0" dirty="0">
                <a:ln>
                  <a:noFill/>
                </a:ln>
                <a:solidFill>
                  <a:schemeClr val="tx1"/>
                </a:solidFill>
                <a:effectLst/>
                <a:latin typeface="Google Sans"/>
              </a:rPr>
              <a:t>proper seal for tight-fitting respirators</a:t>
            </a:r>
            <a:endParaRPr kumimoji="0" lang="en-US" altLang="en-US" sz="1850" b="0" i="0" u="none" strike="noStrike" cap="none" normalizeH="0" baseline="0" dirty="0">
              <a:ln>
                <a:noFill/>
              </a:ln>
              <a:solidFill>
                <a:schemeClr val="tx1"/>
              </a:solidFill>
              <a:effectLst/>
              <a:latin typeface="Google Sans"/>
            </a:endParaRP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50" b="0" i="0" u="none" strike="noStrike" cap="none" normalizeH="0" baseline="0" dirty="0">
                <a:ln>
                  <a:noFill/>
                </a:ln>
                <a:solidFill>
                  <a:schemeClr val="tx1"/>
                </a:solidFill>
                <a:effectLst/>
                <a:latin typeface="Google Sans"/>
              </a:rPr>
              <a:t>Conduct fit tests </a:t>
            </a:r>
            <a:r>
              <a:rPr kumimoji="0" lang="en-US" altLang="en-US" sz="1850" b="1" i="0" u="none" strike="noStrike" cap="none" normalizeH="0" baseline="0" dirty="0">
                <a:ln>
                  <a:noFill/>
                </a:ln>
                <a:solidFill>
                  <a:schemeClr val="tx1"/>
                </a:solidFill>
                <a:effectLst/>
                <a:latin typeface="Google Sans"/>
              </a:rPr>
              <a:t>before initial use </a:t>
            </a:r>
            <a:r>
              <a:rPr kumimoji="0" lang="en-US" altLang="en-US" sz="1850" b="0" i="0" u="none" strike="noStrike" cap="none" normalizeH="0" baseline="0" dirty="0">
                <a:ln>
                  <a:noFill/>
                </a:ln>
                <a:solidFill>
                  <a:schemeClr val="tx1"/>
                </a:solidFill>
                <a:effectLst/>
                <a:latin typeface="Google Sans"/>
              </a:rPr>
              <a:t>and </a:t>
            </a:r>
            <a:r>
              <a:rPr kumimoji="0" lang="en-US" altLang="en-US" sz="1850" b="1" i="0" u="none" strike="noStrike" cap="none" normalizeH="0" baseline="0" dirty="0">
                <a:ln>
                  <a:noFill/>
                </a:ln>
                <a:solidFill>
                  <a:schemeClr val="tx1"/>
                </a:solidFill>
                <a:effectLst/>
                <a:latin typeface="Google Sans"/>
              </a:rPr>
              <a:t>annually</a:t>
            </a:r>
            <a:r>
              <a:rPr kumimoji="0" lang="en-US" altLang="en-US" sz="1850" b="0" i="0" u="none" strike="noStrike" cap="none" normalizeH="0" baseline="0" dirty="0">
                <a:ln>
                  <a:noFill/>
                </a:ln>
                <a:solidFill>
                  <a:schemeClr val="tx1"/>
                </a:solidFill>
                <a:effectLst/>
                <a:latin typeface="Google Sans"/>
              </a:rPr>
              <a:t> or </a:t>
            </a:r>
            <a:r>
              <a:rPr kumimoji="0" lang="en-US" altLang="en-US" sz="1850" b="1" i="0" u="none" strike="noStrike" cap="none" normalizeH="0" baseline="0" dirty="0">
                <a:ln>
                  <a:noFill/>
                </a:ln>
                <a:solidFill>
                  <a:schemeClr val="tx1"/>
                </a:solidFill>
                <a:effectLst/>
                <a:latin typeface="Google Sans"/>
              </a:rPr>
              <a:t>when facial changes occur</a:t>
            </a:r>
          </a:p>
          <a:p>
            <a:pPr marR="0" lvl="1" algn="l" defTabSz="914400" rtl="0" eaLnBrk="0" fontAlgn="base" latinLnBrk="0" hangingPunct="0">
              <a:lnSpc>
                <a:spcPct val="100000"/>
              </a:lnSpc>
              <a:spcBef>
                <a:spcPct val="0"/>
              </a:spcBef>
              <a:spcAft>
                <a:spcPct val="0"/>
              </a:spcAft>
              <a:buClrTx/>
              <a:buSzTx/>
              <a:tabLst/>
            </a:pPr>
            <a:r>
              <a:rPr kumimoji="0" lang="en-US" altLang="en-US" b="1" i="0" u="none" strike="noStrike" cap="none" normalizeH="0" baseline="0" dirty="0">
                <a:ln>
                  <a:noFill/>
                </a:ln>
                <a:solidFill>
                  <a:schemeClr val="tx1"/>
                </a:solidFill>
                <a:effectLst/>
                <a:latin typeface="Google Sans"/>
              </a:rPr>
              <a:t> </a:t>
            </a:r>
          </a:p>
          <a:p>
            <a:pPr marL="0" marR="0" lvl="0" indent="0" algn="l" defTabSz="914400" rtl="0" eaLnBrk="0" fontAlgn="base" latinLnBrk="0" hangingPunct="0">
              <a:lnSpc>
                <a:spcPct val="100000"/>
              </a:lnSpc>
              <a:spcBef>
                <a:spcPct val="0"/>
              </a:spcBef>
              <a:spcAft>
                <a:spcPct val="0"/>
              </a:spcAft>
              <a:buClrTx/>
              <a:buSzTx/>
              <a:buFontTx/>
              <a:buAutoNum type="arabicPeriod" startAt="8"/>
              <a:tabLst/>
            </a:pPr>
            <a:r>
              <a:rPr kumimoji="0" lang="en-US" altLang="en-US" b="1" i="0" u="none" strike="noStrike" cap="none" normalizeH="0" baseline="0" dirty="0">
                <a:ln>
                  <a:noFill/>
                </a:ln>
                <a:solidFill>
                  <a:schemeClr val="tx1"/>
                </a:solidFill>
                <a:effectLst/>
                <a:latin typeface="Google Sans"/>
              </a:rPr>
              <a:t> </a:t>
            </a:r>
            <a:r>
              <a:rPr kumimoji="0" lang="en-US" altLang="en-US" sz="1850" b="1" i="0" u="none" strike="noStrike" cap="none" normalizeH="0" baseline="0" dirty="0">
                <a:ln>
                  <a:noFill/>
                </a:ln>
                <a:solidFill>
                  <a:schemeClr val="tx1"/>
                </a:solidFill>
                <a:effectLst/>
                <a:latin typeface="Google Sans"/>
              </a:rPr>
              <a:t>Use and Maintenance</a:t>
            </a:r>
            <a:r>
              <a:rPr kumimoji="0" lang="en-US" altLang="en-US" sz="1850" b="0" i="0" u="none" strike="noStrike" cap="none" normalizeH="0" baseline="0" dirty="0">
                <a:ln>
                  <a:noFill/>
                </a:ln>
                <a:solidFill>
                  <a:schemeClr val="tx1"/>
                </a:solidFill>
                <a:effectLst/>
                <a:latin typeface="Google Sans"/>
              </a:rPr>
              <a:t>:</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50" b="1" i="0" u="none" strike="noStrike" cap="none" normalizeH="0" baseline="0" dirty="0">
                <a:ln>
                  <a:noFill/>
                </a:ln>
                <a:solidFill>
                  <a:schemeClr val="tx1"/>
                </a:solidFill>
                <a:effectLst/>
                <a:latin typeface="Google Sans"/>
              </a:rPr>
              <a:t>Establish guidelines </a:t>
            </a:r>
            <a:r>
              <a:rPr kumimoji="0" lang="en-US" altLang="en-US" sz="1850" b="0" i="0" u="none" strike="noStrike" cap="none" normalizeH="0" baseline="0" dirty="0">
                <a:ln>
                  <a:noFill/>
                </a:ln>
                <a:solidFill>
                  <a:schemeClr val="tx1"/>
                </a:solidFill>
                <a:effectLst/>
                <a:latin typeface="Google Sans"/>
              </a:rPr>
              <a:t>for </a:t>
            </a:r>
            <a:r>
              <a:rPr kumimoji="0" lang="en-US" altLang="en-US" sz="1850" b="1" i="0" u="none" strike="noStrike" cap="none" normalizeH="0" baseline="0" dirty="0">
                <a:ln>
                  <a:noFill/>
                </a:ln>
                <a:solidFill>
                  <a:schemeClr val="tx1"/>
                </a:solidFill>
                <a:effectLst/>
                <a:latin typeface="Google Sans"/>
              </a:rPr>
              <a:t>proper respirator use </a:t>
            </a:r>
            <a:r>
              <a:rPr kumimoji="0" lang="en-US" altLang="en-US" sz="1850" b="0" i="0" u="none" strike="noStrike" cap="none" normalizeH="0" baseline="0" dirty="0">
                <a:ln>
                  <a:noFill/>
                </a:ln>
                <a:solidFill>
                  <a:schemeClr val="tx1"/>
                </a:solidFill>
                <a:effectLst/>
                <a:latin typeface="Google Sans"/>
              </a:rPr>
              <a:t>and </a:t>
            </a:r>
            <a:r>
              <a:rPr kumimoji="0" lang="en-US" altLang="en-US" sz="1850" b="1" i="0" u="none" strike="noStrike" cap="none" normalizeH="0" baseline="0" dirty="0">
                <a:ln>
                  <a:noFill/>
                </a:ln>
                <a:solidFill>
                  <a:schemeClr val="tx1"/>
                </a:solidFill>
                <a:effectLst/>
                <a:latin typeface="Google Sans"/>
              </a:rPr>
              <a:t>ensure</a:t>
            </a:r>
            <a:r>
              <a:rPr kumimoji="0" lang="en-US" altLang="en-US" sz="1850" i="0" u="none" strike="noStrike" cap="none" normalizeH="0" baseline="0" dirty="0">
                <a:ln>
                  <a:noFill/>
                </a:ln>
                <a:solidFill>
                  <a:schemeClr val="tx1"/>
                </a:solidFill>
                <a:effectLst/>
                <a:latin typeface="Google Sans"/>
              </a:rPr>
              <a:t> </a:t>
            </a:r>
            <a:r>
              <a:rPr kumimoji="0" lang="en-US" altLang="en-US" sz="1850" b="1" i="0" u="none" strike="noStrike" cap="none" normalizeH="0" baseline="0" dirty="0">
                <a:ln>
                  <a:noFill/>
                </a:ln>
                <a:solidFill>
                  <a:schemeClr val="tx1"/>
                </a:solidFill>
                <a:effectLst/>
                <a:latin typeface="Google Sans"/>
              </a:rPr>
              <a:t>users conduct seal checks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50" b="1" i="0" u="none" strike="noStrike" cap="none" normalizeH="0" baseline="0" dirty="0">
                <a:ln>
                  <a:noFill/>
                </a:ln>
                <a:solidFill>
                  <a:schemeClr val="tx1"/>
                </a:solidFill>
                <a:effectLst/>
                <a:latin typeface="Google Sans"/>
              </a:rPr>
              <a:t>Maintain </a:t>
            </a:r>
            <a:r>
              <a:rPr kumimoji="0" lang="en-US" altLang="en-US" sz="1850" b="0" i="0" u="none" strike="noStrike" cap="none" normalizeH="0" baseline="0" dirty="0">
                <a:ln>
                  <a:noFill/>
                </a:ln>
                <a:solidFill>
                  <a:schemeClr val="tx1"/>
                </a:solidFill>
                <a:effectLst/>
                <a:latin typeface="Google Sans"/>
              </a:rPr>
              <a:t>respirators in </a:t>
            </a:r>
            <a:r>
              <a:rPr kumimoji="0" lang="en-US" altLang="en-US" sz="1850" b="1" i="0" u="none" strike="noStrike" cap="none" normalizeH="0" baseline="0" dirty="0">
                <a:ln>
                  <a:noFill/>
                </a:ln>
                <a:solidFill>
                  <a:schemeClr val="tx1"/>
                </a:solidFill>
                <a:effectLst/>
                <a:latin typeface="Google Sans"/>
              </a:rPr>
              <a:t>clean</a:t>
            </a:r>
            <a:r>
              <a:rPr kumimoji="0" lang="en-US" altLang="en-US" sz="1850" b="0" i="0" u="none" strike="noStrike" cap="none" normalizeH="0" baseline="0" dirty="0">
                <a:ln>
                  <a:noFill/>
                </a:ln>
                <a:solidFill>
                  <a:schemeClr val="tx1"/>
                </a:solidFill>
                <a:effectLst/>
                <a:latin typeface="Google Sans"/>
              </a:rPr>
              <a:t>, </a:t>
            </a:r>
            <a:r>
              <a:rPr kumimoji="0" lang="en-US" altLang="en-US" sz="1850" b="1" i="0" u="none" strike="noStrike" cap="none" normalizeH="0" baseline="0" dirty="0">
                <a:ln>
                  <a:noFill/>
                </a:ln>
                <a:solidFill>
                  <a:schemeClr val="tx1"/>
                </a:solidFill>
                <a:effectLst/>
                <a:latin typeface="Google Sans"/>
              </a:rPr>
              <a:t>operable condition </a:t>
            </a:r>
            <a:r>
              <a:rPr kumimoji="0" lang="en-US" altLang="en-US" sz="1850" b="0" i="0" u="none" strike="noStrike" cap="none" normalizeH="0" baseline="0" dirty="0">
                <a:ln>
                  <a:noFill/>
                </a:ln>
                <a:solidFill>
                  <a:schemeClr val="tx1"/>
                </a:solidFill>
                <a:effectLst/>
                <a:latin typeface="Google Sans"/>
              </a:rPr>
              <a:t>and </a:t>
            </a:r>
            <a:r>
              <a:rPr kumimoji="0" lang="en-US" altLang="en-US" sz="1850" b="1" i="0" u="none" strike="noStrike" cap="none" normalizeH="0" baseline="0" dirty="0">
                <a:ln>
                  <a:noFill/>
                </a:ln>
                <a:solidFill>
                  <a:schemeClr val="tx1"/>
                </a:solidFill>
                <a:effectLst/>
                <a:latin typeface="Google Sans"/>
              </a:rPr>
              <a:t>store</a:t>
            </a:r>
            <a:r>
              <a:rPr kumimoji="0" lang="en-US" altLang="en-US" sz="1850" b="0" i="0" u="none" strike="noStrike" cap="none" normalizeH="0" baseline="0" dirty="0">
                <a:ln>
                  <a:noFill/>
                </a:ln>
                <a:solidFill>
                  <a:schemeClr val="tx1"/>
                </a:solidFill>
                <a:effectLst/>
                <a:latin typeface="Google Sans"/>
              </a:rPr>
              <a:t> them appropriately</a:t>
            </a:r>
          </a:p>
        </p:txBody>
      </p:sp>
      <p:sp>
        <p:nvSpPr>
          <p:cNvPr id="8" name="Title 1">
            <a:extLst>
              <a:ext uri="{FF2B5EF4-FFF2-40B4-BE49-F238E27FC236}">
                <a16:creationId xmlns:a16="http://schemas.microsoft.com/office/drawing/2014/main" id="{83A57FF0-EEDB-227C-5D10-654A79D68B5A}"/>
              </a:ext>
            </a:extLst>
          </p:cNvPr>
          <p:cNvSpPr txBox="1">
            <a:spLocks/>
          </p:cNvSpPr>
          <p:nvPr/>
        </p:nvSpPr>
        <p:spPr>
          <a:xfrm>
            <a:off x="1703295" y="-1"/>
            <a:ext cx="7440705" cy="1321457"/>
          </a:xfrm>
          <a:prstGeom prst="rect">
            <a:avLst/>
          </a:prstGeom>
        </p:spPr>
        <p:txBody>
          <a:bodyPr vert="horz"/>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a:lstStyle>
          <a:p>
            <a:r>
              <a:rPr lang="en-US" sz="3000" b="1" kern="0" spc="150" dirty="0">
                <a:solidFill>
                  <a:srgbClr val="FFFFFF"/>
                </a:solidFill>
                <a:latin typeface="Google Sans"/>
                <a:ea typeface="Tahoma" panose="020B0604030504040204" pitchFamily="34" charset="0"/>
                <a:cs typeface="Arial" panose="020B0604020202020204" pitchFamily="34" charset="0"/>
              </a:rPr>
              <a:t>    Key Elements of Respiratory Protection Plan </a:t>
            </a:r>
            <a:r>
              <a:rPr lang="en-US" sz="3000" b="1" kern="0" spc="150">
                <a:solidFill>
                  <a:srgbClr val="FFFFFF"/>
                </a:solidFill>
                <a:latin typeface="Google Sans"/>
                <a:ea typeface="Tahoma" panose="020B0604030504040204" pitchFamily="34" charset="0"/>
                <a:cs typeface="Arial" panose="020B0604020202020204" pitchFamily="34" charset="0"/>
              </a:rPr>
              <a:t>– Cont’d</a:t>
            </a:r>
            <a:endParaRPr lang="en-US" sz="3000" b="1" kern="0" spc="150" dirty="0">
              <a:solidFill>
                <a:srgbClr val="FFFFFF"/>
              </a:solidFill>
              <a:latin typeface="Google Sans"/>
              <a:ea typeface="Tahoma" panose="020B060403050404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BF37B53-2B9F-1FDD-4A08-20645766ACBA}"/>
              </a:ext>
            </a:extLst>
          </p:cNvPr>
          <p:cNvPicPr>
            <a:picLocks noChangeAspect="1"/>
          </p:cNvPicPr>
          <p:nvPr/>
        </p:nvPicPr>
        <p:blipFill>
          <a:blip r:embed="rId3"/>
          <a:stretch>
            <a:fillRect/>
          </a:stretch>
        </p:blipFill>
        <p:spPr>
          <a:xfrm>
            <a:off x="5096058" y="2378869"/>
            <a:ext cx="3926499" cy="2394207"/>
          </a:xfrm>
          <a:prstGeom prst="rect">
            <a:avLst/>
          </a:prstGeom>
        </p:spPr>
      </p:pic>
    </p:spTree>
    <p:extLst>
      <p:ext uri="{BB962C8B-B14F-4D97-AF65-F5344CB8AC3E}">
        <p14:creationId xmlns:p14="http://schemas.microsoft.com/office/powerpoint/2010/main" val="2249708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B25A8-FE8D-E662-0AC6-4F815088A246}"/>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5C95A707-B5FF-8B39-9CFB-8AC5F2706143}"/>
              </a:ext>
            </a:extLst>
          </p:cNvPr>
          <p:cNvSpPr txBox="1">
            <a:spLocks/>
          </p:cNvSpPr>
          <p:nvPr/>
        </p:nvSpPr>
        <p:spPr>
          <a:xfrm>
            <a:off x="1992760" y="88287"/>
            <a:ext cx="6694039" cy="1128812"/>
          </a:xfrm>
          <a:prstGeom prst="rect">
            <a:avLst/>
          </a:prstGeom>
        </p:spPr>
        <p:txBody>
          <a:bodyPr vert="horz">
            <a:normAutofit fontScale="92500"/>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a:lstStyle>
          <a:p>
            <a:pPr>
              <a:lnSpc>
                <a:spcPct val="90000"/>
              </a:lnSpc>
              <a:spcAft>
                <a:spcPts val="600"/>
              </a:spcAft>
            </a:pPr>
            <a:r>
              <a:rPr lang="en-US" sz="3700" b="1" kern="0" spc="150" dirty="0">
                <a:latin typeface="+mj-lt"/>
                <a:ea typeface="ＭＳ Ｐゴシック" charset="-128"/>
                <a:cs typeface="ＭＳ Ｐゴシック" charset="-128"/>
              </a:rPr>
              <a:t>    </a:t>
            </a:r>
            <a:r>
              <a:rPr lang="en-US" sz="3700" b="1" kern="0" spc="150" dirty="0">
                <a:solidFill>
                  <a:schemeClr val="bg1"/>
                </a:solidFill>
                <a:latin typeface="Google Sans"/>
              </a:rPr>
              <a:t>Key Elements of Respiratory Protection Plan- Cont’d</a:t>
            </a:r>
          </a:p>
        </p:txBody>
      </p:sp>
      <p:sp>
        <p:nvSpPr>
          <p:cNvPr id="3" name="Rectangle 2">
            <a:extLst>
              <a:ext uri="{FF2B5EF4-FFF2-40B4-BE49-F238E27FC236}">
                <a16:creationId xmlns:a16="http://schemas.microsoft.com/office/drawing/2014/main" id="{68CAA938-B320-E1F1-0D35-5C9AF0313FFD}"/>
              </a:ext>
            </a:extLst>
          </p:cNvPr>
          <p:cNvSpPr>
            <a:spLocks noChangeArrowheads="1"/>
          </p:cNvSpPr>
          <p:nvPr/>
        </p:nvSpPr>
        <p:spPr bwMode="auto">
          <a:xfrm>
            <a:off x="239635" y="1299079"/>
            <a:ext cx="6040515" cy="58899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AutoNum type="arabicPeriod" startAt="9"/>
              <a:tabLst/>
              <a:defRPr/>
            </a:pPr>
            <a:r>
              <a:rPr kumimoji="0" lang="en-US" altLang="en-US" sz="1700" b="1" i="0" u="none" strike="noStrike" kern="1200" cap="none" spc="0" normalizeH="0" baseline="0" noProof="0" dirty="0">
                <a:ln>
                  <a:noFill/>
                </a:ln>
                <a:solidFill>
                  <a:srgbClr val="000000"/>
                </a:solidFill>
                <a:effectLst/>
                <a:uLnTx/>
                <a:uFillTx/>
                <a:latin typeface="Google Sans"/>
              </a:rPr>
              <a:t>Inspection</a:t>
            </a:r>
            <a:r>
              <a:rPr kumimoji="0" lang="en-US" altLang="en-US" sz="1700" b="0" i="0" u="none" strike="noStrike" kern="1200" cap="none" spc="0" normalizeH="0" baseline="0" noProof="0" dirty="0">
                <a:ln>
                  <a:noFill/>
                </a:ln>
                <a:solidFill>
                  <a:srgbClr val="000000"/>
                </a:solidFill>
                <a:effectLst/>
                <a:uLnTx/>
                <a:uFillTx/>
                <a:latin typeface="Google Sans"/>
              </a:rPr>
              <a:t>:</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700" b="1" i="0" u="none" strike="noStrike" kern="1200" cap="none" spc="0" normalizeH="0" baseline="0" noProof="0" dirty="0">
                <a:ln>
                  <a:noFill/>
                </a:ln>
                <a:solidFill>
                  <a:srgbClr val="000000"/>
                </a:solidFill>
                <a:effectLst/>
                <a:uLnTx/>
                <a:uFillTx/>
                <a:latin typeface="Google Sans"/>
              </a:rPr>
              <a:t>Inspect</a:t>
            </a:r>
            <a:r>
              <a:rPr kumimoji="0" lang="en-US" altLang="en-US" sz="1700" b="0" i="0" u="none" strike="noStrike" kern="1200" cap="none" spc="0" normalizeH="0" baseline="0" noProof="0" dirty="0">
                <a:ln>
                  <a:noFill/>
                </a:ln>
                <a:solidFill>
                  <a:srgbClr val="000000"/>
                </a:solidFill>
                <a:effectLst/>
                <a:uLnTx/>
                <a:uFillTx/>
                <a:latin typeface="Google Sans"/>
              </a:rPr>
              <a:t> respirators r</a:t>
            </a:r>
            <a:r>
              <a:rPr kumimoji="0" lang="en-US" altLang="en-US" sz="1700" b="1" i="0" u="none" strike="noStrike" kern="1200" cap="none" spc="0" normalizeH="0" baseline="0" noProof="0" dirty="0">
                <a:ln>
                  <a:noFill/>
                </a:ln>
                <a:solidFill>
                  <a:srgbClr val="000000"/>
                </a:solidFill>
                <a:effectLst/>
                <a:uLnTx/>
                <a:uFillTx/>
                <a:latin typeface="Google Sans"/>
              </a:rPr>
              <a:t>egularly</a:t>
            </a:r>
            <a:r>
              <a:rPr kumimoji="0" lang="en-US" altLang="en-US" sz="1700" b="0" i="0" u="none" strike="noStrike" kern="1200" cap="none" spc="0" normalizeH="0" baseline="0" noProof="0" dirty="0">
                <a:ln>
                  <a:noFill/>
                </a:ln>
                <a:solidFill>
                  <a:srgbClr val="000000"/>
                </a:solidFill>
                <a:effectLst/>
                <a:uLnTx/>
                <a:uFillTx/>
                <a:latin typeface="Google Sans"/>
              </a:rPr>
              <a:t> for </a:t>
            </a:r>
            <a:r>
              <a:rPr kumimoji="0" lang="en-US" altLang="en-US" sz="1700" b="1" i="0" u="none" strike="noStrike" kern="1200" cap="none" spc="0" normalizeH="0" baseline="0" noProof="0" dirty="0">
                <a:ln>
                  <a:noFill/>
                </a:ln>
                <a:solidFill>
                  <a:srgbClr val="000000"/>
                </a:solidFill>
                <a:effectLst/>
                <a:uLnTx/>
                <a:uFillTx/>
                <a:latin typeface="Google Sans"/>
              </a:rPr>
              <a:t>wear, damage</a:t>
            </a:r>
            <a:r>
              <a:rPr kumimoji="0" lang="en-US" altLang="en-US" sz="1700" b="0" i="0" u="none" strike="noStrike" kern="1200" cap="none" spc="0" normalizeH="0" baseline="0" noProof="0" dirty="0">
                <a:ln>
                  <a:noFill/>
                </a:ln>
                <a:solidFill>
                  <a:srgbClr val="000000"/>
                </a:solidFill>
                <a:effectLst/>
                <a:uLnTx/>
                <a:uFillTx/>
                <a:latin typeface="Google Sans"/>
              </a:rPr>
              <a:t>, and function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700" b="1" i="0" u="none" strike="noStrike" kern="1200" cap="none" spc="0" normalizeH="0" baseline="0" noProof="0" dirty="0">
                <a:ln>
                  <a:noFill/>
                </a:ln>
                <a:solidFill>
                  <a:srgbClr val="000000"/>
                </a:solidFill>
                <a:effectLst/>
                <a:uLnTx/>
                <a:uFillTx/>
                <a:latin typeface="Google Sans"/>
              </a:rPr>
              <a:t>Replace components</a:t>
            </a:r>
            <a:r>
              <a:rPr kumimoji="0" lang="en-US" altLang="en-US" sz="1700" b="0" i="0" u="none" strike="noStrike" kern="1200" cap="none" spc="0" normalizeH="0" baseline="0" noProof="0" dirty="0">
                <a:ln>
                  <a:noFill/>
                </a:ln>
                <a:solidFill>
                  <a:srgbClr val="000000"/>
                </a:solidFill>
                <a:effectLst/>
                <a:uLnTx/>
                <a:uFillTx/>
                <a:latin typeface="Google Sans"/>
              </a:rPr>
              <a:t>, </a:t>
            </a:r>
            <a:r>
              <a:rPr kumimoji="0" lang="en-US" altLang="en-US" sz="1700" b="1" i="0" u="none" strike="noStrike" kern="1200" cap="none" spc="0" normalizeH="0" baseline="0" noProof="0" dirty="0">
                <a:ln>
                  <a:noFill/>
                </a:ln>
                <a:solidFill>
                  <a:srgbClr val="000000"/>
                </a:solidFill>
                <a:effectLst/>
                <a:uLnTx/>
                <a:uFillTx/>
                <a:latin typeface="Google Sans"/>
              </a:rPr>
              <a:t>like filters and cartridges, </a:t>
            </a:r>
            <a:r>
              <a:rPr kumimoji="0" lang="en-US" altLang="en-US" sz="1700" b="0" i="0" u="none" strike="noStrike" kern="1200" cap="none" spc="0" normalizeH="0" baseline="0" noProof="0" dirty="0">
                <a:ln>
                  <a:noFill/>
                </a:ln>
                <a:solidFill>
                  <a:srgbClr val="000000"/>
                </a:solidFill>
                <a:effectLst/>
                <a:uLnTx/>
                <a:uFillTx/>
                <a:latin typeface="Google Sans"/>
              </a:rPr>
              <a:t>based     on a </a:t>
            </a:r>
            <a:r>
              <a:rPr kumimoji="0" lang="en-US" altLang="en-US" sz="1700" b="1" i="0" u="none" strike="noStrike" kern="1200" cap="none" spc="0" normalizeH="0" baseline="0" noProof="0" dirty="0">
                <a:ln>
                  <a:noFill/>
                </a:ln>
                <a:solidFill>
                  <a:srgbClr val="000000"/>
                </a:solidFill>
                <a:effectLst/>
                <a:uLnTx/>
                <a:uFillTx/>
                <a:latin typeface="Google Sans"/>
              </a:rPr>
              <a:t>change schedule </a:t>
            </a:r>
            <a:r>
              <a:rPr kumimoji="0" lang="en-US" altLang="en-US" sz="1700" b="0" i="0" u="none" strike="noStrike" kern="1200" cap="none" spc="0" normalizeH="0" baseline="0" noProof="0" dirty="0">
                <a:ln>
                  <a:noFill/>
                </a:ln>
                <a:solidFill>
                  <a:srgbClr val="000000"/>
                </a:solidFill>
                <a:effectLst/>
                <a:uLnTx/>
                <a:uFillTx/>
                <a:latin typeface="Google Sans"/>
              </a:rPr>
              <a:t>or </a:t>
            </a:r>
            <a:r>
              <a:rPr kumimoji="0" lang="en-US" altLang="en-US" sz="1700" b="1" i="0" u="none" strike="noStrike" kern="1200" cap="none" spc="0" normalizeH="0" baseline="0" noProof="0" dirty="0">
                <a:ln>
                  <a:noFill/>
                </a:ln>
                <a:solidFill>
                  <a:srgbClr val="000000"/>
                </a:solidFill>
                <a:effectLst/>
                <a:uLnTx/>
                <a:uFillTx/>
                <a:latin typeface="Google Sans"/>
              </a:rPr>
              <a:t>when necessary </a:t>
            </a:r>
            <a:endParaRPr kumimoji="0" lang="en-US" altLang="en-US" sz="1700" b="1" i="0" u="none" strike="noStrike" cap="none" normalizeH="0" baseline="0" dirty="0">
              <a:ln>
                <a:noFill/>
              </a:ln>
              <a:effectLst/>
              <a:latin typeface="Google Sans"/>
            </a:endParaRPr>
          </a:p>
          <a:p>
            <a:pPr marL="342900" marR="0" lvl="0" indent="-342900" defTabSz="914400" eaLnBrk="0" fontAlgn="base" latinLnBrk="0" hangingPunct="0">
              <a:lnSpc>
                <a:spcPct val="90000"/>
              </a:lnSpc>
              <a:spcBef>
                <a:spcPct val="20000"/>
              </a:spcBef>
              <a:spcAft>
                <a:spcPct val="0"/>
              </a:spcAft>
              <a:buClrTx/>
              <a:buSzTx/>
              <a:buFontTx/>
              <a:buChar char="•"/>
              <a:tabLst/>
            </a:pPr>
            <a:endParaRPr lang="en-US" altLang="en-US" sz="1700" b="1" dirty="0">
              <a:latin typeface="Google Sans"/>
            </a:endParaRPr>
          </a:p>
          <a:p>
            <a:pPr lvl="0" eaLnBrk="0" fontAlgn="base" hangingPunct="0">
              <a:spcBef>
                <a:spcPct val="0"/>
              </a:spcBef>
              <a:spcAft>
                <a:spcPct val="0"/>
              </a:spcAft>
              <a:defRPr/>
            </a:pPr>
            <a:r>
              <a:rPr lang="en-US" altLang="en-US" sz="1700" b="1" dirty="0">
                <a:solidFill>
                  <a:srgbClr val="000000"/>
                </a:solidFill>
                <a:latin typeface="Google Sans"/>
              </a:rPr>
              <a:t>10.Program Evaluation:</a:t>
            </a:r>
          </a:p>
          <a:p>
            <a:pPr marL="800100" lvl="2" indent="-342900" eaLnBrk="0" fontAlgn="base" hangingPunct="0">
              <a:spcBef>
                <a:spcPct val="0"/>
              </a:spcBef>
              <a:spcAft>
                <a:spcPct val="0"/>
              </a:spcAft>
              <a:buFontTx/>
              <a:buChar char="•"/>
              <a:defRPr/>
            </a:pPr>
            <a:r>
              <a:rPr lang="en-US" altLang="en-US" sz="1700" b="1" dirty="0">
                <a:solidFill>
                  <a:srgbClr val="000000"/>
                </a:solidFill>
                <a:latin typeface="Google Sans"/>
              </a:rPr>
              <a:t>Regularly review </a:t>
            </a:r>
            <a:r>
              <a:rPr lang="en-US" altLang="en-US" sz="1700" dirty="0">
                <a:solidFill>
                  <a:srgbClr val="000000"/>
                </a:solidFill>
                <a:latin typeface="Google Sans"/>
              </a:rPr>
              <a:t>and</a:t>
            </a:r>
            <a:r>
              <a:rPr lang="en-US" altLang="en-US" sz="1700" b="1" dirty="0">
                <a:solidFill>
                  <a:srgbClr val="000000"/>
                </a:solidFill>
                <a:latin typeface="Google Sans"/>
              </a:rPr>
              <a:t> audit </a:t>
            </a:r>
            <a:r>
              <a:rPr lang="en-US" altLang="en-US" sz="1700" dirty="0">
                <a:solidFill>
                  <a:srgbClr val="000000"/>
                </a:solidFill>
                <a:latin typeface="Google Sans"/>
              </a:rPr>
              <a:t>the </a:t>
            </a:r>
            <a:r>
              <a:rPr lang="en-US" altLang="en-US" sz="1700" b="1" dirty="0">
                <a:solidFill>
                  <a:srgbClr val="000000"/>
                </a:solidFill>
                <a:latin typeface="Google Sans"/>
              </a:rPr>
              <a:t>program </a:t>
            </a:r>
            <a:r>
              <a:rPr lang="en-US" altLang="en-US" sz="1700" dirty="0">
                <a:solidFill>
                  <a:srgbClr val="000000"/>
                </a:solidFill>
                <a:latin typeface="Google Sans"/>
              </a:rPr>
              <a:t>to</a:t>
            </a:r>
            <a:r>
              <a:rPr lang="en-US" altLang="en-US" sz="1700" b="1" dirty="0">
                <a:solidFill>
                  <a:srgbClr val="000000"/>
                </a:solidFill>
                <a:latin typeface="Google Sans"/>
              </a:rPr>
              <a:t> ensure compliance</a:t>
            </a:r>
            <a:r>
              <a:rPr lang="en-US" altLang="en-US" sz="1700" dirty="0">
                <a:solidFill>
                  <a:srgbClr val="000000"/>
                </a:solidFill>
                <a:latin typeface="Google Sans"/>
              </a:rPr>
              <a:t> and </a:t>
            </a:r>
            <a:r>
              <a:rPr lang="en-US" altLang="en-US" sz="1700" b="1" dirty="0">
                <a:solidFill>
                  <a:srgbClr val="000000"/>
                </a:solidFill>
                <a:latin typeface="Google Sans"/>
              </a:rPr>
              <a:t>effectiveness. </a:t>
            </a:r>
          </a:p>
          <a:p>
            <a:pPr marL="800100" lvl="2" indent="-342900" eaLnBrk="0" fontAlgn="base" hangingPunct="0">
              <a:spcBef>
                <a:spcPct val="0"/>
              </a:spcBef>
              <a:spcAft>
                <a:spcPct val="0"/>
              </a:spcAft>
              <a:buFontTx/>
              <a:buChar char="•"/>
              <a:defRPr/>
            </a:pPr>
            <a:r>
              <a:rPr lang="en-US" altLang="en-US" sz="1700" b="1" dirty="0">
                <a:solidFill>
                  <a:srgbClr val="000000"/>
                </a:solidFill>
                <a:latin typeface="Google Sans"/>
              </a:rPr>
              <a:t>Update procedures based on regulatory changes and workplace needs </a:t>
            </a:r>
          </a:p>
          <a:p>
            <a:pPr marL="800100" lvl="2" indent="-342900" eaLnBrk="0" fontAlgn="base" hangingPunct="0">
              <a:spcBef>
                <a:spcPct val="0"/>
              </a:spcBef>
              <a:spcAft>
                <a:spcPct val="0"/>
              </a:spcAft>
              <a:buFontTx/>
              <a:buChar char="•"/>
              <a:defRPr/>
            </a:pPr>
            <a:endParaRPr lang="en-US" altLang="en-US" sz="1700" b="1" dirty="0">
              <a:solidFill>
                <a:srgbClr val="000000"/>
              </a:solidFill>
              <a:latin typeface="Google Sans"/>
            </a:endParaRPr>
          </a:p>
          <a:p>
            <a:pPr lvl="0" eaLnBrk="0" fontAlgn="base" hangingPunct="0">
              <a:spcBef>
                <a:spcPct val="0"/>
              </a:spcBef>
              <a:spcAft>
                <a:spcPct val="0"/>
              </a:spcAft>
              <a:defRPr/>
            </a:pPr>
            <a:r>
              <a:rPr lang="en-US" altLang="en-US" sz="1700" b="1" dirty="0">
                <a:solidFill>
                  <a:srgbClr val="000000"/>
                </a:solidFill>
                <a:latin typeface="Google Sans"/>
              </a:rPr>
              <a:t>11.Emergency Preparedness:</a:t>
            </a:r>
          </a:p>
          <a:p>
            <a:pPr marL="800100" lvl="2" indent="-342900" eaLnBrk="0" fontAlgn="base" hangingPunct="0">
              <a:spcBef>
                <a:spcPct val="0"/>
              </a:spcBef>
              <a:spcAft>
                <a:spcPct val="0"/>
              </a:spcAft>
              <a:buFontTx/>
              <a:buChar char="•"/>
              <a:defRPr/>
            </a:pPr>
            <a:r>
              <a:rPr lang="en-US" altLang="en-US" sz="1700" b="1" dirty="0">
                <a:solidFill>
                  <a:srgbClr val="000000"/>
                </a:solidFill>
                <a:latin typeface="Google Sans"/>
              </a:rPr>
              <a:t>Provide training </a:t>
            </a:r>
            <a:r>
              <a:rPr lang="en-US" altLang="en-US" sz="1700" dirty="0">
                <a:solidFill>
                  <a:srgbClr val="000000"/>
                </a:solidFill>
                <a:latin typeface="Google Sans"/>
              </a:rPr>
              <a:t>and </a:t>
            </a:r>
            <a:r>
              <a:rPr lang="en-US" altLang="en-US" sz="1700" b="1" dirty="0">
                <a:solidFill>
                  <a:srgbClr val="000000"/>
                </a:solidFill>
                <a:latin typeface="Google Sans"/>
              </a:rPr>
              <a:t>equipment</a:t>
            </a:r>
            <a:r>
              <a:rPr lang="en-US" altLang="en-US" sz="1700" dirty="0">
                <a:solidFill>
                  <a:srgbClr val="000000"/>
                </a:solidFill>
                <a:latin typeface="Google Sans"/>
              </a:rPr>
              <a:t> for </a:t>
            </a:r>
            <a:r>
              <a:rPr lang="en-US" altLang="en-US" sz="1700" b="1" dirty="0">
                <a:solidFill>
                  <a:srgbClr val="000000"/>
                </a:solidFill>
                <a:latin typeface="Google Sans"/>
              </a:rPr>
              <a:t>emergency use, </a:t>
            </a:r>
            <a:r>
              <a:rPr lang="en-US" altLang="en-US" sz="1700" dirty="0">
                <a:solidFill>
                  <a:srgbClr val="000000"/>
                </a:solidFill>
                <a:latin typeface="Google Sans"/>
              </a:rPr>
              <a:t>such as </a:t>
            </a:r>
            <a:r>
              <a:rPr lang="en-US" altLang="en-US" sz="1700" b="1" dirty="0">
                <a:solidFill>
                  <a:srgbClr val="000000"/>
                </a:solidFill>
                <a:latin typeface="Google Sans"/>
              </a:rPr>
              <a:t>escape respirators. </a:t>
            </a:r>
          </a:p>
          <a:p>
            <a:pPr marL="800100" lvl="2" indent="-342900" eaLnBrk="0" fontAlgn="base" hangingPunct="0">
              <a:spcBef>
                <a:spcPct val="0"/>
              </a:spcBef>
              <a:spcAft>
                <a:spcPct val="0"/>
              </a:spcAft>
              <a:buFontTx/>
              <a:buChar char="•"/>
              <a:defRPr/>
            </a:pPr>
            <a:r>
              <a:rPr lang="en-US" altLang="en-US" sz="1700" b="1" dirty="0">
                <a:solidFill>
                  <a:srgbClr val="000000"/>
                </a:solidFill>
                <a:latin typeface="Google Sans"/>
              </a:rPr>
              <a:t>Maintain sufficient stock and accessibility of emergency respirators</a:t>
            </a:r>
          </a:p>
          <a:p>
            <a:pPr marL="457200" lvl="2" eaLnBrk="0" fontAlgn="base" hangingPunct="0">
              <a:spcBef>
                <a:spcPct val="0"/>
              </a:spcBef>
              <a:spcAft>
                <a:spcPct val="0"/>
              </a:spcAft>
              <a:defRPr/>
            </a:pPr>
            <a:endParaRPr lang="en-US" altLang="en-US" sz="1700" b="1" dirty="0">
              <a:solidFill>
                <a:srgbClr val="000000"/>
              </a:solidFill>
              <a:latin typeface="Google Sans"/>
            </a:endParaRPr>
          </a:p>
          <a:p>
            <a:pPr lvl="0" eaLnBrk="0" fontAlgn="base" hangingPunct="0">
              <a:spcBef>
                <a:spcPct val="0"/>
              </a:spcBef>
              <a:spcAft>
                <a:spcPct val="0"/>
              </a:spcAft>
              <a:defRPr/>
            </a:pPr>
            <a:r>
              <a:rPr lang="en-US" altLang="en-US" sz="1700" b="1" dirty="0">
                <a:solidFill>
                  <a:srgbClr val="000000"/>
                </a:solidFill>
                <a:latin typeface="Google Sans"/>
              </a:rPr>
              <a:t>12.Recordkeeping:</a:t>
            </a:r>
          </a:p>
          <a:p>
            <a:pPr marL="800100" lvl="2" indent="-342900" eaLnBrk="0" fontAlgn="base" hangingPunct="0">
              <a:spcBef>
                <a:spcPct val="0"/>
              </a:spcBef>
              <a:spcAft>
                <a:spcPct val="0"/>
              </a:spcAft>
              <a:buFontTx/>
              <a:buChar char="•"/>
              <a:defRPr/>
            </a:pPr>
            <a:r>
              <a:rPr lang="en-US" altLang="en-US" sz="1700" b="1" dirty="0">
                <a:solidFill>
                  <a:srgbClr val="000000"/>
                </a:solidFill>
                <a:latin typeface="Google Sans"/>
              </a:rPr>
              <a:t>Keep </a:t>
            </a:r>
            <a:r>
              <a:rPr lang="en-US" altLang="en-US" sz="1700" dirty="0">
                <a:solidFill>
                  <a:srgbClr val="000000"/>
                </a:solidFill>
                <a:latin typeface="Google Sans"/>
              </a:rPr>
              <a:t>detailed</a:t>
            </a:r>
            <a:r>
              <a:rPr lang="en-US" altLang="en-US" sz="1700" b="1" dirty="0">
                <a:solidFill>
                  <a:srgbClr val="000000"/>
                </a:solidFill>
                <a:latin typeface="Google Sans"/>
              </a:rPr>
              <a:t> records </a:t>
            </a:r>
            <a:r>
              <a:rPr lang="en-US" altLang="en-US" sz="1700" dirty="0">
                <a:solidFill>
                  <a:srgbClr val="000000"/>
                </a:solidFill>
                <a:latin typeface="Google Sans"/>
              </a:rPr>
              <a:t>of</a:t>
            </a:r>
            <a:r>
              <a:rPr lang="en-US" altLang="en-US" sz="1700" b="1" dirty="0">
                <a:solidFill>
                  <a:srgbClr val="000000"/>
                </a:solidFill>
                <a:latin typeface="Google Sans"/>
              </a:rPr>
              <a:t> medical evaluations, training, fit testing, maintenance, and program audits </a:t>
            </a:r>
          </a:p>
        </p:txBody>
      </p:sp>
      <p:pic>
        <p:nvPicPr>
          <p:cNvPr id="6" name="Picture 5">
            <a:extLst>
              <a:ext uri="{FF2B5EF4-FFF2-40B4-BE49-F238E27FC236}">
                <a16:creationId xmlns:a16="http://schemas.microsoft.com/office/drawing/2014/main" id="{FC3EB1B5-8C87-274B-4E5E-405126AD9B0F}"/>
              </a:ext>
            </a:extLst>
          </p:cNvPr>
          <p:cNvPicPr>
            <a:picLocks noChangeAspect="1"/>
          </p:cNvPicPr>
          <p:nvPr/>
        </p:nvPicPr>
        <p:blipFill>
          <a:blip r:embed="rId3"/>
          <a:stretch>
            <a:fillRect/>
          </a:stretch>
        </p:blipFill>
        <p:spPr>
          <a:xfrm>
            <a:off x="6106764" y="1689100"/>
            <a:ext cx="2797601" cy="2095500"/>
          </a:xfrm>
          <a:prstGeom prst="rect">
            <a:avLst/>
          </a:prstGeom>
        </p:spPr>
      </p:pic>
      <p:pic>
        <p:nvPicPr>
          <p:cNvPr id="7" name="Picture 6">
            <a:extLst>
              <a:ext uri="{FF2B5EF4-FFF2-40B4-BE49-F238E27FC236}">
                <a16:creationId xmlns:a16="http://schemas.microsoft.com/office/drawing/2014/main" id="{59B052D1-BA8D-C951-CFB0-FBD4026B761F}"/>
              </a:ext>
            </a:extLst>
          </p:cNvPr>
          <p:cNvPicPr>
            <a:picLocks noChangeAspect="1"/>
          </p:cNvPicPr>
          <p:nvPr/>
        </p:nvPicPr>
        <p:blipFill>
          <a:blip r:embed="rId4"/>
          <a:stretch>
            <a:fillRect/>
          </a:stretch>
        </p:blipFill>
        <p:spPr>
          <a:xfrm>
            <a:off x="6433526" y="4174621"/>
            <a:ext cx="2470839" cy="2470839"/>
          </a:xfrm>
          <a:prstGeom prst="rect">
            <a:avLst/>
          </a:prstGeom>
        </p:spPr>
      </p:pic>
    </p:spTree>
    <p:extLst>
      <p:ext uri="{BB962C8B-B14F-4D97-AF65-F5344CB8AC3E}">
        <p14:creationId xmlns:p14="http://schemas.microsoft.com/office/powerpoint/2010/main" val="1323373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385DC-0E44-1D74-34D1-4D952A48E82C}"/>
              </a:ext>
            </a:extLst>
          </p:cNvPr>
          <p:cNvSpPr>
            <a:spLocks noGrp="1"/>
          </p:cNvSpPr>
          <p:nvPr>
            <p:ph type="title"/>
          </p:nvPr>
        </p:nvSpPr>
        <p:spPr>
          <a:xfrm>
            <a:off x="2081048" y="0"/>
            <a:ext cx="6605752" cy="1223404"/>
          </a:xfrm>
        </p:spPr>
        <p:txBody>
          <a:bodyPr/>
          <a:lstStyle/>
          <a:p>
            <a:pPr marL="0" marR="0" lvl="0" indent="0" defTabSz="914400" rtl="0" eaLnBrk="1" fontAlgn="auto" latinLnBrk="0" hangingPunct="1">
              <a:lnSpc>
                <a:spcPct val="115000"/>
              </a:lnSpc>
              <a:spcBef>
                <a:spcPts val="0"/>
              </a:spcBef>
              <a:spcAft>
                <a:spcPts val="0"/>
              </a:spcAft>
              <a:tabLst/>
              <a:defRPr/>
            </a:pPr>
            <a:r>
              <a:rPr kumimoji="0" lang="en-US" sz="3600" b="1" i="0" strike="noStrike" kern="0" cap="none" spc="0" normalizeH="0" baseline="0" noProof="0" dirty="0">
                <a:ln>
                  <a:noFill/>
                </a:ln>
                <a:solidFill>
                  <a:schemeClr val="bg1"/>
                </a:solidFill>
                <a:effectLst/>
                <a:uLnTx/>
                <a:uFillTx/>
                <a:latin typeface="Google Sans"/>
                <a:ea typeface="Aptos" panose="020B0004020202020204" pitchFamily="34" charset="0"/>
                <a:cs typeface="Gill Sans MT" panose="020B0502020104020203" pitchFamily="34" charset="0"/>
              </a:rPr>
              <a:t>SECTION 60.15 – MEDICAL SURVEILLANCE</a:t>
            </a:r>
            <a:br>
              <a:rPr kumimoji="0" lang="en-US" sz="3600" b="0" i="0" u="none" strike="noStrike" kern="100" cap="none" spc="0" normalizeH="0" baseline="0" noProof="0" dirty="0">
                <a:ln>
                  <a:noFill/>
                </a:ln>
                <a:solidFill>
                  <a:srgbClr val="000000"/>
                </a:solidFill>
                <a:effectLst/>
                <a:uLnTx/>
                <a:uFillTx/>
                <a:latin typeface="Google Sans"/>
                <a:ea typeface="Aptos" panose="020B0004020202020204" pitchFamily="34" charset="0"/>
                <a:cs typeface="Times New Roman" panose="02020603050405020304" pitchFamily="18" charset="0"/>
              </a:rPr>
            </a:br>
            <a:endParaRPr lang="en-US" sz="3600" dirty="0">
              <a:latin typeface="Google Sans"/>
            </a:endParaRPr>
          </a:p>
        </p:txBody>
      </p:sp>
      <p:sp>
        <p:nvSpPr>
          <p:cNvPr id="4" name="TextBox 3">
            <a:extLst>
              <a:ext uri="{FF2B5EF4-FFF2-40B4-BE49-F238E27FC236}">
                <a16:creationId xmlns:a16="http://schemas.microsoft.com/office/drawing/2014/main" id="{8F705BEE-4824-2D8C-42F4-A9D0FEB7C309}"/>
              </a:ext>
            </a:extLst>
          </p:cNvPr>
          <p:cNvSpPr txBox="1"/>
          <p:nvPr/>
        </p:nvSpPr>
        <p:spPr>
          <a:xfrm>
            <a:off x="3220278" y="1331843"/>
            <a:ext cx="5837583" cy="5333768"/>
          </a:xfrm>
          <a:prstGeom prst="rect">
            <a:avLst/>
          </a:prstGeom>
          <a:noFill/>
        </p:spPr>
        <p:txBody>
          <a:bodyPr wrap="square">
            <a:spAutoFit/>
          </a:bodyPr>
          <a:lstStyle/>
          <a:p>
            <a:pPr marL="0" marR="0">
              <a:lnSpc>
                <a:spcPct val="115000"/>
              </a:lnSpc>
              <a:spcBef>
                <a:spcPts val="0"/>
              </a:spcBef>
              <a:spcAft>
                <a:spcPts val="0"/>
              </a:spcAft>
            </a:pPr>
            <a:r>
              <a:rPr lang="en-US" sz="1400" b="1" u="none" strike="noStrike" kern="0" dirty="0">
                <a:effectLst/>
                <a:latin typeface="Gill Sans MT" panose="020B0502020104020203" pitchFamily="34" charset="0"/>
                <a:ea typeface="Aptos" panose="020B0004020202020204" pitchFamily="34" charset="0"/>
                <a:cs typeface="Gill Sans MT" panose="020B0502020104020203" pitchFamily="34" charset="0"/>
              </a:rPr>
              <a:t>        </a:t>
            </a:r>
            <a:r>
              <a:rPr lang="en-US" sz="2400" b="1" dirty="0">
                <a:solidFill>
                  <a:srgbClr val="000000"/>
                </a:solidFill>
                <a:effectLst/>
                <a:latin typeface="Google Sans"/>
                <a:ea typeface="Aptos" panose="020B0004020202020204" pitchFamily="34" charset="0"/>
                <a:cs typeface="Times New Roman" panose="02020603050405020304" pitchFamily="18" charset="0"/>
              </a:rPr>
              <a:t>MNM Medical Surveillance Program</a:t>
            </a:r>
            <a:endParaRPr lang="en-US" sz="2400" dirty="0">
              <a:solidFill>
                <a:srgbClr val="000000"/>
              </a:solidFill>
              <a:effectLst/>
              <a:latin typeface="Google Sans"/>
              <a:ea typeface="Aptos" panose="020B0004020202020204" pitchFamily="34" charset="0"/>
              <a:cs typeface="Gill Sans MT" panose="020B0502020104020203" pitchFamily="34" charset="0"/>
            </a:endParaRPr>
          </a:p>
          <a:p>
            <a:pPr marL="0" marR="0">
              <a:spcBef>
                <a:spcPts val="0"/>
              </a:spcBef>
              <a:spcAft>
                <a:spcPts val="0"/>
              </a:spcAft>
            </a:pPr>
            <a:r>
              <a:rPr lang="en-US" sz="1400" dirty="0">
                <a:solidFill>
                  <a:srgbClr val="000000"/>
                </a:solidFill>
                <a:effectLst/>
                <a:latin typeface="Google Sans"/>
                <a:ea typeface="Aptos" panose="020B0004020202020204" pitchFamily="34" charset="0"/>
                <a:cs typeface="Times New Roman" panose="02020603050405020304" pitchFamily="18" charset="0"/>
              </a:rPr>
              <a:t> </a:t>
            </a:r>
            <a:endParaRPr lang="en-US" sz="1200" dirty="0">
              <a:solidFill>
                <a:srgbClr val="000000"/>
              </a:solidFill>
              <a:effectLst/>
              <a:latin typeface="Google Sans"/>
              <a:ea typeface="Aptos" panose="020B0004020202020204" pitchFamily="34" charset="0"/>
              <a:cs typeface="Gill Sans MT" panose="020B0502020104020203" pitchFamily="34" charset="0"/>
            </a:endParaRPr>
          </a:p>
          <a:p>
            <a:pPr marL="342900" marR="0" indent="-342900">
              <a:spcBef>
                <a:spcPts val="0"/>
              </a:spcBef>
              <a:spcAft>
                <a:spcPts val="230"/>
              </a:spcAft>
              <a:buFont typeface="Arial" panose="020B0604020202020204" pitchFamily="34" charset="0"/>
              <a:buChar char="•"/>
            </a:pPr>
            <a:r>
              <a:rPr lang="en-US" sz="2300" dirty="0">
                <a:solidFill>
                  <a:srgbClr val="000000"/>
                </a:solidFill>
                <a:effectLst/>
                <a:latin typeface="Google Sans"/>
                <a:ea typeface="Aptos" panose="020B0004020202020204" pitchFamily="34" charset="0"/>
                <a:cs typeface="Gill Sans MT" panose="020B0502020104020203" pitchFamily="34" charset="0"/>
              </a:rPr>
              <a:t>Mine operators must provide </a:t>
            </a:r>
            <a:r>
              <a:rPr lang="en-US" sz="2300" b="1" dirty="0">
                <a:solidFill>
                  <a:srgbClr val="000000"/>
                </a:solidFill>
                <a:effectLst/>
                <a:latin typeface="Google Sans"/>
                <a:ea typeface="Aptos" panose="020B0004020202020204" pitchFamily="34" charset="0"/>
                <a:cs typeface="Gill Sans MT" panose="020B0502020104020203" pitchFamily="34" charset="0"/>
              </a:rPr>
              <a:t>medical exams </a:t>
            </a:r>
            <a:r>
              <a:rPr lang="en-US" sz="2300" dirty="0">
                <a:solidFill>
                  <a:srgbClr val="000000"/>
                </a:solidFill>
                <a:effectLst/>
                <a:latin typeface="Google Sans"/>
                <a:ea typeface="Aptos" panose="020B0004020202020204" pitchFamily="34" charset="0"/>
                <a:cs typeface="Gill Sans MT" panose="020B0502020104020203" pitchFamily="34" charset="0"/>
              </a:rPr>
              <a:t>at</a:t>
            </a:r>
            <a:r>
              <a:rPr lang="en-US" sz="2300" b="1" dirty="0">
                <a:solidFill>
                  <a:srgbClr val="000000"/>
                </a:solidFill>
                <a:effectLst/>
                <a:latin typeface="Google Sans"/>
                <a:ea typeface="Aptos" panose="020B0004020202020204" pitchFamily="34" charset="0"/>
                <a:cs typeface="Gill Sans MT" panose="020B0502020104020203" pitchFamily="34" charset="0"/>
              </a:rPr>
              <a:t> no cost</a:t>
            </a:r>
            <a:r>
              <a:rPr lang="en-US" sz="2300" dirty="0">
                <a:solidFill>
                  <a:srgbClr val="000000"/>
                </a:solidFill>
                <a:effectLst/>
                <a:latin typeface="Google Sans"/>
                <a:ea typeface="Aptos" panose="020B0004020202020204" pitchFamily="34" charset="0"/>
                <a:cs typeface="Gill Sans MT" panose="020B0502020104020203" pitchFamily="34" charset="0"/>
              </a:rPr>
              <a:t> to </a:t>
            </a:r>
            <a:r>
              <a:rPr lang="en-US" sz="2300" b="1" dirty="0">
                <a:solidFill>
                  <a:srgbClr val="000000"/>
                </a:solidFill>
                <a:effectLst/>
                <a:latin typeface="Google Sans"/>
                <a:ea typeface="Aptos" panose="020B0004020202020204" pitchFamily="34" charset="0"/>
                <a:cs typeface="Gill Sans MT" panose="020B0502020104020203" pitchFamily="34" charset="0"/>
              </a:rPr>
              <a:t>miners</a:t>
            </a:r>
          </a:p>
          <a:p>
            <a:pPr marL="342900" marR="0" indent="-342900">
              <a:spcBef>
                <a:spcPts val="0"/>
              </a:spcBef>
              <a:spcAft>
                <a:spcPts val="230"/>
              </a:spcAft>
              <a:buFont typeface="Arial" panose="020B0604020202020204" pitchFamily="34" charset="0"/>
              <a:buChar char="•"/>
            </a:pPr>
            <a:r>
              <a:rPr lang="en-US" sz="2300" b="1" dirty="0">
                <a:solidFill>
                  <a:srgbClr val="000000"/>
                </a:solidFill>
                <a:effectLst/>
                <a:latin typeface="Google Sans"/>
                <a:ea typeface="Aptos" panose="020B0004020202020204" pitchFamily="34" charset="0"/>
                <a:cs typeface="Gill Sans MT" panose="020B0502020104020203" pitchFamily="34" charset="0"/>
              </a:rPr>
              <a:t>Medical exams </a:t>
            </a:r>
            <a:r>
              <a:rPr lang="en-US" sz="2300" dirty="0">
                <a:solidFill>
                  <a:srgbClr val="000000"/>
                </a:solidFill>
                <a:effectLst/>
                <a:latin typeface="Google Sans"/>
                <a:ea typeface="Aptos" panose="020B0004020202020204" pitchFamily="34" charset="0"/>
                <a:cs typeface="Gill Sans MT" panose="020B0502020104020203" pitchFamily="34" charset="0"/>
              </a:rPr>
              <a:t>by a </a:t>
            </a:r>
            <a:r>
              <a:rPr lang="en-US" sz="2300" b="1" dirty="0">
                <a:solidFill>
                  <a:srgbClr val="000000"/>
                </a:solidFill>
                <a:effectLst/>
                <a:latin typeface="Google Sans"/>
                <a:ea typeface="Aptos" panose="020B0004020202020204" pitchFamily="34" charset="0"/>
                <a:cs typeface="Gill Sans MT" panose="020B0502020104020203" pitchFamily="34" charset="0"/>
              </a:rPr>
              <a:t>physician or other licensed health care professional (PLHCP) </a:t>
            </a:r>
            <a:r>
              <a:rPr lang="en-US" sz="2300" dirty="0">
                <a:solidFill>
                  <a:srgbClr val="000000"/>
                </a:solidFill>
                <a:effectLst/>
                <a:latin typeface="Google Sans"/>
                <a:ea typeface="Aptos" panose="020B0004020202020204" pitchFamily="34" charset="0"/>
                <a:cs typeface="Gill Sans MT" panose="020B0502020104020203" pitchFamily="34" charset="0"/>
              </a:rPr>
              <a:t>or </a:t>
            </a:r>
            <a:r>
              <a:rPr lang="en-US" sz="2300" b="1" dirty="0">
                <a:solidFill>
                  <a:srgbClr val="000000"/>
                </a:solidFill>
                <a:effectLst/>
                <a:latin typeface="Google Sans"/>
                <a:ea typeface="Aptos" panose="020B0004020202020204" pitchFamily="34" charset="0"/>
                <a:cs typeface="Gill Sans MT" panose="020B0502020104020203" pitchFamily="34" charset="0"/>
              </a:rPr>
              <a:t>specialist</a:t>
            </a:r>
            <a:r>
              <a:rPr lang="en-US" sz="2300" dirty="0">
                <a:solidFill>
                  <a:srgbClr val="000000"/>
                </a:solidFill>
                <a:effectLst/>
                <a:latin typeface="Google Sans"/>
                <a:ea typeface="Aptos" panose="020B0004020202020204" pitchFamily="34" charset="0"/>
                <a:cs typeface="Gill Sans MT" panose="020B0502020104020203" pitchFamily="34" charset="0"/>
              </a:rPr>
              <a:t> must include</a:t>
            </a:r>
          </a:p>
          <a:p>
            <a:pPr marL="800100" marR="0" lvl="1" indent="-342900">
              <a:spcBef>
                <a:spcPts val="0"/>
              </a:spcBef>
              <a:spcAft>
                <a:spcPts val="230"/>
              </a:spcAft>
              <a:buFont typeface="Arial" panose="020B0604020202020204" pitchFamily="34" charset="0"/>
              <a:buChar char="•"/>
            </a:pPr>
            <a:r>
              <a:rPr lang="en-US" sz="2000" b="1" dirty="0">
                <a:solidFill>
                  <a:srgbClr val="000000"/>
                </a:solidFill>
                <a:latin typeface="Google Sans"/>
              </a:rPr>
              <a:t>Medical </a:t>
            </a:r>
            <a:r>
              <a:rPr lang="en-US" sz="2000" dirty="0">
                <a:solidFill>
                  <a:srgbClr val="000000"/>
                </a:solidFill>
                <a:latin typeface="Google Sans"/>
              </a:rPr>
              <a:t>and</a:t>
            </a:r>
            <a:r>
              <a:rPr lang="en-US" sz="2000" b="1" dirty="0">
                <a:solidFill>
                  <a:srgbClr val="000000"/>
                </a:solidFill>
                <a:latin typeface="Google Sans"/>
              </a:rPr>
              <a:t> work history</a:t>
            </a:r>
          </a:p>
          <a:p>
            <a:pPr marL="800100" lvl="1" indent="-342900">
              <a:spcAft>
                <a:spcPts val="230"/>
              </a:spcAft>
              <a:buFont typeface="Arial" panose="020B0604020202020204" pitchFamily="34" charset="0"/>
              <a:buChar char="•"/>
            </a:pPr>
            <a:r>
              <a:rPr lang="en-US" sz="2000" b="1" dirty="0">
                <a:solidFill>
                  <a:srgbClr val="000000"/>
                </a:solidFill>
                <a:effectLst/>
                <a:latin typeface="Google Sans"/>
                <a:ea typeface="Aptos" panose="020B0004020202020204" pitchFamily="34" charset="0"/>
                <a:cs typeface="Gill Sans MT" panose="020B0502020104020203" pitchFamily="34" charset="0"/>
              </a:rPr>
              <a:t>Physical exam </a:t>
            </a:r>
            <a:r>
              <a:rPr lang="en-US" sz="2000" dirty="0">
                <a:solidFill>
                  <a:srgbClr val="000000"/>
                </a:solidFill>
                <a:effectLst/>
                <a:latin typeface="Google Sans"/>
                <a:ea typeface="Aptos" panose="020B0004020202020204" pitchFamily="34" charset="0"/>
                <a:cs typeface="Gill Sans MT" panose="020B0502020104020203" pitchFamily="34" charset="0"/>
              </a:rPr>
              <a:t>with special emphasis on the </a:t>
            </a:r>
            <a:r>
              <a:rPr lang="en-US" sz="2000" b="1" dirty="0">
                <a:solidFill>
                  <a:srgbClr val="000000"/>
                </a:solidFill>
                <a:effectLst/>
                <a:latin typeface="Google Sans"/>
                <a:ea typeface="Aptos" panose="020B0004020202020204" pitchFamily="34" charset="0"/>
                <a:cs typeface="Gill Sans MT" panose="020B0502020104020203" pitchFamily="34" charset="0"/>
              </a:rPr>
              <a:t>respiratory system</a:t>
            </a:r>
          </a:p>
          <a:p>
            <a:pPr marL="800100" lvl="1" indent="-342900">
              <a:spcAft>
                <a:spcPts val="230"/>
              </a:spcAft>
              <a:buFont typeface="Arial" panose="020B0604020202020204" pitchFamily="34" charset="0"/>
              <a:buChar char="•"/>
            </a:pPr>
            <a:r>
              <a:rPr lang="en-US" sz="2000" b="1" dirty="0">
                <a:solidFill>
                  <a:srgbClr val="000000"/>
                </a:solidFill>
                <a:effectLst/>
                <a:latin typeface="Google Sans"/>
                <a:ea typeface="Aptos" panose="020B0004020202020204" pitchFamily="34" charset="0"/>
                <a:cs typeface="Gill Sans MT" panose="020B0502020104020203" pitchFamily="34" charset="0"/>
              </a:rPr>
              <a:t>Chest X-Ray</a:t>
            </a:r>
          </a:p>
          <a:p>
            <a:pPr marL="800100" lvl="1" indent="-342900">
              <a:spcAft>
                <a:spcPts val="230"/>
              </a:spcAft>
              <a:buFont typeface="Arial" panose="020B0604020202020204" pitchFamily="34" charset="0"/>
              <a:buChar char="•"/>
            </a:pPr>
            <a:r>
              <a:rPr lang="en-US" sz="2000" b="1" dirty="0">
                <a:solidFill>
                  <a:srgbClr val="000000"/>
                </a:solidFill>
                <a:effectLst/>
                <a:latin typeface="Google Sans"/>
                <a:ea typeface="Aptos" panose="020B0004020202020204" pitchFamily="34" charset="0"/>
                <a:cs typeface="Gill Sans MT" panose="020B0502020104020203" pitchFamily="34" charset="0"/>
              </a:rPr>
              <a:t>Occupational history</a:t>
            </a:r>
            <a:r>
              <a:rPr lang="en-US" sz="2000" dirty="0">
                <a:solidFill>
                  <a:srgbClr val="000000"/>
                </a:solidFill>
                <a:effectLst/>
                <a:latin typeface="Google Sans"/>
                <a:ea typeface="Aptos" panose="020B0004020202020204" pitchFamily="34" charset="0"/>
                <a:cs typeface="Gill Sans MT" panose="020B0502020104020203" pitchFamily="34" charset="0"/>
              </a:rPr>
              <a:t> and </a:t>
            </a:r>
            <a:r>
              <a:rPr lang="en-US" sz="2000" b="1" dirty="0">
                <a:solidFill>
                  <a:srgbClr val="000000"/>
                </a:solidFill>
                <a:effectLst/>
                <a:latin typeface="Google Sans"/>
                <a:ea typeface="Aptos" panose="020B0004020202020204" pitchFamily="34" charset="0"/>
                <a:cs typeface="Gill Sans MT" panose="020B0502020104020203" pitchFamily="34" charset="0"/>
              </a:rPr>
              <a:t>symptom assessment</a:t>
            </a:r>
          </a:p>
          <a:p>
            <a:pPr marL="800100" lvl="1" indent="-342900">
              <a:buFont typeface="Arial" panose="020B0604020202020204" pitchFamily="34" charset="0"/>
              <a:buChar char="•"/>
            </a:pPr>
            <a:r>
              <a:rPr lang="en-US" sz="2000" b="1" dirty="0">
                <a:solidFill>
                  <a:srgbClr val="000000"/>
                </a:solidFill>
                <a:effectLst/>
                <a:latin typeface="Google Sans"/>
                <a:ea typeface="Aptos" panose="020B0004020202020204" pitchFamily="34" charset="0"/>
                <a:cs typeface="Gill Sans MT" panose="020B0502020104020203" pitchFamily="34" charset="0"/>
              </a:rPr>
              <a:t>Pulmonary function test </a:t>
            </a:r>
          </a:p>
          <a:p>
            <a:pPr marL="342900" indent="-342900">
              <a:buFont typeface="Arial" panose="020B0604020202020204" pitchFamily="34" charset="0"/>
              <a:buChar char="•"/>
            </a:pPr>
            <a:r>
              <a:rPr lang="en-US" sz="1700" dirty="0">
                <a:solidFill>
                  <a:srgbClr val="000000"/>
                </a:solidFill>
                <a:latin typeface="Google Sans"/>
                <a:ea typeface="Aptos" panose="020B0004020202020204" pitchFamily="34" charset="0"/>
                <a:cs typeface="Gill Sans MT" panose="020B0502020104020203" pitchFamily="34" charset="0"/>
              </a:rPr>
              <a:t>Note that a </a:t>
            </a:r>
            <a:r>
              <a:rPr lang="en-US" sz="1700" b="1" i="1" dirty="0">
                <a:solidFill>
                  <a:srgbClr val="000000"/>
                </a:solidFill>
                <a:latin typeface="Google Sans"/>
                <a:ea typeface="Aptos" panose="020B0004020202020204" pitchFamily="34" charset="0"/>
                <a:cs typeface="Gill Sans MT" panose="020B0502020104020203" pitchFamily="34" charset="0"/>
              </a:rPr>
              <a:t>specialist </a:t>
            </a:r>
            <a:r>
              <a:rPr lang="en-US" sz="1700" b="1" dirty="0">
                <a:solidFill>
                  <a:srgbClr val="000000"/>
                </a:solidFill>
                <a:latin typeface="Google Sans"/>
                <a:ea typeface="Aptos" panose="020B0004020202020204" pitchFamily="34" charset="0"/>
                <a:cs typeface="Gill Sans MT" panose="020B0502020104020203" pitchFamily="34" charset="0"/>
              </a:rPr>
              <a:t>must be  </a:t>
            </a:r>
            <a:r>
              <a:rPr lang="en-US" sz="1700" b="1" dirty="0">
                <a:effectLst/>
                <a:latin typeface="Google Sans"/>
                <a:ea typeface="Aptos" panose="020B0004020202020204" pitchFamily="34" charset="0"/>
                <a:cs typeface="Times New Roman" panose="02020603050405020304" pitchFamily="18" charset="0"/>
              </a:rPr>
              <a:t>American Board-Certified </a:t>
            </a:r>
            <a:r>
              <a:rPr lang="en-US" sz="1700" dirty="0">
                <a:effectLst/>
                <a:latin typeface="Google Sans"/>
                <a:ea typeface="Aptos" panose="020B0004020202020204" pitchFamily="34" charset="0"/>
                <a:cs typeface="Times New Roman" panose="02020603050405020304" pitchFamily="18" charset="0"/>
              </a:rPr>
              <a:t>in </a:t>
            </a:r>
            <a:r>
              <a:rPr lang="en-US" sz="1700" b="1" dirty="0">
                <a:effectLst/>
                <a:latin typeface="Google Sans"/>
                <a:ea typeface="Aptos" panose="020B0004020202020204" pitchFamily="34" charset="0"/>
                <a:cs typeface="Times New Roman" panose="02020603050405020304" pitchFamily="18" charset="0"/>
              </a:rPr>
              <a:t>Pulmonary Disease </a:t>
            </a:r>
            <a:r>
              <a:rPr lang="en-US" sz="1700" dirty="0">
                <a:effectLst/>
                <a:latin typeface="Google Sans"/>
                <a:ea typeface="Aptos" panose="020B0004020202020204" pitchFamily="34" charset="0"/>
                <a:cs typeface="Times New Roman" panose="02020603050405020304" pitchFamily="18" charset="0"/>
              </a:rPr>
              <a:t>or </a:t>
            </a:r>
            <a:r>
              <a:rPr lang="en-US" sz="1700" b="1" dirty="0">
                <a:effectLst/>
                <a:latin typeface="Google Sans"/>
                <a:ea typeface="Aptos" panose="020B0004020202020204" pitchFamily="34" charset="0"/>
                <a:cs typeface="Times New Roman" panose="02020603050405020304" pitchFamily="18" charset="0"/>
              </a:rPr>
              <a:t>Occupational Medicine</a:t>
            </a:r>
            <a:endParaRPr lang="en-US" sz="1700" b="1" i="1" dirty="0">
              <a:solidFill>
                <a:srgbClr val="000000"/>
              </a:solidFill>
              <a:effectLst/>
              <a:latin typeface="Google Sans"/>
              <a:ea typeface="Aptos" panose="020B0004020202020204" pitchFamily="34" charset="0"/>
              <a:cs typeface="Gill Sans MT" panose="020B0502020104020203" pitchFamily="34" charset="0"/>
            </a:endParaRPr>
          </a:p>
        </p:txBody>
      </p:sp>
      <p:pic>
        <p:nvPicPr>
          <p:cNvPr id="5" name="Picture 4">
            <a:extLst>
              <a:ext uri="{FF2B5EF4-FFF2-40B4-BE49-F238E27FC236}">
                <a16:creationId xmlns:a16="http://schemas.microsoft.com/office/drawing/2014/main" id="{1AEA1421-E2FB-D0B0-CD49-A4D0F2E9F7DE}"/>
              </a:ext>
            </a:extLst>
          </p:cNvPr>
          <p:cNvPicPr>
            <a:picLocks noChangeAspect="1"/>
          </p:cNvPicPr>
          <p:nvPr/>
        </p:nvPicPr>
        <p:blipFill>
          <a:blip r:embed="rId3"/>
          <a:stretch>
            <a:fillRect/>
          </a:stretch>
        </p:blipFill>
        <p:spPr>
          <a:xfrm>
            <a:off x="431317" y="1398585"/>
            <a:ext cx="2456413" cy="1890287"/>
          </a:xfrm>
          <a:prstGeom prst="rect">
            <a:avLst/>
          </a:prstGeom>
        </p:spPr>
      </p:pic>
      <p:pic>
        <p:nvPicPr>
          <p:cNvPr id="6" name="Picture 5">
            <a:extLst>
              <a:ext uri="{FF2B5EF4-FFF2-40B4-BE49-F238E27FC236}">
                <a16:creationId xmlns:a16="http://schemas.microsoft.com/office/drawing/2014/main" id="{0C871EA5-5780-5C3A-23AD-1866BB6B755D}"/>
              </a:ext>
            </a:extLst>
          </p:cNvPr>
          <p:cNvPicPr>
            <a:picLocks noChangeAspect="1"/>
          </p:cNvPicPr>
          <p:nvPr/>
        </p:nvPicPr>
        <p:blipFill>
          <a:blip r:embed="rId4"/>
          <a:stretch>
            <a:fillRect/>
          </a:stretch>
        </p:blipFill>
        <p:spPr>
          <a:xfrm>
            <a:off x="266287" y="4952019"/>
            <a:ext cx="2786474" cy="1814215"/>
          </a:xfrm>
          <a:prstGeom prst="rect">
            <a:avLst/>
          </a:prstGeom>
        </p:spPr>
      </p:pic>
      <p:pic>
        <p:nvPicPr>
          <p:cNvPr id="3" name="Picture 2">
            <a:extLst>
              <a:ext uri="{FF2B5EF4-FFF2-40B4-BE49-F238E27FC236}">
                <a16:creationId xmlns:a16="http://schemas.microsoft.com/office/drawing/2014/main" id="{F7212979-0BD9-1FC8-14DB-A1429BD42541}"/>
              </a:ext>
            </a:extLst>
          </p:cNvPr>
          <p:cNvPicPr>
            <a:picLocks noChangeAspect="1"/>
          </p:cNvPicPr>
          <p:nvPr/>
        </p:nvPicPr>
        <p:blipFill>
          <a:blip r:embed="rId5"/>
          <a:stretch>
            <a:fillRect/>
          </a:stretch>
        </p:blipFill>
        <p:spPr>
          <a:xfrm>
            <a:off x="551309" y="3291838"/>
            <a:ext cx="2216428" cy="1660181"/>
          </a:xfrm>
          <a:prstGeom prst="rect">
            <a:avLst/>
          </a:prstGeom>
        </p:spPr>
      </p:pic>
    </p:spTree>
    <p:extLst>
      <p:ext uri="{BB962C8B-B14F-4D97-AF65-F5344CB8AC3E}">
        <p14:creationId xmlns:p14="http://schemas.microsoft.com/office/powerpoint/2010/main" val="1171326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E3844-C08A-6079-B24C-61D238A9A1AC}"/>
              </a:ext>
            </a:extLst>
          </p:cNvPr>
          <p:cNvSpPr>
            <a:spLocks noGrp="1"/>
          </p:cNvSpPr>
          <p:nvPr>
            <p:ph type="title"/>
          </p:nvPr>
        </p:nvSpPr>
        <p:spPr>
          <a:xfrm>
            <a:off x="2358520" y="1"/>
            <a:ext cx="6328279" cy="1223404"/>
          </a:xfrm>
        </p:spPr>
        <p:txBody>
          <a:bodyPr/>
          <a:lstStyle/>
          <a:p>
            <a:r>
              <a:rPr lang="en-US" sz="4000" b="1" dirty="0">
                <a:solidFill>
                  <a:schemeClr val="bg1"/>
                </a:solidFill>
                <a:latin typeface="Google Sans"/>
              </a:rPr>
              <a:t>MEDICAL SURVEILLANCE – CONT’D</a:t>
            </a:r>
          </a:p>
        </p:txBody>
      </p:sp>
      <p:sp>
        <p:nvSpPr>
          <p:cNvPr id="4" name="TextBox 3">
            <a:extLst>
              <a:ext uri="{FF2B5EF4-FFF2-40B4-BE49-F238E27FC236}">
                <a16:creationId xmlns:a16="http://schemas.microsoft.com/office/drawing/2014/main" id="{89C516E4-B54D-90DC-D330-A2B20C7A7F54}"/>
              </a:ext>
            </a:extLst>
          </p:cNvPr>
          <p:cNvSpPr txBox="1"/>
          <p:nvPr/>
        </p:nvSpPr>
        <p:spPr>
          <a:xfrm>
            <a:off x="404191" y="1411357"/>
            <a:ext cx="7706139" cy="5137740"/>
          </a:xfrm>
          <a:prstGeom prst="rect">
            <a:avLst/>
          </a:prstGeom>
          <a:noFill/>
        </p:spPr>
        <p:txBody>
          <a:bodyPr wrap="square">
            <a:spAutoFit/>
          </a:bodyPr>
          <a:lstStyle/>
          <a:p>
            <a:pPr marL="342900" marR="0" indent="-342900">
              <a:spcBef>
                <a:spcPts val="0"/>
              </a:spcBef>
              <a:spcAft>
                <a:spcPts val="0"/>
              </a:spcAft>
              <a:buFont typeface="Arial" panose="020B0604020202020204" pitchFamily="34" charset="0"/>
              <a:buChar char="•"/>
            </a:pPr>
            <a:r>
              <a:rPr lang="en-US" sz="2500" b="1" dirty="0">
                <a:solidFill>
                  <a:srgbClr val="000000"/>
                </a:solidFill>
                <a:effectLst/>
                <a:latin typeface="Google Sans"/>
                <a:ea typeface="Aptos" panose="020B0004020202020204" pitchFamily="34" charset="0"/>
                <a:cs typeface="Times New Roman" panose="02020603050405020304" pitchFamily="18" charset="0"/>
              </a:rPr>
              <a:t>Timing of MNM Medical Surveillance</a:t>
            </a:r>
            <a:endParaRPr lang="en-US" sz="2500" dirty="0">
              <a:solidFill>
                <a:srgbClr val="000000"/>
              </a:solidFill>
              <a:effectLst/>
              <a:latin typeface="Google Sans"/>
              <a:ea typeface="Aptos" panose="020B0004020202020204" pitchFamily="34" charset="0"/>
              <a:cs typeface="Gill Sans MT" panose="020B0502020104020203" pitchFamily="34" charset="0"/>
            </a:endParaRPr>
          </a:p>
          <a:p>
            <a:pPr marL="0" marR="0">
              <a:spcBef>
                <a:spcPts val="0"/>
              </a:spcBef>
              <a:spcAft>
                <a:spcPts val="0"/>
              </a:spcAft>
            </a:pPr>
            <a:r>
              <a:rPr lang="en-US" sz="2200" b="1" dirty="0">
                <a:solidFill>
                  <a:srgbClr val="000000"/>
                </a:solidFill>
                <a:effectLst/>
                <a:latin typeface="Google Sans"/>
                <a:ea typeface="Aptos" panose="020B0004020202020204" pitchFamily="34" charset="0"/>
                <a:cs typeface="Times New Roman" panose="02020603050405020304" pitchFamily="18" charset="0"/>
              </a:rPr>
              <a:t> </a:t>
            </a:r>
            <a:endParaRPr lang="en-US" sz="2200" dirty="0">
              <a:solidFill>
                <a:srgbClr val="000000"/>
              </a:solidFill>
              <a:effectLst/>
              <a:latin typeface="Google Sans"/>
              <a:ea typeface="Aptos" panose="020B0004020202020204" pitchFamily="34" charset="0"/>
              <a:cs typeface="Gill Sans MT" panose="020B0502020104020203" pitchFamily="34" charset="0"/>
            </a:endParaRPr>
          </a:p>
          <a:p>
            <a:pPr marL="342900" marR="0" indent="-342900">
              <a:spcBef>
                <a:spcPts val="0"/>
              </a:spcBef>
              <a:spcAft>
                <a:spcPts val="230"/>
              </a:spcAft>
              <a:buFont typeface="Arial" panose="020B0604020202020204" pitchFamily="34" charset="0"/>
              <a:buChar char="•"/>
            </a:pPr>
            <a:r>
              <a:rPr lang="en-US" sz="2300" b="1" dirty="0">
                <a:solidFill>
                  <a:srgbClr val="000000"/>
                </a:solidFill>
                <a:effectLst/>
                <a:latin typeface="Google Sans"/>
                <a:ea typeface="Aptos" panose="020B0004020202020204" pitchFamily="34" charset="0"/>
                <a:cs typeface="Gill Sans MT" panose="020B0502020104020203" pitchFamily="34" charset="0"/>
              </a:rPr>
              <a:t>Provide medical exams </a:t>
            </a:r>
            <a:r>
              <a:rPr lang="en-US" sz="2300" dirty="0">
                <a:solidFill>
                  <a:srgbClr val="000000"/>
                </a:solidFill>
                <a:effectLst/>
                <a:latin typeface="Google Sans"/>
                <a:ea typeface="Aptos" panose="020B0004020202020204" pitchFamily="34" charset="0"/>
                <a:cs typeface="Gill Sans MT" panose="020B0502020104020203" pitchFamily="34" charset="0"/>
              </a:rPr>
              <a:t>to </a:t>
            </a:r>
            <a:r>
              <a:rPr lang="en-US" sz="2300" b="1" dirty="0">
                <a:solidFill>
                  <a:srgbClr val="000000"/>
                </a:solidFill>
                <a:effectLst/>
                <a:latin typeface="Google Sans"/>
                <a:ea typeface="Aptos" panose="020B0004020202020204" pitchFamily="34" charset="0"/>
                <a:cs typeface="Gill Sans MT" panose="020B0502020104020203" pitchFamily="34" charset="0"/>
              </a:rPr>
              <a:t>new miners </a:t>
            </a:r>
            <a:r>
              <a:rPr lang="en-US" sz="2300" dirty="0">
                <a:solidFill>
                  <a:srgbClr val="000000"/>
                </a:solidFill>
                <a:effectLst/>
                <a:latin typeface="Google Sans"/>
                <a:ea typeface="Aptos" panose="020B0004020202020204" pitchFamily="34" charset="0"/>
                <a:cs typeface="Gill Sans MT" panose="020B0502020104020203" pitchFamily="34" charset="0"/>
              </a:rPr>
              <a:t>who </a:t>
            </a:r>
            <a:r>
              <a:rPr lang="en-US" sz="2300" b="1" dirty="0">
                <a:solidFill>
                  <a:srgbClr val="000000"/>
                </a:solidFill>
                <a:effectLst/>
                <a:latin typeface="Google Sans"/>
                <a:ea typeface="Aptos" panose="020B0004020202020204" pitchFamily="34" charset="0"/>
                <a:cs typeface="Gill Sans MT" panose="020B0502020104020203" pitchFamily="34" charset="0"/>
              </a:rPr>
              <a:t>start work after April 8, 2026</a:t>
            </a:r>
            <a:r>
              <a:rPr lang="en-US" sz="2300" dirty="0">
                <a:solidFill>
                  <a:srgbClr val="000000"/>
                </a:solidFill>
                <a:effectLst/>
                <a:latin typeface="Google Sans"/>
                <a:ea typeface="Aptos" panose="020B0004020202020204" pitchFamily="34" charset="0"/>
                <a:cs typeface="Gill Sans MT" panose="020B0502020104020203" pitchFamily="34" charset="0"/>
              </a:rPr>
              <a:t>, </a:t>
            </a:r>
            <a:r>
              <a:rPr lang="en-US" sz="2300" b="1" dirty="0">
                <a:solidFill>
                  <a:srgbClr val="000000"/>
                </a:solidFill>
                <a:effectLst/>
                <a:latin typeface="Google Sans"/>
                <a:ea typeface="Aptos" panose="020B0004020202020204" pitchFamily="34" charset="0"/>
                <a:cs typeface="Gill Sans MT" panose="020B0502020104020203" pitchFamily="34" charset="0"/>
              </a:rPr>
              <a:t>within 60 days </a:t>
            </a:r>
            <a:r>
              <a:rPr lang="en-US" sz="2300" dirty="0">
                <a:solidFill>
                  <a:srgbClr val="000000"/>
                </a:solidFill>
                <a:effectLst/>
                <a:latin typeface="Google Sans"/>
                <a:ea typeface="Aptos" panose="020B0004020202020204" pitchFamily="34" charset="0"/>
                <a:cs typeface="Gill Sans MT" panose="020B0502020104020203" pitchFamily="34" charset="0"/>
              </a:rPr>
              <a:t>of </a:t>
            </a:r>
            <a:r>
              <a:rPr lang="en-US" sz="2300" b="1" dirty="0">
                <a:solidFill>
                  <a:srgbClr val="000000"/>
                </a:solidFill>
                <a:effectLst/>
                <a:latin typeface="Google Sans"/>
                <a:ea typeface="Aptos" panose="020B0004020202020204" pitchFamily="34" charset="0"/>
                <a:cs typeface="Gill Sans MT" panose="020B0502020104020203" pitchFamily="34" charset="0"/>
              </a:rPr>
              <a:t>beginning employment</a:t>
            </a:r>
          </a:p>
          <a:p>
            <a:pPr marL="0" marR="0">
              <a:spcBef>
                <a:spcPts val="0"/>
              </a:spcBef>
              <a:spcAft>
                <a:spcPts val="230"/>
              </a:spcAft>
            </a:pPr>
            <a:endParaRPr lang="en-US" sz="2200" dirty="0">
              <a:solidFill>
                <a:srgbClr val="000000"/>
              </a:solidFill>
              <a:effectLst/>
              <a:latin typeface="Google Sans"/>
              <a:ea typeface="Aptos" panose="020B0004020202020204" pitchFamily="34" charset="0"/>
              <a:cs typeface="Gill Sans MT" panose="020B0502020104020203" pitchFamily="34" charset="0"/>
            </a:endParaRPr>
          </a:p>
          <a:p>
            <a:pPr marL="800100" lvl="1" indent="-342900">
              <a:spcAft>
                <a:spcPts val="230"/>
              </a:spcAft>
              <a:buFont typeface="Arial" panose="020B0604020202020204" pitchFamily="34" charset="0"/>
              <a:buChar char="•"/>
            </a:pPr>
            <a:r>
              <a:rPr lang="en-US" sz="2200" b="1" dirty="0">
                <a:solidFill>
                  <a:srgbClr val="000000"/>
                </a:solidFill>
                <a:effectLst/>
                <a:latin typeface="Google Sans"/>
                <a:ea typeface="Aptos" panose="020B0004020202020204" pitchFamily="34" charset="0"/>
                <a:cs typeface="Gill Sans MT" panose="020B0502020104020203" pitchFamily="34" charset="0"/>
              </a:rPr>
              <a:t>1st follow-up exam no later than 3 years</a:t>
            </a:r>
          </a:p>
          <a:p>
            <a:pPr marL="800100" lvl="1" indent="-342900">
              <a:spcAft>
                <a:spcPts val="230"/>
              </a:spcAft>
              <a:buFont typeface="Arial" panose="020B0604020202020204" pitchFamily="34" charset="0"/>
              <a:buChar char="•"/>
            </a:pPr>
            <a:endParaRPr lang="en-US" sz="2200" dirty="0">
              <a:solidFill>
                <a:srgbClr val="000000"/>
              </a:solidFill>
              <a:effectLst/>
              <a:latin typeface="Google Sans"/>
              <a:ea typeface="Aptos" panose="020B0004020202020204" pitchFamily="34" charset="0"/>
              <a:cs typeface="Gill Sans MT" panose="020B0502020104020203" pitchFamily="34" charset="0"/>
            </a:endParaRPr>
          </a:p>
          <a:p>
            <a:pPr marL="800100" lvl="1" indent="-342900">
              <a:buFont typeface="Arial" panose="020B0604020202020204" pitchFamily="34" charset="0"/>
              <a:buChar char="•"/>
            </a:pPr>
            <a:r>
              <a:rPr lang="en-US" sz="2200" b="1" dirty="0">
                <a:solidFill>
                  <a:srgbClr val="000000"/>
                </a:solidFill>
                <a:effectLst/>
                <a:latin typeface="Google Sans"/>
                <a:ea typeface="Aptos" panose="020B0004020202020204" pitchFamily="34" charset="0"/>
                <a:cs typeface="Gill Sans MT" panose="020B0502020104020203" pitchFamily="34" charset="0"/>
              </a:rPr>
              <a:t>2nd follow-up no later than 2 years if the 1st follow-up exam shows evidence </a:t>
            </a:r>
            <a:r>
              <a:rPr lang="en-US" sz="2200" dirty="0">
                <a:solidFill>
                  <a:srgbClr val="000000"/>
                </a:solidFill>
                <a:effectLst/>
                <a:latin typeface="Google Sans"/>
                <a:ea typeface="Aptos" panose="020B0004020202020204" pitchFamily="34" charset="0"/>
                <a:cs typeface="Gill Sans MT" panose="020B0502020104020203" pitchFamily="34" charset="0"/>
              </a:rPr>
              <a:t>of</a:t>
            </a:r>
            <a:r>
              <a:rPr lang="en-US" sz="2200" b="1" dirty="0">
                <a:solidFill>
                  <a:srgbClr val="000000"/>
                </a:solidFill>
                <a:effectLst/>
                <a:latin typeface="Google Sans"/>
                <a:ea typeface="Aptos" panose="020B0004020202020204" pitchFamily="34" charset="0"/>
                <a:cs typeface="Gill Sans MT" panose="020B0502020104020203" pitchFamily="34" charset="0"/>
              </a:rPr>
              <a:t> decreased lung function</a:t>
            </a:r>
          </a:p>
          <a:p>
            <a:pPr lvl="1"/>
            <a:r>
              <a:rPr lang="en-US" sz="2200" b="1" dirty="0">
                <a:solidFill>
                  <a:srgbClr val="000000"/>
                </a:solidFill>
                <a:effectLst/>
                <a:latin typeface="Google Sans"/>
                <a:ea typeface="Aptos" panose="020B0004020202020204" pitchFamily="34" charset="0"/>
                <a:cs typeface="Gill Sans MT" panose="020B0502020104020203" pitchFamily="34" charset="0"/>
              </a:rPr>
              <a:t> </a:t>
            </a:r>
          </a:p>
          <a:p>
            <a:pPr marL="800100" lvl="1" indent="-342900">
              <a:buFont typeface="Arial" panose="020B0604020202020204" pitchFamily="34" charset="0"/>
              <a:buChar char="•"/>
            </a:pPr>
            <a:r>
              <a:rPr lang="en-US" sz="2200" dirty="0">
                <a:solidFill>
                  <a:srgbClr val="000000"/>
                </a:solidFill>
                <a:effectLst/>
                <a:latin typeface="Google Sans"/>
                <a:ea typeface="Aptos" panose="020B0004020202020204" pitchFamily="34" charset="0"/>
                <a:cs typeface="Gill Sans MT" panose="020B0502020104020203" pitchFamily="34" charset="0"/>
              </a:rPr>
              <a:t>Provide </a:t>
            </a:r>
            <a:r>
              <a:rPr lang="en-US" sz="2200" b="1" dirty="0">
                <a:solidFill>
                  <a:srgbClr val="000000"/>
                </a:solidFill>
                <a:effectLst/>
                <a:latin typeface="Google Sans"/>
                <a:ea typeface="Aptos" panose="020B0004020202020204" pitchFamily="34" charset="0"/>
                <a:cs typeface="Gill Sans MT" panose="020B0502020104020203" pitchFamily="34" charset="0"/>
              </a:rPr>
              <a:t>medical exams </a:t>
            </a:r>
            <a:r>
              <a:rPr lang="en-US" sz="2200" dirty="0">
                <a:solidFill>
                  <a:srgbClr val="000000"/>
                </a:solidFill>
                <a:effectLst/>
                <a:latin typeface="Google Sans"/>
                <a:ea typeface="Aptos" panose="020B0004020202020204" pitchFamily="34" charset="0"/>
                <a:cs typeface="Gill Sans MT" panose="020B0502020104020203" pitchFamily="34" charset="0"/>
              </a:rPr>
              <a:t>to</a:t>
            </a:r>
            <a:r>
              <a:rPr lang="en-US" sz="2200" b="1" dirty="0">
                <a:solidFill>
                  <a:srgbClr val="000000"/>
                </a:solidFill>
                <a:effectLst/>
                <a:latin typeface="Google Sans"/>
                <a:ea typeface="Aptos" panose="020B0004020202020204" pitchFamily="34" charset="0"/>
                <a:cs typeface="Gill Sans MT" panose="020B0502020104020203" pitchFamily="34" charset="0"/>
              </a:rPr>
              <a:t> current miners                                </a:t>
            </a:r>
            <a:r>
              <a:rPr lang="en-US" sz="2200" dirty="0">
                <a:solidFill>
                  <a:srgbClr val="000000"/>
                </a:solidFill>
                <a:effectLst/>
                <a:latin typeface="Google Sans"/>
                <a:ea typeface="Aptos" panose="020B0004020202020204" pitchFamily="34" charset="0"/>
                <a:cs typeface="Gill Sans MT" panose="020B0502020104020203" pitchFamily="34" charset="0"/>
              </a:rPr>
              <a:t>( who are already employed and working)</a:t>
            </a:r>
          </a:p>
          <a:p>
            <a:pPr marL="1257300" lvl="2" indent="-342900">
              <a:buFont typeface="Arial" panose="020B0604020202020204" pitchFamily="34" charset="0"/>
              <a:buChar char="•"/>
            </a:pPr>
            <a:r>
              <a:rPr lang="en-US" sz="2200" b="1" dirty="0">
                <a:solidFill>
                  <a:srgbClr val="000000"/>
                </a:solidFill>
                <a:effectLst/>
                <a:latin typeface="Google Sans"/>
                <a:ea typeface="Aptos" panose="020B0004020202020204" pitchFamily="34" charset="0"/>
                <a:cs typeface="Gill Sans MT" panose="020B0502020104020203" pitchFamily="34" charset="0"/>
              </a:rPr>
              <a:t>During </a:t>
            </a:r>
            <a:r>
              <a:rPr lang="en-US" sz="2200" dirty="0">
                <a:solidFill>
                  <a:srgbClr val="000000"/>
                </a:solidFill>
                <a:effectLst/>
                <a:latin typeface="Google Sans"/>
                <a:ea typeface="Aptos" panose="020B0004020202020204" pitchFamily="34" charset="0"/>
                <a:cs typeface="Gill Sans MT" panose="020B0502020104020203" pitchFamily="34" charset="0"/>
              </a:rPr>
              <a:t>an </a:t>
            </a:r>
            <a:r>
              <a:rPr lang="en-US" sz="2200" b="1" dirty="0">
                <a:solidFill>
                  <a:srgbClr val="000000"/>
                </a:solidFill>
                <a:effectLst/>
                <a:latin typeface="Google Sans"/>
                <a:ea typeface="Aptos" panose="020B0004020202020204" pitchFamily="34" charset="0"/>
                <a:cs typeface="Gill Sans MT" panose="020B0502020104020203" pitchFamily="34" charset="0"/>
              </a:rPr>
              <a:t>initial 12-month period </a:t>
            </a:r>
            <a:r>
              <a:rPr lang="en-US" sz="2200" dirty="0">
                <a:solidFill>
                  <a:srgbClr val="000000"/>
                </a:solidFill>
                <a:effectLst/>
                <a:latin typeface="Google Sans"/>
                <a:ea typeface="Aptos" panose="020B0004020202020204" pitchFamily="34" charset="0"/>
                <a:cs typeface="Gill Sans MT" panose="020B0502020104020203" pitchFamily="34" charset="0"/>
              </a:rPr>
              <a:t>and                                     </a:t>
            </a:r>
            <a:r>
              <a:rPr lang="en-US" sz="2200" b="1" dirty="0">
                <a:solidFill>
                  <a:srgbClr val="000000"/>
                </a:solidFill>
                <a:effectLst/>
                <a:latin typeface="Google Sans"/>
                <a:ea typeface="Aptos" panose="020B0004020202020204" pitchFamily="34" charset="0"/>
                <a:cs typeface="Gill Sans MT" panose="020B0502020104020203" pitchFamily="34" charset="0"/>
              </a:rPr>
              <a:t>every 5 years thereafter</a:t>
            </a:r>
          </a:p>
        </p:txBody>
      </p:sp>
      <p:pic>
        <p:nvPicPr>
          <p:cNvPr id="5" name="Picture 4">
            <a:extLst>
              <a:ext uri="{FF2B5EF4-FFF2-40B4-BE49-F238E27FC236}">
                <a16:creationId xmlns:a16="http://schemas.microsoft.com/office/drawing/2014/main" id="{0BF99BD4-58A0-1267-2640-6FF8A04ADB78}"/>
              </a:ext>
            </a:extLst>
          </p:cNvPr>
          <p:cNvPicPr>
            <a:picLocks noChangeAspect="1"/>
          </p:cNvPicPr>
          <p:nvPr/>
        </p:nvPicPr>
        <p:blipFill>
          <a:blip r:embed="rId3"/>
          <a:stretch>
            <a:fillRect/>
          </a:stretch>
        </p:blipFill>
        <p:spPr>
          <a:xfrm>
            <a:off x="6229161" y="4706386"/>
            <a:ext cx="2914839" cy="1939693"/>
          </a:xfrm>
          <a:prstGeom prst="rect">
            <a:avLst/>
          </a:prstGeom>
        </p:spPr>
      </p:pic>
    </p:spTree>
    <p:extLst>
      <p:ext uri="{BB962C8B-B14F-4D97-AF65-F5344CB8AC3E}">
        <p14:creationId xmlns:p14="http://schemas.microsoft.com/office/powerpoint/2010/main" val="11716431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A65A5-29E0-472E-3C85-0AF5E44A07B6}"/>
              </a:ext>
            </a:extLst>
          </p:cNvPr>
          <p:cNvSpPr>
            <a:spLocks noGrp="1"/>
          </p:cNvSpPr>
          <p:nvPr>
            <p:ph type="title"/>
          </p:nvPr>
        </p:nvSpPr>
        <p:spPr>
          <a:xfrm>
            <a:off x="2566626" y="50450"/>
            <a:ext cx="6120173" cy="1229710"/>
          </a:xfrm>
        </p:spPr>
        <p:txBody>
          <a:bodyPr/>
          <a:lstStyle/>
          <a:p>
            <a:pPr marL="0" marR="0" lvl="0" indent="0" defTabSz="914400" rtl="0" eaLnBrk="1" fontAlgn="auto" latinLnBrk="0" hangingPunct="1">
              <a:lnSpc>
                <a:spcPct val="115000"/>
              </a:lnSpc>
              <a:spcBef>
                <a:spcPts val="0"/>
              </a:spcBef>
              <a:spcAft>
                <a:spcPts val="0"/>
              </a:spcAft>
              <a:tabLst/>
              <a:defRPr/>
            </a:pPr>
            <a:r>
              <a:rPr kumimoji="0" lang="en-US" sz="3400" b="1" i="0" strike="noStrike" kern="0" cap="none" spc="0" normalizeH="0" baseline="0" noProof="0" dirty="0">
                <a:ln>
                  <a:noFill/>
                </a:ln>
                <a:solidFill>
                  <a:schemeClr val="bg1"/>
                </a:solidFill>
                <a:effectLst/>
                <a:uLnTx/>
                <a:uFillTx/>
                <a:latin typeface="Google Sans"/>
                <a:ea typeface="Aptos" panose="020B0004020202020204" pitchFamily="34" charset="0"/>
                <a:cs typeface="Gill Sans MT" panose="020B0502020104020203" pitchFamily="34" charset="0"/>
              </a:rPr>
              <a:t>SECTION 60.16 – RECORDKEEPING</a:t>
            </a:r>
            <a:br>
              <a:rPr kumimoji="0" lang="en-US" sz="12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0A55B3AD-A161-B16E-5D05-A744DE49B694}"/>
              </a:ext>
            </a:extLst>
          </p:cNvPr>
          <p:cNvSpPr txBox="1"/>
          <p:nvPr/>
        </p:nvSpPr>
        <p:spPr>
          <a:xfrm>
            <a:off x="479272" y="2091232"/>
            <a:ext cx="8513379" cy="430887"/>
          </a:xfrm>
          <a:prstGeom prst="rect">
            <a:avLst/>
          </a:prstGeom>
          <a:noFill/>
        </p:spPr>
        <p:txBody>
          <a:bodyPr wrap="square">
            <a:spAutoFit/>
          </a:bodyPr>
          <a:lstStyle/>
          <a:p>
            <a:pPr marL="0" marR="0">
              <a:spcBef>
                <a:spcPts val="0"/>
              </a:spcBef>
              <a:spcAft>
                <a:spcPts val="0"/>
              </a:spcAft>
            </a:pPr>
            <a:r>
              <a:rPr lang="en-US" sz="2200" dirty="0">
                <a:solidFill>
                  <a:srgbClr val="000000"/>
                </a:solidFill>
                <a:effectLst/>
                <a:latin typeface="Google Sans"/>
                <a:ea typeface="Aptos" panose="020B0004020202020204" pitchFamily="34" charset="0"/>
                <a:cs typeface="Gill Sans MT" panose="020B0502020104020203" pitchFamily="34" charset="0"/>
              </a:rPr>
              <a:t> </a:t>
            </a:r>
          </a:p>
        </p:txBody>
      </p:sp>
      <p:sp>
        <p:nvSpPr>
          <p:cNvPr id="5" name="TextBox 4">
            <a:extLst>
              <a:ext uri="{FF2B5EF4-FFF2-40B4-BE49-F238E27FC236}">
                <a16:creationId xmlns:a16="http://schemas.microsoft.com/office/drawing/2014/main" id="{8696117B-97AE-82DA-90EE-FCED20B91FDF}"/>
              </a:ext>
            </a:extLst>
          </p:cNvPr>
          <p:cNvSpPr txBox="1"/>
          <p:nvPr/>
        </p:nvSpPr>
        <p:spPr>
          <a:xfrm>
            <a:off x="284922" y="1364973"/>
            <a:ext cx="8786191" cy="5259345"/>
          </a:xfrm>
          <a:prstGeom prst="rect">
            <a:avLst/>
          </a:prstGeom>
          <a:noFill/>
        </p:spPr>
        <p:txBody>
          <a:bodyPr wrap="square">
            <a:spAutoFit/>
          </a:bodyPr>
          <a:lstStyle/>
          <a:p>
            <a:pPr marL="0" marR="0">
              <a:spcBef>
                <a:spcPts val="0"/>
              </a:spcBef>
              <a:spcAft>
                <a:spcPts val="0"/>
              </a:spcAft>
            </a:pPr>
            <a:r>
              <a:rPr lang="en-US" sz="1200" dirty="0">
                <a:solidFill>
                  <a:srgbClr val="000000"/>
                </a:solidFill>
                <a:effectLst/>
                <a:latin typeface="Gill Sans MT" panose="020B0502020104020203" pitchFamily="34" charset="0"/>
                <a:ea typeface="Aptos" panose="020B0004020202020204" pitchFamily="34" charset="0"/>
                <a:cs typeface="Gill Sans MT" panose="020B0502020104020203" pitchFamily="34" charset="0"/>
              </a:rPr>
              <a:t> </a:t>
            </a:r>
            <a:r>
              <a:rPr lang="en-US" sz="2400" b="1" kern="0" dirty="0">
                <a:effectLst/>
                <a:latin typeface="Gill Sans MT" panose="020B0502020104020203" pitchFamily="34" charset="0"/>
                <a:ea typeface="Aptos" panose="020B0004020202020204" pitchFamily="34" charset="0"/>
                <a:cs typeface="Gill Sans MT" panose="020B0502020104020203" pitchFamily="34" charset="0"/>
              </a:rPr>
              <a:t>Mine operators must retain</a:t>
            </a:r>
          </a:p>
          <a:p>
            <a:pPr marL="0" marR="0">
              <a:spcBef>
                <a:spcPts val="0"/>
              </a:spcBef>
              <a:spcAft>
                <a:spcPts val="0"/>
              </a:spcAft>
            </a:pPr>
            <a:endParaRPr lang="en-US" sz="1400" kern="0" dirty="0">
              <a:latin typeface="Gill Sans MT" panose="020B0502020104020203" pitchFamily="34" charset="0"/>
              <a:ea typeface="Aptos" panose="020B0004020202020204" pitchFamily="34" charset="0"/>
              <a:cs typeface="Wingdings" panose="05000000000000000000" pitchFamily="2" charset="2"/>
            </a:endParaRPr>
          </a:p>
          <a:p>
            <a:pPr marL="342900" marR="0" indent="-342900">
              <a:lnSpc>
                <a:spcPct val="115000"/>
              </a:lnSpc>
              <a:spcBef>
                <a:spcPts val="0"/>
              </a:spcBef>
              <a:spcAft>
                <a:spcPts val="0"/>
              </a:spcAft>
              <a:buFont typeface="Arial" panose="020B0604020202020204" pitchFamily="34" charset="0"/>
              <a:buChar char="•"/>
            </a:pPr>
            <a:r>
              <a:rPr lang="en-US" sz="2000" b="1" kern="0" dirty="0">
                <a:latin typeface="Google Sans"/>
              </a:rPr>
              <a:t>Sampling, periodic evaluations, and corrective actions                                      records</a:t>
            </a:r>
            <a:r>
              <a:rPr lang="en-US" sz="2000" kern="0" dirty="0">
                <a:latin typeface="Google Sans"/>
              </a:rPr>
              <a:t>; for at least 5 years</a:t>
            </a:r>
          </a:p>
          <a:p>
            <a:pPr marL="342900" indent="-342900">
              <a:lnSpc>
                <a:spcPct val="115000"/>
              </a:lnSpc>
              <a:buFont typeface="Arial" panose="020B0604020202020204" pitchFamily="34" charset="0"/>
              <a:buChar char="•"/>
            </a:pPr>
            <a:r>
              <a:rPr lang="en-US" sz="2000" b="1" kern="0" dirty="0">
                <a:latin typeface="Google Sans"/>
              </a:rPr>
              <a:t>Written records </a:t>
            </a:r>
            <a:r>
              <a:rPr lang="en-US" sz="2000" kern="0" dirty="0">
                <a:latin typeface="Google Sans"/>
              </a:rPr>
              <a:t>of a </a:t>
            </a:r>
            <a:r>
              <a:rPr lang="en-US" sz="2000" b="1" kern="0" dirty="0">
                <a:latin typeface="Google Sans"/>
              </a:rPr>
              <a:t>PLHCP's determination </a:t>
            </a:r>
            <a:r>
              <a:rPr lang="en-US" sz="2000" kern="0" dirty="0">
                <a:latin typeface="Google Sans"/>
              </a:rPr>
              <a:t>on</a:t>
            </a:r>
            <a:r>
              <a:rPr lang="en-US" sz="2000" b="1" kern="0" dirty="0">
                <a:latin typeface="Google Sans"/>
              </a:rPr>
              <a:t> whether a                                 miner</a:t>
            </a:r>
            <a:r>
              <a:rPr lang="en-US" sz="2000" kern="0" dirty="0">
                <a:latin typeface="Google Sans"/>
              </a:rPr>
              <a:t> is </a:t>
            </a:r>
            <a:r>
              <a:rPr lang="en-US" sz="2000" b="1" kern="0" dirty="0">
                <a:latin typeface="Google Sans"/>
              </a:rPr>
              <a:t>able </a:t>
            </a:r>
            <a:r>
              <a:rPr lang="en-US" sz="2000" kern="0" dirty="0">
                <a:latin typeface="Google Sans"/>
              </a:rPr>
              <a:t>or </a:t>
            </a:r>
            <a:r>
              <a:rPr lang="en-US" sz="2000" b="1" kern="0" dirty="0">
                <a:latin typeface="Google Sans"/>
              </a:rPr>
              <a:t>unable to wear </a:t>
            </a:r>
            <a:r>
              <a:rPr lang="en-US" sz="2000" kern="0" dirty="0">
                <a:latin typeface="Google Sans"/>
              </a:rPr>
              <a:t>a </a:t>
            </a:r>
            <a:r>
              <a:rPr lang="en-US" sz="2000" b="1" kern="0" dirty="0">
                <a:latin typeface="Google Sans"/>
              </a:rPr>
              <a:t>respirator</a:t>
            </a:r>
            <a:r>
              <a:rPr lang="en-US" sz="2000" kern="0" dirty="0">
                <a:latin typeface="Google Sans"/>
              </a:rPr>
              <a:t>; for the duration                                    of employment plus 6 months</a:t>
            </a:r>
          </a:p>
          <a:p>
            <a:pPr marL="342900" marR="0" indent="-342900">
              <a:lnSpc>
                <a:spcPct val="115000"/>
              </a:lnSpc>
              <a:spcBef>
                <a:spcPts val="0"/>
              </a:spcBef>
              <a:spcAft>
                <a:spcPts val="0"/>
              </a:spcAft>
              <a:buFont typeface="Arial" panose="020B0604020202020204" pitchFamily="34" charset="0"/>
              <a:buChar char="•"/>
            </a:pPr>
            <a:r>
              <a:rPr lang="en-US" sz="2000" b="1" kern="0" dirty="0">
                <a:effectLst/>
                <a:latin typeface="Google Sans"/>
                <a:ea typeface="Aptos" panose="020B0004020202020204" pitchFamily="34" charset="0"/>
                <a:cs typeface="Gill Sans MT" panose="020B0502020104020203" pitchFamily="34" charset="0"/>
              </a:rPr>
              <a:t>Written records </a:t>
            </a:r>
            <a:r>
              <a:rPr lang="en-US" sz="2000" kern="0" dirty="0">
                <a:effectLst/>
                <a:latin typeface="Google Sans"/>
                <a:ea typeface="Aptos" panose="020B0004020202020204" pitchFamily="34" charset="0"/>
                <a:cs typeface="Gill Sans MT" panose="020B0502020104020203" pitchFamily="34" charset="0"/>
              </a:rPr>
              <a:t>of </a:t>
            </a:r>
            <a:r>
              <a:rPr lang="en-US" sz="2000" b="1" kern="0" dirty="0">
                <a:effectLst/>
                <a:latin typeface="Google Sans"/>
                <a:ea typeface="Aptos" panose="020B0004020202020204" pitchFamily="34" charset="0"/>
                <a:cs typeface="Gill Sans MT" panose="020B0502020104020203" pitchFamily="34" charset="0"/>
              </a:rPr>
              <a:t>medical opinions by the PLHCP </a:t>
            </a:r>
            <a:r>
              <a:rPr lang="en-US" sz="2000" kern="0" dirty="0">
                <a:latin typeface="Google Sans"/>
                <a:ea typeface="Aptos" panose="020B0004020202020204" pitchFamily="34" charset="0"/>
                <a:cs typeface="Gill Sans MT" panose="020B0502020104020203" pitchFamily="34" charset="0"/>
              </a:rPr>
              <a:t>or</a:t>
            </a:r>
            <a:r>
              <a:rPr lang="en-US" sz="2000" b="1" kern="0" dirty="0">
                <a:effectLst/>
                <a:latin typeface="Google Sans"/>
                <a:ea typeface="Aptos" panose="020B0004020202020204" pitchFamily="34" charset="0"/>
                <a:cs typeface="Gill Sans MT" panose="020B0502020104020203" pitchFamily="34" charset="0"/>
              </a:rPr>
              <a:t>                                                    specialist</a:t>
            </a:r>
            <a:r>
              <a:rPr lang="en-US" sz="2000" kern="0" dirty="0">
                <a:effectLst/>
                <a:latin typeface="Google Sans"/>
                <a:ea typeface="Aptos" panose="020B0004020202020204" pitchFamily="34" charset="0"/>
                <a:cs typeface="Gill Sans MT" panose="020B0502020104020203" pitchFamily="34" charset="0"/>
              </a:rPr>
              <a:t> that include: </a:t>
            </a:r>
            <a:r>
              <a:rPr lang="en-US" sz="2000" b="1" kern="0" dirty="0">
                <a:effectLst/>
                <a:latin typeface="Google Sans"/>
                <a:ea typeface="Aptos" panose="020B0004020202020204" pitchFamily="34" charset="0"/>
                <a:cs typeface="Gill Sans MT" panose="020B0502020104020203" pitchFamily="34" charset="0"/>
              </a:rPr>
              <a:t>date</a:t>
            </a:r>
            <a:r>
              <a:rPr lang="en-US" sz="2000" kern="0" dirty="0">
                <a:effectLst/>
                <a:latin typeface="Google Sans"/>
                <a:ea typeface="Aptos" panose="020B0004020202020204" pitchFamily="34" charset="0"/>
                <a:cs typeface="Gill Sans MT" panose="020B0502020104020203" pitchFamily="34" charset="0"/>
              </a:rPr>
              <a:t> of the </a:t>
            </a:r>
            <a:r>
              <a:rPr lang="en-US" sz="2000" b="1" kern="0" dirty="0">
                <a:effectLst/>
                <a:latin typeface="Google Sans"/>
                <a:ea typeface="Aptos" panose="020B0004020202020204" pitchFamily="34" charset="0"/>
                <a:cs typeface="Gill Sans MT" panose="020B0502020104020203" pitchFamily="34" charset="0"/>
              </a:rPr>
              <a:t>medical exam</a:t>
            </a:r>
            <a:r>
              <a:rPr lang="en-US" sz="2000" kern="0" dirty="0">
                <a:effectLst/>
                <a:latin typeface="Google Sans"/>
                <a:ea typeface="Aptos" panose="020B0004020202020204" pitchFamily="34" charset="0"/>
                <a:cs typeface="Gill Sans MT" panose="020B0502020104020203" pitchFamily="34" charset="0"/>
              </a:rPr>
              <a:t>; a </a:t>
            </a:r>
            <a:r>
              <a:rPr lang="en-US" sz="2000" b="1" kern="0" dirty="0">
                <a:effectLst/>
                <a:latin typeface="Google Sans"/>
                <a:ea typeface="Aptos" panose="020B0004020202020204" pitchFamily="34" charset="0"/>
                <a:cs typeface="Gill Sans MT" panose="020B0502020104020203" pitchFamily="34" charset="0"/>
              </a:rPr>
              <a:t>statement</a:t>
            </a:r>
            <a:r>
              <a:rPr lang="en-US" sz="2000" kern="0" dirty="0">
                <a:effectLst/>
                <a:latin typeface="Google Sans"/>
                <a:ea typeface="Aptos" panose="020B0004020202020204" pitchFamily="34" charset="0"/>
                <a:cs typeface="Gill Sans MT" panose="020B0502020104020203" pitchFamily="34" charset="0"/>
              </a:rPr>
              <a:t> confirming the </a:t>
            </a:r>
            <a:r>
              <a:rPr lang="en-US" sz="2000" b="1" kern="0" dirty="0">
                <a:effectLst/>
                <a:latin typeface="Google Sans"/>
                <a:ea typeface="Aptos" panose="020B0004020202020204" pitchFamily="34" charset="0"/>
                <a:cs typeface="Gill Sans MT" panose="020B0502020104020203" pitchFamily="34" charset="0"/>
              </a:rPr>
              <a:t>exam has met requirements of section 60.15</a:t>
            </a:r>
            <a:r>
              <a:rPr lang="en-US" sz="2000" kern="0" dirty="0">
                <a:effectLst/>
                <a:latin typeface="Google Sans"/>
                <a:ea typeface="Aptos" panose="020B0004020202020204" pitchFamily="34" charset="0"/>
                <a:cs typeface="Gill Sans MT" panose="020B0502020104020203" pitchFamily="34" charset="0"/>
              </a:rPr>
              <a:t>; and any </a:t>
            </a:r>
            <a:r>
              <a:rPr lang="en-US" sz="2000" b="1" kern="0" dirty="0">
                <a:effectLst/>
                <a:latin typeface="Google Sans"/>
                <a:ea typeface="Aptos" panose="020B0004020202020204" pitchFamily="34" charset="0"/>
                <a:cs typeface="Gill Sans MT" panose="020B0502020104020203" pitchFamily="34" charset="0"/>
              </a:rPr>
              <a:t>recommended</a:t>
            </a:r>
            <a:r>
              <a:rPr lang="en-US" sz="2000" kern="0" dirty="0">
                <a:effectLst/>
                <a:latin typeface="Google Sans"/>
                <a:ea typeface="Aptos" panose="020B0004020202020204" pitchFamily="34" charset="0"/>
                <a:cs typeface="Gill Sans MT" panose="020B0502020104020203" pitchFamily="34" charset="0"/>
              </a:rPr>
              <a:t> </a:t>
            </a:r>
            <a:r>
              <a:rPr lang="en-US" sz="2000" b="1" kern="0" dirty="0">
                <a:effectLst/>
                <a:latin typeface="Google Sans"/>
                <a:ea typeface="Aptos" panose="020B0004020202020204" pitchFamily="34" charset="0"/>
                <a:cs typeface="Gill Sans MT" panose="020B0502020104020203" pitchFamily="34" charset="0"/>
              </a:rPr>
              <a:t>limitations on the miner's use of respirator</a:t>
            </a:r>
            <a:r>
              <a:rPr lang="en-US" sz="2000" kern="0" dirty="0">
                <a:effectLst/>
                <a:latin typeface="Google Sans"/>
                <a:ea typeface="Aptos" panose="020B0004020202020204" pitchFamily="34" charset="0"/>
                <a:cs typeface="Gill Sans MT" panose="020B0502020104020203" pitchFamily="34" charset="0"/>
              </a:rPr>
              <a:t>; for the </a:t>
            </a:r>
            <a:r>
              <a:rPr lang="en-US" sz="2000" b="1" kern="0" dirty="0">
                <a:effectLst/>
                <a:latin typeface="Google Sans"/>
                <a:ea typeface="Aptos" panose="020B0004020202020204" pitchFamily="34" charset="0"/>
                <a:cs typeface="Gill Sans MT" panose="020B0502020104020203" pitchFamily="34" charset="0"/>
              </a:rPr>
              <a:t>duration of a miner’s employment plus 6 months</a:t>
            </a:r>
            <a:endParaRPr lang="en-US" sz="2000" b="1" kern="100" dirty="0">
              <a:effectLst/>
              <a:latin typeface="Google Sans"/>
              <a:ea typeface="Aptos" panose="020B0004020202020204" pitchFamily="34" charset="0"/>
              <a:cs typeface="Times New Roman" panose="02020603050405020304" pitchFamily="18" charset="0"/>
            </a:endParaRPr>
          </a:p>
          <a:p>
            <a:pPr marL="800100" lvl="1" indent="-342900">
              <a:lnSpc>
                <a:spcPct val="115000"/>
              </a:lnSpc>
              <a:buFont typeface="Arial" panose="020B0604020202020204" pitchFamily="34" charset="0"/>
              <a:buChar char="•"/>
            </a:pPr>
            <a:r>
              <a:rPr lang="en-US" sz="2000" kern="0" dirty="0">
                <a:effectLst/>
                <a:latin typeface="Google Sans"/>
                <a:ea typeface="Aptos" panose="020B0004020202020204" pitchFamily="34" charset="0"/>
                <a:cs typeface="Gill Sans MT" panose="020B0502020104020203" pitchFamily="34" charset="0"/>
              </a:rPr>
              <a:t>Operators must promptly </a:t>
            </a:r>
            <a:r>
              <a:rPr lang="en-US" sz="2000" b="1" kern="0" dirty="0">
                <a:effectLst/>
                <a:latin typeface="Google Sans"/>
                <a:ea typeface="Aptos" panose="020B0004020202020204" pitchFamily="34" charset="0"/>
                <a:cs typeface="Gill Sans MT" panose="020B0502020104020203" pitchFamily="34" charset="0"/>
              </a:rPr>
              <a:t>provide access to any of these records</a:t>
            </a:r>
            <a:r>
              <a:rPr lang="en-US" sz="2000" kern="0" dirty="0">
                <a:effectLst/>
                <a:latin typeface="Google Sans"/>
                <a:ea typeface="Aptos" panose="020B0004020202020204" pitchFamily="34" charset="0"/>
                <a:cs typeface="Gill Sans MT" panose="020B0502020104020203" pitchFamily="34" charset="0"/>
              </a:rPr>
              <a:t>, upon </a:t>
            </a:r>
            <a:r>
              <a:rPr lang="en-US" sz="2000" b="1" kern="0" dirty="0">
                <a:effectLst/>
                <a:latin typeface="Google Sans"/>
                <a:ea typeface="Aptos" panose="020B0004020202020204" pitchFamily="34" charset="0"/>
                <a:cs typeface="Gill Sans MT" panose="020B0502020104020203" pitchFamily="34" charset="0"/>
              </a:rPr>
              <a:t>request</a:t>
            </a:r>
            <a:r>
              <a:rPr lang="en-US" sz="2000" kern="0" dirty="0">
                <a:effectLst/>
                <a:latin typeface="Google Sans"/>
                <a:ea typeface="Aptos" panose="020B0004020202020204" pitchFamily="34" charset="0"/>
                <a:cs typeface="Gill Sans MT" panose="020B0502020104020203" pitchFamily="34" charset="0"/>
              </a:rPr>
              <a:t> from an </a:t>
            </a:r>
            <a:r>
              <a:rPr lang="en-US" sz="2000" b="1" kern="0" dirty="0">
                <a:effectLst/>
                <a:latin typeface="Google Sans"/>
                <a:ea typeface="Aptos" panose="020B0004020202020204" pitchFamily="34" charset="0"/>
                <a:cs typeface="Gill Sans MT" panose="020B0502020104020203" pitchFamily="34" charset="0"/>
              </a:rPr>
              <a:t>authorized representative of the DOL Secretary</a:t>
            </a:r>
            <a:r>
              <a:rPr lang="en-US" sz="2000" kern="0" dirty="0">
                <a:effectLst/>
                <a:latin typeface="Google Sans"/>
                <a:ea typeface="Aptos" panose="020B0004020202020204" pitchFamily="34" charset="0"/>
                <a:cs typeface="Gill Sans MT" panose="020B0502020104020203" pitchFamily="34" charset="0"/>
              </a:rPr>
              <a:t>, from </a:t>
            </a:r>
            <a:r>
              <a:rPr lang="en-US" sz="2000" b="1" kern="0" dirty="0">
                <a:effectLst/>
                <a:latin typeface="Google Sans"/>
                <a:ea typeface="Aptos" panose="020B0004020202020204" pitchFamily="34" charset="0"/>
                <a:cs typeface="Gill Sans MT" panose="020B0502020104020203" pitchFamily="34" charset="0"/>
              </a:rPr>
              <a:t>miners, </a:t>
            </a:r>
            <a:r>
              <a:rPr lang="en-US" sz="2000" kern="0" dirty="0">
                <a:effectLst/>
                <a:latin typeface="Google Sans"/>
                <a:ea typeface="Aptos" panose="020B0004020202020204" pitchFamily="34" charset="0"/>
                <a:cs typeface="Gill Sans MT" panose="020B0502020104020203" pitchFamily="34" charset="0"/>
              </a:rPr>
              <a:t>or from </a:t>
            </a:r>
            <a:r>
              <a:rPr lang="en-US" sz="2000" b="1" kern="0" dirty="0">
                <a:effectLst/>
                <a:latin typeface="Google Sans"/>
                <a:ea typeface="Aptos" panose="020B0004020202020204" pitchFamily="34" charset="0"/>
                <a:cs typeface="Gill Sans MT" panose="020B0502020104020203" pitchFamily="34" charset="0"/>
              </a:rPr>
              <a:t>their authorized representative </a:t>
            </a:r>
            <a:endParaRPr lang="en-US" sz="2000" b="1" kern="100" dirty="0">
              <a:effectLst/>
              <a:latin typeface="Google Sans"/>
              <a:ea typeface="Aptos" panose="020B00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02674BA6-7B45-5954-8D8D-7BE74F073F04}"/>
              </a:ext>
            </a:extLst>
          </p:cNvPr>
          <p:cNvPicPr>
            <a:picLocks noChangeAspect="1"/>
          </p:cNvPicPr>
          <p:nvPr/>
        </p:nvPicPr>
        <p:blipFill>
          <a:blip r:embed="rId3"/>
          <a:stretch>
            <a:fillRect/>
          </a:stretch>
        </p:blipFill>
        <p:spPr>
          <a:xfrm>
            <a:off x="7102114" y="1468379"/>
            <a:ext cx="1968999" cy="2573534"/>
          </a:xfrm>
          <a:prstGeom prst="rect">
            <a:avLst/>
          </a:prstGeom>
        </p:spPr>
      </p:pic>
    </p:spTree>
    <p:extLst>
      <p:ext uri="{BB962C8B-B14F-4D97-AF65-F5344CB8AC3E}">
        <p14:creationId xmlns:p14="http://schemas.microsoft.com/office/powerpoint/2010/main" val="2886052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494570" y="313509"/>
            <a:ext cx="7433769" cy="836023"/>
          </a:xfrm>
        </p:spPr>
        <p:txBody>
          <a:bodyPr/>
          <a:lstStyle/>
          <a:p>
            <a:r>
              <a:rPr lang="en-US" sz="4000" b="1" spc="150" dirty="0">
                <a:solidFill>
                  <a:srgbClr val="FFFFFF"/>
                </a:solidFill>
                <a:latin typeface="Google Sans"/>
                <a:ea typeface="Tahoma" panose="020B0604030504040204" pitchFamily="34" charset="0"/>
                <a:cs typeface="Arial" panose="020B0604020202020204" pitchFamily="34" charset="0"/>
              </a:rPr>
              <a:t>Contents of the Standard</a:t>
            </a:r>
          </a:p>
        </p:txBody>
      </p:sp>
      <p:sp>
        <p:nvSpPr>
          <p:cNvPr id="3" name="Content Placeholder 2"/>
          <p:cNvSpPr>
            <a:spLocks noGrp="1"/>
          </p:cNvSpPr>
          <p:nvPr>
            <p:ph idx="1"/>
          </p:nvPr>
        </p:nvSpPr>
        <p:spPr>
          <a:xfrm>
            <a:off x="1608083" y="1362141"/>
            <a:ext cx="6514311" cy="5424013"/>
          </a:xfrm>
        </p:spPr>
        <p:txBody>
          <a:bodyPr/>
          <a:lstStyle/>
          <a:p>
            <a:pPr marL="457200" marR="0" lvl="1" indent="0" algn="just" defTabSz="685800" rtl="0" eaLnBrk="1" fontAlgn="base" latinLnBrk="0" hangingPunct="1">
              <a:lnSpc>
                <a:spcPct val="110000"/>
              </a:lnSpc>
              <a:spcBef>
                <a:spcPts val="700"/>
              </a:spcBef>
              <a:spcAft>
                <a:spcPct val="0"/>
              </a:spcAft>
              <a:buClr>
                <a:srgbClr val="000000"/>
              </a:buClr>
              <a:buSzTx/>
              <a:tabLst/>
              <a:defRPr/>
            </a:pPr>
            <a:r>
              <a:rPr lang="en-US" sz="2400" b="1" u="sng" dirty="0">
                <a:solidFill>
                  <a:srgbClr val="000000"/>
                </a:solidFill>
                <a:effectLst/>
                <a:latin typeface="Gill Sans MT" panose="020B0502020104020203" pitchFamily="34" charset="0"/>
                <a:ea typeface="Aptos" panose="020B0004020202020204" pitchFamily="34" charset="0"/>
                <a:cs typeface="Gill Sans MT" panose="020B0502020104020203" pitchFamily="34" charset="0"/>
              </a:rPr>
              <a:t>    </a:t>
            </a:r>
            <a:endParaRPr lang="en-US" sz="2000" b="1" u="sng" dirty="0">
              <a:solidFill>
                <a:srgbClr val="000000"/>
              </a:solidFill>
              <a:latin typeface="Gill Sans MT" panose="020B0502020104020203" pitchFamily="34" charset="0"/>
              <a:ea typeface="Aptos" panose="020B0004020202020204" pitchFamily="34" charset="0"/>
              <a:cs typeface="Gill Sans MT" panose="020B0502020104020203" pitchFamily="34" charset="0"/>
            </a:endParaRPr>
          </a:p>
          <a:p>
            <a:pPr marL="914400" marR="0" lvl="2" indent="0" algn="l" defTabSz="914400" rtl="0" eaLnBrk="0" fontAlgn="base" latinLnBrk="0" hangingPunct="0">
              <a:lnSpc>
                <a:spcPct val="100000"/>
              </a:lnSpc>
              <a:spcBef>
                <a:spcPct val="20000"/>
              </a:spcBef>
              <a:spcAft>
                <a:spcPts val="600"/>
              </a:spcAft>
              <a:buClrTx/>
              <a:buSzTx/>
              <a:buNone/>
              <a:tabLst/>
              <a:defRPr/>
            </a:pPr>
            <a:endParaRPr kumimoji="0" lang="en-US" altLang="en-US" sz="22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itchFamily="-112" charset="-128"/>
              <a:cs typeface="Times New Roman" panose="02020603050405020304" pitchFamily="18" charset="0"/>
            </a:endParaRPr>
          </a:p>
          <a:p>
            <a:pPr lvl="1" algn="just" defTabSz="685800" eaLnBrk="1" hangingPunct="1">
              <a:lnSpc>
                <a:spcPct val="110000"/>
              </a:lnSpc>
              <a:spcBef>
                <a:spcPts val="700"/>
              </a:spcBef>
              <a:buClr>
                <a:schemeClr val="tx2"/>
              </a:buClr>
              <a:buFont typeface="Arial" panose="020B0604020202020204" pitchFamily="34" charset="0"/>
              <a:buChar char="•"/>
            </a:pPr>
            <a:endParaRPr lang="en-US" sz="2100" b="1" kern="1200" dirty="0">
              <a:latin typeface="Google Sans"/>
              <a:ea typeface="+mn-ea"/>
              <a:cs typeface="Times New Roman" panose="02020603050405020304" pitchFamily="18" charset="0"/>
            </a:endParaRPr>
          </a:p>
          <a:p>
            <a:pPr lvl="1" algn="just" defTabSz="685800" eaLnBrk="1" hangingPunct="1">
              <a:lnSpc>
                <a:spcPct val="110000"/>
              </a:lnSpc>
              <a:spcBef>
                <a:spcPts val="700"/>
              </a:spcBef>
              <a:buClr>
                <a:schemeClr val="tx2"/>
              </a:buClr>
              <a:buFont typeface="Arial" panose="020B0604020202020204" pitchFamily="34" charset="0"/>
              <a:buChar char="•"/>
            </a:pPr>
            <a:endParaRPr lang="en-US" sz="2100" b="1" kern="1200" dirty="0">
              <a:latin typeface="Google Sans"/>
              <a:ea typeface="+mn-ea"/>
              <a:cs typeface="Times New Roman" panose="02020603050405020304" pitchFamily="18" charset="0"/>
            </a:endParaRPr>
          </a:p>
          <a:p>
            <a:endParaRPr lang="en-US" sz="1700" dirty="0">
              <a:latin typeface="Times New Roman" panose="02020603050405020304" pitchFamily="18" charset="0"/>
              <a:cs typeface="Times New Roman" panose="02020603050405020304" pitchFamily="18" charset="0"/>
            </a:endParaRPr>
          </a:p>
          <a:p>
            <a:endParaRPr lang="en-US" sz="17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583CB70-2490-ECA6-760C-1B9C1F5AB5F5}"/>
              </a:ext>
            </a:extLst>
          </p:cNvPr>
          <p:cNvSpPr txBox="1"/>
          <p:nvPr/>
        </p:nvSpPr>
        <p:spPr>
          <a:xfrm>
            <a:off x="2822713" y="1530627"/>
            <a:ext cx="6105626" cy="4910447"/>
          </a:xfrm>
          <a:prstGeom prst="rect">
            <a:avLst/>
          </a:prstGeom>
          <a:noFill/>
        </p:spPr>
        <p:txBody>
          <a:bodyPr wrap="square">
            <a:spAutoFit/>
          </a:bodyPr>
          <a:lstStyle/>
          <a:p>
            <a:pPr marL="742950" marR="0" lvl="1" indent="-285750" algn="just" defTabSz="685800" rtl="0" eaLnBrk="1" fontAlgn="base" latinLnBrk="0" hangingPunct="1">
              <a:lnSpc>
                <a:spcPct val="110000"/>
              </a:lnSpc>
              <a:spcBef>
                <a:spcPts val="700"/>
              </a:spcBef>
              <a:spcAft>
                <a:spcPct val="0"/>
              </a:spcAft>
              <a:buClr>
                <a:srgbClr val="000000"/>
              </a:buClr>
              <a:buSzTx/>
              <a:buFont typeface="Arial" panose="020B0604020202020204" pitchFamily="34" charset="0"/>
              <a:buChar char="•"/>
              <a:tabLst/>
              <a:defRPr/>
            </a:pPr>
            <a:r>
              <a:rPr kumimoji="0" lang="en-US" sz="2400" b="1" i="0" u="none" strike="noStrike" kern="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Scope; Compliance Dates </a:t>
            </a:r>
            <a:r>
              <a:rPr kumimoji="0" lang="en-US" sz="2400" b="0" i="0" u="none" strike="noStrike" kern="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 </a:t>
            </a:r>
            <a:r>
              <a:rPr kumimoji="0" lang="en-US" sz="2100" b="0" i="1" u="none" strike="noStrike" kern="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Section 60.1</a:t>
            </a:r>
          </a:p>
          <a:p>
            <a:pPr marL="742950" marR="0" lvl="1" indent="-285750" algn="just" defTabSz="685800" rtl="0" eaLnBrk="1" fontAlgn="base" latinLnBrk="0" hangingPunct="1">
              <a:lnSpc>
                <a:spcPct val="110000"/>
              </a:lnSpc>
              <a:spcBef>
                <a:spcPts val="700"/>
              </a:spcBef>
              <a:spcAft>
                <a:spcPct val="0"/>
              </a:spcAft>
              <a:buClr>
                <a:srgbClr val="000000"/>
              </a:buClr>
              <a:buSzTx/>
              <a:buFont typeface="Arial" panose="020B0604020202020204" pitchFamily="34" charset="0"/>
              <a:buChar char="•"/>
              <a:tabLst/>
              <a:defRPr/>
            </a:pPr>
            <a:r>
              <a:rPr kumimoji="0" lang="en-US" sz="2400" b="1" i="0" u="none" strike="noStrike" kern="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Definitions</a:t>
            </a:r>
            <a:r>
              <a:rPr kumimoji="0" lang="en-US" sz="2400" b="0" i="0" u="none" strike="noStrike" kern="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 -- </a:t>
            </a:r>
            <a:r>
              <a:rPr kumimoji="0" lang="en-US" sz="2100" b="0" i="1" u="none" strike="noStrike" kern="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Section 60.2</a:t>
            </a:r>
          </a:p>
          <a:p>
            <a:pPr marL="742950" marR="0" lvl="1" indent="-285750" algn="just" defTabSz="685800" rtl="0" eaLnBrk="1" fontAlgn="base" latinLnBrk="0" hangingPunct="1">
              <a:lnSpc>
                <a:spcPct val="110000"/>
              </a:lnSpc>
              <a:spcBef>
                <a:spcPts val="700"/>
              </a:spcBef>
              <a:spcAft>
                <a:spcPct val="0"/>
              </a:spcAft>
              <a:buClr>
                <a:srgbClr val="000000"/>
              </a:buClr>
              <a:buSzTx/>
              <a:buFont typeface="Arial" panose="020B0604020202020204" pitchFamily="34" charset="0"/>
              <a:buChar char="•"/>
              <a:tabLst/>
              <a:defRPr/>
            </a:pPr>
            <a:r>
              <a:rPr kumimoji="0" lang="en-US" sz="2400" b="1" i="0" u="none" strike="noStrike" kern="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Permissible Exposure Limit </a:t>
            </a:r>
            <a:r>
              <a:rPr kumimoji="0" lang="en-US" sz="2400" b="0" i="0" u="none" strike="noStrike" kern="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 </a:t>
            </a:r>
            <a:r>
              <a:rPr kumimoji="0" lang="en-US" sz="2100" b="0" i="1" u="none" strike="noStrike" kern="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Section 60.10</a:t>
            </a:r>
          </a:p>
          <a:p>
            <a:pPr marL="742950" marR="0" lvl="1" indent="-285750" algn="just" defTabSz="685800" rtl="0" eaLnBrk="1" fontAlgn="base" latinLnBrk="0" hangingPunct="1">
              <a:lnSpc>
                <a:spcPct val="110000"/>
              </a:lnSpc>
              <a:spcBef>
                <a:spcPts val="700"/>
              </a:spcBef>
              <a:spcAft>
                <a:spcPct val="0"/>
              </a:spcAft>
              <a:buClr>
                <a:srgbClr val="000000"/>
              </a:buClr>
              <a:buSzTx/>
              <a:buFont typeface="Arial" panose="020B0604020202020204" pitchFamily="34" charset="0"/>
              <a:buChar char="•"/>
              <a:tabLst/>
              <a:defRPr/>
            </a:pPr>
            <a:r>
              <a:rPr kumimoji="0" lang="en-US" sz="2400" b="1" i="0" u="none" strike="noStrike" kern="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Methods of Compliance </a:t>
            </a:r>
            <a:r>
              <a:rPr kumimoji="0" lang="en-US" sz="2400" b="0" i="0" u="none" strike="noStrike" kern="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 </a:t>
            </a:r>
            <a:r>
              <a:rPr kumimoji="0" lang="en-US" sz="2100" b="0" i="1" u="none" strike="noStrike" kern="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Section 60.11</a:t>
            </a:r>
          </a:p>
          <a:p>
            <a:pPr marL="742950" marR="0" lvl="1" indent="-285750" algn="just" defTabSz="685800" rtl="0" eaLnBrk="1" fontAlgn="base" latinLnBrk="0" hangingPunct="1">
              <a:lnSpc>
                <a:spcPct val="110000"/>
              </a:lnSpc>
              <a:spcBef>
                <a:spcPts val="700"/>
              </a:spcBef>
              <a:spcAft>
                <a:spcPct val="0"/>
              </a:spcAft>
              <a:buClr>
                <a:srgbClr val="000000"/>
              </a:buClr>
              <a:buSzTx/>
              <a:buFont typeface="Arial" panose="020B0604020202020204" pitchFamily="34" charset="0"/>
              <a:buChar char="•"/>
              <a:tabLst/>
              <a:defRPr/>
            </a:pPr>
            <a:r>
              <a:rPr kumimoji="0" lang="en-US" sz="2400" b="1" i="0" u="none" strike="noStrike" kern="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Exposure Monitoring </a:t>
            </a:r>
            <a:r>
              <a:rPr kumimoji="0" lang="en-US" sz="2400" b="0" i="0" u="none" strike="noStrike" kern="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a:t>
            </a:r>
            <a:r>
              <a:rPr kumimoji="0" lang="en-US" sz="2100" b="0" i="1" u="none" strike="noStrike" kern="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Section 60.12</a:t>
            </a:r>
          </a:p>
          <a:p>
            <a:pPr marL="742950" marR="0" lvl="1" indent="-285750" algn="just" defTabSz="685800" rtl="0" eaLnBrk="1" fontAlgn="base" latinLnBrk="0" hangingPunct="1">
              <a:lnSpc>
                <a:spcPct val="110000"/>
              </a:lnSpc>
              <a:spcBef>
                <a:spcPts val="700"/>
              </a:spcBef>
              <a:spcAft>
                <a:spcPct val="0"/>
              </a:spcAft>
              <a:buClr>
                <a:srgbClr val="000000"/>
              </a:buClr>
              <a:buSzTx/>
              <a:buFont typeface="Arial" panose="020B0604020202020204" pitchFamily="34" charset="0"/>
              <a:buChar char="•"/>
              <a:tabLst/>
              <a:defRPr/>
            </a:pPr>
            <a:r>
              <a:rPr kumimoji="0" lang="en-US" sz="2400" b="1" i="0" u="none" strike="noStrike" kern="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Corrective Actions -- </a:t>
            </a:r>
            <a:r>
              <a:rPr kumimoji="0" lang="en-US" sz="2100" b="0" i="1" u="none" strike="noStrike" kern="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Section 60.13</a:t>
            </a:r>
          </a:p>
          <a:p>
            <a:pPr marL="742950" marR="0" lvl="1" indent="-285750" algn="just" defTabSz="685800" rtl="0" eaLnBrk="1" fontAlgn="base" latinLnBrk="0" hangingPunct="1">
              <a:lnSpc>
                <a:spcPct val="110000"/>
              </a:lnSpc>
              <a:spcBef>
                <a:spcPts val="700"/>
              </a:spcBef>
              <a:spcAft>
                <a:spcPct val="0"/>
              </a:spcAft>
              <a:buClr>
                <a:srgbClr val="000000"/>
              </a:buClr>
              <a:buSzTx/>
              <a:buFont typeface="Arial" panose="020B0604020202020204" pitchFamily="34" charset="0"/>
              <a:buChar char="•"/>
              <a:tabLst/>
              <a:defRPr/>
            </a:pPr>
            <a:r>
              <a:rPr kumimoji="0" lang="en-US" sz="2400" b="1" i="0" u="none" strike="noStrike" kern="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Respiratory Protection </a:t>
            </a:r>
            <a:r>
              <a:rPr kumimoji="0" lang="en-US" sz="2400" b="0" i="0" u="none" strike="noStrike" kern="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 </a:t>
            </a:r>
            <a:r>
              <a:rPr kumimoji="0" lang="en-US" sz="2100" b="0" i="1" u="none" strike="noStrike" kern="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Section 60.14</a:t>
            </a:r>
          </a:p>
          <a:p>
            <a:pPr marL="742950" marR="0" lvl="1" indent="-285750" algn="just" defTabSz="685800" rtl="0" eaLnBrk="1" fontAlgn="base" latinLnBrk="0" hangingPunct="1">
              <a:lnSpc>
                <a:spcPct val="110000"/>
              </a:lnSpc>
              <a:spcBef>
                <a:spcPts val="700"/>
              </a:spcBef>
              <a:spcAft>
                <a:spcPct val="0"/>
              </a:spcAft>
              <a:buClr>
                <a:srgbClr val="000000"/>
              </a:buClr>
              <a:buSzTx/>
              <a:buFont typeface="Arial" panose="020B0604020202020204" pitchFamily="34" charset="0"/>
              <a:buChar char="•"/>
              <a:tabLst/>
              <a:defRPr/>
            </a:pPr>
            <a:r>
              <a:rPr kumimoji="0" lang="en-US" sz="2400" b="1" i="0" u="none" strike="noStrike" kern="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Medical Surveillance --</a:t>
            </a:r>
            <a:r>
              <a:rPr kumimoji="0" lang="en-US" sz="2400" b="0" i="0" u="none" strike="noStrike" kern="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 </a:t>
            </a:r>
            <a:r>
              <a:rPr kumimoji="0" lang="en-US" sz="2100" b="0" i="1" u="none" strike="noStrike" kern="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Section 60.15</a:t>
            </a:r>
          </a:p>
          <a:p>
            <a:pPr marL="742950" marR="0" lvl="1" indent="-285750" algn="just" defTabSz="685800" rtl="0" eaLnBrk="1" fontAlgn="base" latinLnBrk="0" hangingPunct="1">
              <a:lnSpc>
                <a:spcPct val="110000"/>
              </a:lnSpc>
              <a:spcBef>
                <a:spcPts val="700"/>
              </a:spcBef>
              <a:spcAft>
                <a:spcPct val="0"/>
              </a:spcAft>
              <a:buClr>
                <a:srgbClr val="000000"/>
              </a:buClr>
              <a:buSzTx/>
              <a:buFont typeface="Arial" panose="020B0604020202020204" pitchFamily="34" charset="0"/>
              <a:buChar char="•"/>
              <a:tabLst/>
              <a:defRPr/>
            </a:pPr>
            <a:r>
              <a:rPr kumimoji="0" lang="en-US" sz="2400" b="1" i="0" u="none" strike="noStrike" kern="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Recordkeeping</a:t>
            </a:r>
            <a:r>
              <a:rPr kumimoji="0" lang="en-US" sz="2400" b="0" i="0" u="none" strike="noStrike" kern="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 -- </a:t>
            </a:r>
            <a:r>
              <a:rPr kumimoji="0" lang="en-US" sz="2100" b="0" i="1" u="none" strike="noStrike" kern="0" cap="none" spc="0" normalizeH="0" baseline="0" noProof="0" dirty="0">
                <a:ln>
                  <a:noFill/>
                </a:ln>
                <a:solidFill>
                  <a:srgbClr val="000000"/>
                </a:solidFill>
                <a:effectLst/>
                <a:uLnTx/>
                <a:uFillTx/>
                <a:latin typeface="Google Sans"/>
                <a:ea typeface="Aptos" panose="020B0004020202020204" pitchFamily="34" charset="0"/>
                <a:cs typeface="Gill Sans MT" panose="020B0502020104020203" pitchFamily="34" charset="0"/>
              </a:rPr>
              <a:t>Section 60.16</a:t>
            </a:r>
          </a:p>
          <a:p>
            <a:pPr marL="457200" marR="0" lvl="1" indent="0" algn="just" defTabSz="685800" rtl="0" eaLnBrk="1" fontAlgn="base" latinLnBrk="0" hangingPunct="1">
              <a:lnSpc>
                <a:spcPct val="110000"/>
              </a:lnSpc>
              <a:spcBef>
                <a:spcPts val="700"/>
              </a:spcBef>
              <a:spcAft>
                <a:spcPct val="0"/>
              </a:spcAft>
              <a:buClr>
                <a:srgbClr val="000000"/>
              </a:buClr>
              <a:buSzTx/>
              <a:buFontTx/>
              <a:buNone/>
              <a:tabLst/>
              <a:defRPr/>
            </a:pPr>
            <a:endParaRPr kumimoji="0" lang="en-US" sz="2200" b="1" i="0" u="none" strike="noStrike" kern="1200" cap="none" spc="0" normalizeH="0" baseline="0" noProof="0" dirty="0">
              <a:ln>
                <a:noFill/>
              </a:ln>
              <a:solidFill>
                <a:srgbClr val="000000"/>
              </a:solidFill>
              <a:effectLst/>
              <a:uLnTx/>
              <a:uFillTx/>
              <a:latin typeface="Google Sans"/>
              <a:ea typeface="ＭＳ Ｐゴシック" pitchFamily="-112" charset="-128"/>
              <a:cs typeface="Times New Roman" panose="02020603050405020304" pitchFamily="18" charset="0"/>
            </a:endParaRPr>
          </a:p>
        </p:txBody>
      </p:sp>
      <p:pic>
        <p:nvPicPr>
          <p:cNvPr id="4" name="Picture 3">
            <a:extLst>
              <a:ext uri="{FF2B5EF4-FFF2-40B4-BE49-F238E27FC236}">
                <a16:creationId xmlns:a16="http://schemas.microsoft.com/office/drawing/2014/main" id="{2CF3D1CB-810B-19FA-E40E-68EBCFAD58F7}"/>
              </a:ext>
            </a:extLst>
          </p:cNvPr>
          <p:cNvPicPr>
            <a:picLocks noChangeAspect="1"/>
          </p:cNvPicPr>
          <p:nvPr/>
        </p:nvPicPr>
        <p:blipFill>
          <a:blip r:embed="rId3"/>
          <a:stretch>
            <a:fillRect/>
          </a:stretch>
        </p:blipFill>
        <p:spPr>
          <a:xfrm>
            <a:off x="332508" y="3807500"/>
            <a:ext cx="2817649" cy="2115318"/>
          </a:xfrm>
          <a:prstGeom prst="rect">
            <a:avLst/>
          </a:prstGeom>
        </p:spPr>
      </p:pic>
      <p:pic>
        <p:nvPicPr>
          <p:cNvPr id="5" name="Picture 4">
            <a:extLst>
              <a:ext uri="{FF2B5EF4-FFF2-40B4-BE49-F238E27FC236}">
                <a16:creationId xmlns:a16="http://schemas.microsoft.com/office/drawing/2014/main" id="{9687CDB7-CD43-370E-3FB3-143A0C62D2A2}"/>
              </a:ext>
            </a:extLst>
          </p:cNvPr>
          <p:cNvPicPr>
            <a:picLocks noChangeAspect="1"/>
          </p:cNvPicPr>
          <p:nvPr/>
        </p:nvPicPr>
        <p:blipFill>
          <a:blip r:embed="rId4"/>
          <a:stretch>
            <a:fillRect/>
          </a:stretch>
        </p:blipFill>
        <p:spPr>
          <a:xfrm>
            <a:off x="332509" y="1590473"/>
            <a:ext cx="2817649" cy="2157181"/>
          </a:xfrm>
          <a:prstGeom prst="rect">
            <a:avLst/>
          </a:prstGeom>
        </p:spPr>
      </p:pic>
    </p:spTree>
    <p:extLst>
      <p:ext uri="{BB962C8B-B14F-4D97-AF65-F5344CB8AC3E}">
        <p14:creationId xmlns:p14="http://schemas.microsoft.com/office/powerpoint/2010/main" val="4858999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BB861-2692-B35E-CE63-BE0DB202B00B}"/>
              </a:ext>
            </a:extLst>
          </p:cNvPr>
          <p:cNvSpPr>
            <a:spLocks noGrp="1"/>
          </p:cNvSpPr>
          <p:nvPr>
            <p:ph type="title"/>
          </p:nvPr>
        </p:nvSpPr>
        <p:spPr>
          <a:xfrm>
            <a:off x="2107095" y="0"/>
            <a:ext cx="6884503" cy="1133061"/>
          </a:xfrm>
        </p:spPr>
        <p:txBody>
          <a:bodyPr/>
          <a:lstStyle/>
          <a:p>
            <a:pPr lvl="0" defTabSz="457200" eaLnBrk="1" fontAlgn="auto" hangingPunct="1">
              <a:lnSpc>
                <a:spcPct val="115000"/>
              </a:lnSpc>
              <a:spcBef>
                <a:spcPts val="0"/>
              </a:spcBef>
              <a:spcAft>
                <a:spcPts val="800"/>
              </a:spcAft>
              <a:defRPr/>
            </a:pPr>
            <a:r>
              <a:rPr lang="en-US" sz="3400" b="1" kern="100" dirty="0">
                <a:solidFill>
                  <a:schemeClr val="bg1"/>
                </a:solidFill>
                <a:latin typeface="Google Sans"/>
                <a:ea typeface="Aptos" panose="020B0004020202020204" pitchFamily="34" charset="0"/>
                <a:cs typeface="Times New Roman" panose="02020603050405020304" pitchFamily="18" charset="0"/>
              </a:rPr>
              <a:t>RECORDKEEPING REQUIREMENTS – CONT’D</a:t>
            </a:r>
            <a:endParaRPr lang="en-US" sz="3400" b="1" dirty="0">
              <a:solidFill>
                <a:schemeClr val="bg1"/>
              </a:solidFill>
              <a:latin typeface="Google Sans"/>
            </a:endParaRPr>
          </a:p>
        </p:txBody>
      </p:sp>
      <p:graphicFrame>
        <p:nvGraphicFramePr>
          <p:cNvPr id="3" name="Table 2">
            <a:extLst>
              <a:ext uri="{FF2B5EF4-FFF2-40B4-BE49-F238E27FC236}">
                <a16:creationId xmlns:a16="http://schemas.microsoft.com/office/drawing/2014/main" id="{667AFFCF-C6D6-104B-6304-6EBCA1BE63A9}"/>
              </a:ext>
            </a:extLst>
          </p:cNvPr>
          <p:cNvGraphicFramePr>
            <a:graphicFrameLocks noGrp="1"/>
          </p:cNvGraphicFramePr>
          <p:nvPr>
            <p:extLst>
              <p:ext uri="{D42A27DB-BD31-4B8C-83A1-F6EECF244321}">
                <p14:modId xmlns:p14="http://schemas.microsoft.com/office/powerpoint/2010/main" val="227013934"/>
              </p:ext>
            </p:extLst>
          </p:nvPr>
        </p:nvGraphicFramePr>
        <p:xfrm>
          <a:off x="291548" y="1298713"/>
          <a:ext cx="8700051" cy="5511035"/>
        </p:xfrm>
        <a:graphic>
          <a:graphicData uri="http://schemas.openxmlformats.org/drawingml/2006/table">
            <a:tbl>
              <a:tblPr firstRow="1" firstCol="1" bandRow="1"/>
              <a:tblGrid>
                <a:gridCol w="2900017">
                  <a:extLst>
                    <a:ext uri="{9D8B030D-6E8A-4147-A177-3AD203B41FA5}">
                      <a16:colId xmlns:a16="http://schemas.microsoft.com/office/drawing/2014/main" val="1834680481"/>
                    </a:ext>
                  </a:extLst>
                </a:gridCol>
                <a:gridCol w="2900017">
                  <a:extLst>
                    <a:ext uri="{9D8B030D-6E8A-4147-A177-3AD203B41FA5}">
                      <a16:colId xmlns:a16="http://schemas.microsoft.com/office/drawing/2014/main" val="2924617714"/>
                    </a:ext>
                  </a:extLst>
                </a:gridCol>
                <a:gridCol w="2900017">
                  <a:extLst>
                    <a:ext uri="{9D8B030D-6E8A-4147-A177-3AD203B41FA5}">
                      <a16:colId xmlns:a16="http://schemas.microsoft.com/office/drawing/2014/main" val="2398108405"/>
                    </a:ext>
                  </a:extLst>
                </a:gridCol>
              </a:tblGrid>
              <a:tr h="434215">
                <a:tc gridSpan="3">
                  <a:txBody>
                    <a:bodyPr/>
                    <a:lstStyle/>
                    <a:p>
                      <a:pPr marL="0" marR="0">
                        <a:lnSpc>
                          <a:spcPct val="115000"/>
                        </a:lnSpc>
                        <a:spcBef>
                          <a:spcPts val="0"/>
                        </a:spcBef>
                        <a:spcAft>
                          <a:spcPts val="800"/>
                        </a:spcAf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80" marR="5080" marT="5080" marB="5080" anchor="ctr">
                    <a:lnL>
                      <a:noFill/>
                    </a:lnL>
                    <a:lnR>
                      <a:noFill/>
                    </a:lnR>
                    <a:lnT>
                      <a:noFill/>
                    </a:lnT>
                    <a:lnB>
                      <a:noFill/>
                    </a:lnB>
                    <a:solidFill>
                      <a:srgbClr val="ECECE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47209748"/>
                  </a:ext>
                </a:extLst>
              </a:tr>
              <a:tr h="868955">
                <a:tc>
                  <a:txBody>
                    <a:bodyPr/>
                    <a:lstStyle/>
                    <a:p>
                      <a:pPr marL="0" marR="0">
                        <a:lnSpc>
                          <a:spcPct val="115000"/>
                        </a:lnSpc>
                        <a:spcBef>
                          <a:spcPts val="0"/>
                        </a:spcBef>
                        <a:spcAft>
                          <a:spcPts val="800"/>
                        </a:spcAft>
                      </a:pPr>
                      <a:r>
                        <a:rPr lang="en-US" sz="2000" b="1" kern="100" dirty="0">
                          <a:solidFill>
                            <a:srgbClr val="000000"/>
                          </a:solidFill>
                          <a:effectLst/>
                          <a:latin typeface="Google Sans"/>
                          <a:ea typeface="Aptos" panose="020B0004020202020204" pitchFamily="34" charset="0"/>
                          <a:cs typeface="Times New Roman" panose="02020603050405020304" pitchFamily="18" charset="0"/>
                        </a:rPr>
                        <a:t>Record</a:t>
                      </a:r>
                      <a:endParaRPr lang="en-US" sz="2000" kern="100" dirty="0">
                        <a:effectLst/>
                        <a:latin typeface="Google Sans"/>
                        <a:ea typeface="Aptos" panose="020B0004020202020204" pitchFamily="34" charset="0"/>
                        <a:cs typeface="Times New Roman" panose="02020603050405020304" pitchFamily="18" charset="0"/>
                      </a:endParaRPr>
                    </a:p>
                  </a:txBody>
                  <a:tcPr marL="5080" marR="5080" marT="5080" marB="5080" anchor="ctr">
                    <a:lnL>
                      <a:noFill/>
                    </a:lnL>
                    <a:lnR>
                      <a:noFill/>
                    </a:lnR>
                    <a:lnT>
                      <a:noFill/>
                    </a:lnT>
                    <a:lnB>
                      <a:noFill/>
                    </a:lnB>
                    <a:solidFill>
                      <a:srgbClr val="ECECEC"/>
                    </a:solidFill>
                  </a:tcPr>
                </a:tc>
                <a:tc>
                  <a:txBody>
                    <a:bodyPr/>
                    <a:lstStyle/>
                    <a:p>
                      <a:pPr marL="0" marR="0">
                        <a:lnSpc>
                          <a:spcPct val="115000"/>
                        </a:lnSpc>
                        <a:spcBef>
                          <a:spcPts val="0"/>
                        </a:spcBef>
                        <a:spcAft>
                          <a:spcPts val="800"/>
                        </a:spcAft>
                      </a:pPr>
                      <a:r>
                        <a:rPr lang="en-US" sz="1800" b="1" kern="100" dirty="0">
                          <a:solidFill>
                            <a:srgbClr val="000000"/>
                          </a:solidFill>
                          <a:effectLst/>
                          <a:latin typeface="Google Sans"/>
                          <a:ea typeface="Aptos" panose="020B0004020202020204" pitchFamily="34" charset="0"/>
                          <a:cs typeface="Times New Roman" panose="02020603050405020304" pitchFamily="18" charset="0"/>
                        </a:rPr>
                        <a:t>        </a:t>
                      </a:r>
                      <a:r>
                        <a:rPr lang="en-US" sz="2000" b="1" kern="100" dirty="0">
                          <a:solidFill>
                            <a:srgbClr val="000000"/>
                          </a:solidFill>
                          <a:effectLst/>
                          <a:latin typeface="Google Sans"/>
                          <a:ea typeface="Aptos" panose="020B0004020202020204" pitchFamily="34" charset="0"/>
                          <a:cs typeface="Times New Roman" panose="02020603050405020304" pitchFamily="18" charset="0"/>
                        </a:rPr>
                        <a:t>Section</a:t>
                      </a:r>
                      <a:br>
                        <a:rPr lang="en-US" sz="2000" b="1" kern="100" dirty="0">
                          <a:solidFill>
                            <a:srgbClr val="000000"/>
                          </a:solidFill>
                          <a:effectLst/>
                          <a:latin typeface="Google Sans"/>
                          <a:ea typeface="Aptos" panose="020B0004020202020204" pitchFamily="34" charset="0"/>
                          <a:cs typeface="Times New Roman" panose="02020603050405020304" pitchFamily="18" charset="0"/>
                        </a:rPr>
                      </a:br>
                      <a:r>
                        <a:rPr lang="en-US" sz="2000" b="1" kern="100" dirty="0">
                          <a:solidFill>
                            <a:srgbClr val="000000"/>
                          </a:solidFill>
                          <a:effectLst/>
                          <a:latin typeface="Google Sans"/>
                          <a:ea typeface="Aptos" panose="020B0004020202020204" pitchFamily="34" charset="0"/>
                          <a:cs typeface="Times New Roman" panose="02020603050405020304" pitchFamily="18" charset="0"/>
                        </a:rPr>
                        <a:t>        references</a:t>
                      </a:r>
                      <a:endParaRPr lang="en-US" sz="2000" b="1" kern="100" dirty="0">
                        <a:effectLst/>
                        <a:latin typeface="Google Sans"/>
                        <a:ea typeface="Aptos" panose="020B0004020202020204" pitchFamily="34" charset="0"/>
                        <a:cs typeface="Times New Roman" panose="02020603050405020304" pitchFamily="18" charset="0"/>
                      </a:endParaRPr>
                    </a:p>
                  </a:txBody>
                  <a:tcPr marL="5080" marR="5080" marT="5080" marB="5080" anchor="ctr">
                    <a:lnL>
                      <a:noFill/>
                    </a:lnL>
                    <a:lnR>
                      <a:noFill/>
                    </a:lnR>
                    <a:lnT>
                      <a:noFill/>
                    </a:lnT>
                    <a:lnB>
                      <a:noFill/>
                    </a:lnB>
                    <a:solidFill>
                      <a:srgbClr val="ECECEC"/>
                    </a:solidFill>
                  </a:tcPr>
                </a:tc>
                <a:tc>
                  <a:txBody>
                    <a:bodyPr/>
                    <a:lstStyle/>
                    <a:p>
                      <a:pPr marL="0" marR="0">
                        <a:lnSpc>
                          <a:spcPct val="115000"/>
                        </a:lnSpc>
                        <a:spcBef>
                          <a:spcPts val="0"/>
                        </a:spcBef>
                        <a:spcAft>
                          <a:spcPts val="800"/>
                        </a:spcAft>
                      </a:pPr>
                      <a:r>
                        <a:rPr lang="en-US" sz="2000" b="1" kern="100" dirty="0">
                          <a:solidFill>
                            <a:srgbClr val="000000"/>
                          </a:solidFill>
                          <a:effectLst/>
                          <a:latin typeface="Google Sans"/>
                          <a:ea typeface="Aptos" panose="020B0004020202020204" pitchFamily="34" charset="0"/>
                          <a:cs typeface="Times New Roman" panose="02020603050405020304" pitchFamily="18" charset="0"/>
                        </a:rPr>
                        <a:t>Retention period</a:t>
                      </a:r>
                      <a:endParaRPr lang="en-US" sz="2000" kern="100" dirty="0">
                        <a:effectLst/>
                        <a:latin typeface="Google Sans"/>
                        <a:ea typeface="Aptos" panose="020B0004020202020204" pitchFamily="34" charset="0"/>
                        <a:cs typeface="Times New Roman" panose="02020603050405020304" pitchFamily="18" charset="0"/>
                      </a:endParaRPr>
                    </a:p>
                  </a:txBody>
                  <a:tcPr marL="5080" marR="5080" marT="5080" marB="5080" anchor="ctr">
                    <a:lnL>
                      <a:noFill/>
                    </a:lnL>
                    <a:lnR>
                      <a:noFill/>
                    </a:lnR>
                    <a:lnT>
                      <a:noFill/>
                    </a:lnT>
                    <a:lnB>
                      <a:noFill/>
                    </a:lnB>
                    <a:solidFill>
                      <a:srgbClr val="ECECEC"/>
                    </a:solidFill>
                  </a:tcPr>
                </a:tc>
                <a:extLst>
                  <a:ext uri="{0D108BD9-81ED-4DB2-BD59-A6C34878D82A}">
                    <a16:rowId xmlns:a16="http://schemas.microsoft.com/office/drawing/2014/main" val="527683173"/>
                  </a:ext>
                </a:extLst>
              </a:tr>
              <a:tr h="868955">
                <a:tc>
                  <a:txBody>
                    <a:bodyPr/>
                    <a:lstStyle/>
                    <a:p>
                      <a:pPr marL="0" marR="0">
                        <a:lnSpc>
                          <a:spcPct val="115000"/>
                        </a:lnSpc>
                        <a:spcBef>
                          <a:spcPts val="0"/>
                        </a:spcBef>
                        <a:spcAft>
                          <a:spcPts val="800"/>
                        </a:spcAft>
                      </a:pPr>
                      <a:r>
                        <a:rPr lang="en-US" sz="1800" b="1" kern="100" dirty="0">
                          <a:effectLst/>
                          <a:latin typeface="Google Sans"/>
                          <a:ea typeface="Aptos" panose="020B0004020202020204" pitchFamily="34" charset="0"/>
                          <a:cs typeface="Times New Roman" panose="02020603050405020304" pitchFamily="18" charset="0"/>
                        </a:rPr>
                        <a:t>1. Evaluation records</a:t>
                      </a:r>
                    </a:p>
                  </a:txBody>
                  <a:tcPr marL="5080" marR="5080" marT="5080" marB="5080" anchor="ctr">
                    <a:lnL>
                      <a:noFill/>
                    </a:lnL>
                    <a:lnR>
                      <a:noFill/>
                    </a:lnR>
                    <a:lnT>
                      <a:noFill/>
                    </a:lnT>
                    <a:lnB>
                      <a:noFill/>
                    </a:lnB>
                    <a:noFill/>
                  </a:tcPr>
                </a:tc>
                <a:tc>
                  <a:txBody>
                    <a:bodyPr/>
                    <a:lstStyle/>
                    <a:p>
                      <a:pPr marL="0" marR="0">
                        <a:lnSpc>
                          <a:spcPct val="115000"/>
                        </a:lnSpc>
                        <a:spcBef>
                          <a:spcPts val="0"/>
                        </a:spcBef>
                        <a:spcAft>
                          <a:spcPts val="800"/>
                        </a:spcAft>
                      </a:pPr>
                      <a:r>
                        <a:rPr lang="en-US" sz="1800" kern="100" dirty="0">
                          <a:effectLst/>
                          <a:latin typeface="Google Sans"/>
                          <a:ea typeface="Aptos" panose="020B0004020202020204" pitchFamily="34" charset="0"/>
                          <a:cs typeface="Times New Roman" panose="02020603050405020304" pitchFamily="18" charset="0"/>
                        </a:rPr>
                        <a:t>        </a:t>
                      </a:r>
                      <a:r>
                        <a:rPr lang="en-US" sz="1800" b="1" kern="100" dirty="0">
                          <a:effectLst/>
                          <a:latin typeface="Google Sans"/>
                          <a:ea typeface="Aptos" panose="020B0004020202020204" pitchFamily="34" charset="0"/>
                          <a:cs typeface="Times New Roman" panose="02020603050405020304" pitchFamily="18" charset="0"/>
                        </a:rPr>
                        <a:t>§ 60.12(c)</a:t>
                      </a:r>
                    </a:p>
                  </a:txBody>
                  <a:tcPr marL="5080" marR="5080" marT="5080" marB="5080" anchor="ctr">
                    <a:lnL>
                      <a:noFill/>
                    </a:lnL>
                    <a:lnR>
                      <a:noFill/>
                    </a:lnR>
                    <a:lnT>
                      <a:noFill/>
                    </a:lnT>
                    <a:lnB>
                      <a:noFill/>
                    </a:lnB>
                    <a:noFill/>
                  </a:tcPr>
                </a:tc>
                <a:tc>
                  <a:txBody>
                    <a:bodyPr/>
                    <a:lstStyle/>
                    <a:p>
                      <a:pPr marL="0" marR="0">
                        <a:lnSpc>
                          <a:spcPct val="115000"/>
                        </a:lnSpc>
                        <a:spcBef>
                          <a:spcPts val="0"/>
                        </a:spcBef>
                        <a:spcAft>
                          <a:spcPts val="800"/>
                        </a:spcAft>
                      </a:pPr>
                      <a:r>
                        <a:rPr lang="en-US" sz="1800" b="1" kern="100" dirty="0">
                          <a:effectLst/>
                          <a:latin typeface="Google Sans"/>
                          <a:ea typeface="Aptos" panose="020B0004020202020204" pitchFamily="34" charset="0"/>
                          <a:cs typeface="Times New Roman" panose="02020603050405020304" pitchFamily="18" charset="0"/>
                        </a:rPr>
                        <a:t>At least 5 years from date of each evaluation</a:t>
                      </a:r>
                    </a:p>
                  </a:txBody>
                  <a:tcPr marL="5080" marR="5080" marT="5080" marB="5080" anchor="ctr">
                    <a:lnL>
                      <a:noFill/>
                    </a:lnL>
                    <a:lnR>
                      <a:noFill/>
                    </a:lnR>
                    <a:lnT>
                      <a:noFill/>
                    </a:lnT>
                    <a:lnB>
                      <a:noFill/>
                    </a:lnB>
                    <a:noFill/>
                  </a:tcPr>
                </a:tc>
                <a:extLst>
                  <a:ext uri="{0D108BD9-81ED-4DB2-BD59-A6C34878D82A}">
                    <a16:rowId xmlns:a16="http://schemas.microsoft.com/office/drawing/2014/main" val="1466960813"/>
                  </a:ext>
                </a:extLst>
              </a:tr>
              <a:tr h="638680">
                <a:tc>
                  <a:txBody>
                    <a:bodyPr/>
                    <a:lstStyle/>
                    <a:p>
                      <a:pPr marL="0" marR="0">
                        <a:lnSpc>
                          <a:spcPct val="115000"/>
                        </a:lnSpc>
                        <a:spcBef>
                          <a:spcPts val="0"/>
                        </a:spcBef>
                        <a:spcAft>
                          <a:spcPts val="800"/>
                        </a:spcAft>
                      </a:pPr>
                      <a:r>
                        <a:rPr lang="en-US" sz="1800" b="1" kern="100" dirty="0">
                          <a:effectLst/>
                          <a:latin typeface="Google Sans"/>
                          <a:ea typeface="Aptos" panose="020B0004020202020204" pitchFamily="34" charset="0"/>
                          <a:cs typeface="Times New Roman" panose="02020603050405020304" pitchFamily="18" charset="0"/>
                        </a:rPr>
                        <a:t>2. Sampling records</a:t>
                      </a:r>
                    </a:p>
                  </a:txBody>
                  <a:tcPr marL="5080" marR="5080" marT="5080" marB="5080" anchor="ctr">
                    <a:lnL>
                      <a:noFill/>
                    </a:lnL>
                    <a:lnR>
                      <a:noFill/>
                    </a:lnR>
                    <a:lnT>
                      <a:noFill/>
                    </a:lnT>
                    <a:lnB>
                      <a:noFill/>
                    </a:lnB>
                    <a:noFill/>
                  </a:tcPr>
                </a:tc>
                <a:tc>
                  <a:txBody>
                    <a:bodyPr/>
                    <a:lstStyle/>
                    <a:p>
                      <a:pPr marL="0" marR="0" algn="l" defTabSz="457200" rtl="0" eaLnBrk="1" latinLnBrk="0" hangingPunct="1">
                        <a:lnSpc>
                          <a:spcPct val="115000"/>
                        </a:lnSpc>
                        <a:spcBef>
                          <a:spcPts val="0"/>
                        </a:spcBef>
                        <a:spcAft>
                          <a:spcPts val="800"/>
                        </a:spcAft>
                      </a:pPr>
                      <a:r>
                        <a:rPr lang="en-US" sz="1800" kern="100" dirty="0">
                          <a:solidFill>
                            <a:schemeClr val="tx1"/>
                          </a:solidFill>
                          <a:effectLst/>
                          <a:latin typeface="Google Sans"/>
                          <a:ea typeface="Aptos" panose="020B0004020202020204" pitchFamily="34" charset="0"/>
                          <a:cs typeface="Times New Roman" panose="02020603050405020304" pitchFamily="18" charset="0"/>
                        </a:rPr>
                        <a:t>        </a:t>
                      </a:r>
                      <a:r>
                        <a:rPr lang="en-US" sz="1800" b="1" kern="100" dirty="0">
                          <a:solidFill>
                            <a:schemeClr val="tx1"/>
                          </a:solidFill>
                          <a:effectLst/>
                          <a:latin typeface="Google Sans"/>
                          <a:ea typeface="Aptos" panose="020B0004020202020204" pitchFamily="34" charset="0"/>
                          <a:cs typeface="Times New Roman" panose="02020603050405020304" pitchFamily="18" charset="0"/>
                        </a:rPr>
                        <a:t>§ 60.12(g)</a:t>
                      </a:r>
                    </a:p>
                  </a:txBody>
                  <a:tcPr marL="5080" marR="5080" marT="5080" marB="5080" anchor="ctr">
                    <a:lnL>
                      <a:noFill/>
                    </a:lnL>
                    <a:lnR>
                      <a:noFill/>
                    </a:lnR>
                    <a:lnT>
                      <a:noFill/>
                    </a:lnT>
                    <a:lnB>
                      <a:noFill/>
                    </a:lnB>
                    <a:noFill/>
                  </a:tcPr>
                </a:tc>
                <a:tc>
                  <a:txBody>
                    <a:bodyPr/>
                    <a:lstStyle/>
                    <a:p>
                      <a:pPr marL="0" marR="0">
                        <a:lnSpc>
                          <a:spcPct val="115000"/>
                        </a:lnSpc>
                        <a:spcBef>
                          <a:spcPts val="0"/>
                        </a:spcBef>
                        <a:spcAft>
                          <a:spcPts val="800"/>
                        </a:spcAft>
                      </a:pPr>
                      <a:r>
                        <a:rPr lang="en-US" sz="1800" b="1" kern="100" dirty="0">
                          <a:effectLst/>
                          <a:latin typeface="Google Sans"/>
                          <a:ea typeface="Aptos" panose="020B0004020202020204" pitchFamily="34" charset="0"/>
                          <a:cs typeface="Times New Roman" panose="02020603050405020304" pitchFamily="18" charset="0"/>
                        </a:rPr>
                        <a:t>At least 5 years from sample date</a:t>
                      </a:r>
                    </a:p>
                  </a:txBody>
                  <a:tcPr marL="5080" marR="5080" marT="5080" marB="5080" anchor="ctr">
                    <a:lnL>
                      <a:noFill/>
                    </a:lnL>
                    <a:lnR>
                      <a:noFill/>
                    </a:lnR>
                    <a:lnT>
                      <a:noFill/>
                    </a:lnT>
                    <a:lnB>
                      <a:noFill/>
                    </a:lnB>
                    <a:noFill/>
                  </a:tcPr>
                </a:tc>
                <a:extLst>
                  <a:ext uri="{0D108BD9-81ED-4DB2-BD59-A6C34878D82A}">
                    <a16:rowId xmlns:a16="http://schemas.microsoft.com/office/drawing/2014/main" val="135947757"/>
                  </a:ext>
                </a:extLst>
              </a:tr>
              <a:tr h="868955">
                <a:tc>
                  <a:txBody>
                    <a:bodyPr/>
                    <a:lstStyle/>
                    <a:p>
                      <a:pPr marL="0" marR="0">
                        <a:lnSpc>
                          <a:spcPct val="115000"/>
                        </a:lnSpc>
                        <a:spcBef>
                          <a:spcPts val="0"/>
                        </a:spcBef>
                        <a:spcAft>
                          <a:spcPts val="800"/>
                        </a:spcAft>
                      </a:pPr>
                      <a:r>
                        <a:rPr lang="en-US" sz="1800" b="1" kern="100" dirty="0">
                          <a:effectLst/>
                          <a:latin typeface="Google Sans"/>
                          <a:ea typeface="Aptos" panose="020B0004020202020204" pitchFamily="34" charset="0"/>
                          <a:cs typeface="Times New Roman" panose="02020603050405020304" pitchFamily="18" charset="0"/>
                        </a:rPr>
                        <a:t>3.Corrective actions records          </a:t>
                      </a:r>
                    </a:p>
                  </a:txBody>
                  <a:tcPr marL="5080" marR="5080" marT="5080" marB="5080" anchor="ctr">
                    <a:lnL>
                      <a:noFill/>
                    </a:lnL>
                    <a:lnR>
                      <a:noFill/>
                    </a:lnR>
                    <a:lnT>
                      <a:noFill/>
                    </a:lnT>
                    <a:lnB>
                      <a:noFill/>
                    </a:lnB>
                    <a:noFill/>
                  </a:tcPr>
                </a:tc>
                <a:tc>
                  <a:txBody>
                    <a:bodyPr/>
                    <a:lstStyle/>
                    <a:p>
                      <a:pPr marL="0" marR="0">
                        <a:lnSpc>
                          <a:spcPct val="115000"/>
                        </a:lnSpc>
                        <a:spcBef>
                          <a:spcPts val="0"/>
                        </a:spcBef>
                        <a:spcAft>
                          <a:spcPts val="800"/>
                        </a:spcAft>
                      </a:pPr>
                      <a:r>
                        <a:rPr lang="en-US" sz="1800" kern="100" dirty="0">
                          <a:effectLst/>
                          <a:latin typeface="Google Sans"/>
                          <a:ea typeface="Aptos" panose="020B0004020202020204" pitchFamily="34" charset="0"/>
                          <a:cs typeface="Times New Roman" panose="02020603050405020304" pitchFamily="18" charset="0"/>
                        </a:rPr>
                        <a:t>        </a:t>
                      </a:r>
                      <a:r>
                        <a:rPr lang="en-US" sz="1800" b="1" kern="100" dirty="0">
                          <a:effectLst/>
                          <a:latin typeface="Google Sans"/>
                          <a:ea typeface="Aptos" panose="020B0004020202020204" pitchFamily="34" charset="0"/>
                          <a:cs typeface="Times New Roman" panose="02020603050405020304" pitchFamily="18" charset="0"/>
                        </a:rPr>
                        <a:t>§ 60.13(c)</a:t>
                      </a:r>
                    </a:p>
                  </a:txBody>
                  <a:tcPr marL="5080" marR="5080" marT="5080" marB="5080" anchor="ctr">
                    <a:lnL>
                      <a:noFill/>
                    </a:lnL>
                    <a:lnR>
                      <a:noFill/>
                    </a:lnR>
                    <a:lnT>
                      <a:noFill/>
                    </a:lnT>
                    <a:lnB>
                      <a:noFill/>
                    </a:lnB>
                    <a:noFill/>
                  </a:tcPr>
                </a:tc>
                <a:tc>
                  <a:txBody>
                    <a:bodyPr/>
                    <a:lstStyle/>
                    <a:p>
                      <a:pPr marL="0" marR="0">
                        <a:lnSpc>
                          <a:spcPct val="115000"/>
                        </a:lnSpc>
                        <a:spcBef>
                          <a:spcPts val="0"/>
                        </a:spcBef>
                        <a:spcAft>
                          <a:spcPts val="800"/>
                        </a:spcAft>
                      </a:pPr>
                      <a:r>
                        <a:rPr lang="en-US" sz="1800" b="1" kern="100" dirty="0">
                          <a:effectLst/>
                          <a:latin typeface="Google Sans"/>
                          <a:ea typeface="Aptos" panose="020B0004020202020204" pitchFamily="34" charset="0"/>
                          <a:cs typeface="Times New Roman" panose="02020603050405020304" pitchFamily="18" charset="0"/>
                        </a:rPr>
                        <a:t>At least 5 years from date of each corrective action</a:t>
                      </a:r>
                    </a:p>
                  </a:txBody>
                  <a:tcPr marL="5080" marR="5080" marT="5080" marB="5080" anchor="ctr">
                    <a:lnL>
                      <a:noFill/>
                    </a:lnL>
                    <a:lnR>
                      <a:noFill/>
                    </a:lnR>
                    <a:lnT>
                      <a:noFill/>
                    </a:lnT>
                    <a:lnB>
                      <a:noFill/>
                    </a:lnB>
                    <a:noFill/>
                  </a:tcPr>
                </a:tc>
                <a:extLst>
                  <a:ext uri="{0D108BD9-81ED-4DB2-BD59-A6C34878D82A}">
                    <a16:rowId xmlns:a16="http://schemas.microsoft.com/office/drawing/2014/main" val="2232029631"/>
                  </a:ext>
                </a:extLst>
              </a:tr>
              <a:tr h="868955">
                <a:tc>
                  <a:txBody>
                    <a:bodyPr/>
                    <a:lstStyle/>
                    <a:p>
                      <a:pPr marL="0" marR="0">
                        <a:lnSpc>
                          <a:spcPct val="115000"/>
                        </a:lnSpc>
                        <a:spcBef>
                          <a:spcPts val="0"/>
                        </a:spcBef>
                        <a:spcAft>
                          <a:spcPts val="800"/>
                        </a:spcAft>
                      </a:pPr>
                      <a:r>
                        <a:rPr lang="en-US" sz="1800" b="1" kern="100" dirty="0">
                          <a:effectLst/>
                          <a:latin typeface="Google Sans"/>
                          <a:ea typeface="Aptos" panose="020B0004020202020204" pitchFamily="34" charset="0"/>
                          <a:cs typeface="Times New Roman" panose="02020603050405020304" pitchFamily="18" charset="0"/>
                        </a:rPr>
                        <a:t>4. Written determination records received from a PLHCP</a:t>
                      </a:r>
                    </a:p>
                  </a:txBody>
                  <a:tcPr marL="5080" marR="5080" marT="5080" marB="5080" anchor="ctr">
                    <a:lnL>
                      <a:noFill/>
                    </a:lnL>
                    <a:lnR>
                      <a:noFill/>
                    </a:lnR>
                    <a:lnT>
                      <a:noFill/>
                    </a:lnT>
                    <a:lnB>
                      <a:noFill/>
                    </a:lnB>
                    <a:noFill/>
                  </a:tcPr>
                </a:tc>
                <a:tc>
                  <a:txBody>
                    <a:bodyPr/>
                    <a:lstStyle/>
                    <a:p>
                      <a:pPr marL="0" marR="0">
                        <a:lnSpc>
                          <a:spcPct val="115000"/>
                        </a:lnSpc>
                        <a:spcBef>
                          <a:spcPts val="0"/>
                        </a:spcBef>
                        <a:spcAft>
                          <a:spcPts val="800"/>
                        </a:spcAft>
                      </a:pPr>
                      <a:r>
                        <a:rPr lang="en-US" sz="1800" kern="100" dirty="0">
                          <a:effectLst/>
                          <a:latin typeface="Google Sans"/>
                          <a:ea typeface="Aptos" panose="020B0004020202020204" pitchFamily="34" charset="0"/>
                          <a:cs typeface="Times New Roman" panose="02020603050405020304" pitchFamily="18" charset="0"/>
                        </a:rPr>
                        <a:t>        </a:t>
                      </a:r>
                      <a:r>
                        <a:rPr lang="en-US" sz="1800" b="1" kern="100" dirty="0">
                          <a:effectLst/>
                          <a:latin typeface="Google Sans"/>
                          <a:ea typeface="Aptos" panose="020B0004020202020204" pitchFamily="34" charset="0"/>
                          <a:cs typeface="Times New Roman" panose="02020603050405020304" pitchFamily="18" charset="0"/>
                        </a:rPr>
                        <a:t>§ 60.14(b)</a:t>
                      </a:r>
                    </a:p>
                  </a:txBody>
                  <a:tcPr marL="5080" marR="5080" marT="5080" marB="5080" anchor="ctr">
                    <a:lnL>
                      <a:noFill/>
                    </a:lnL>
                    <a:lnR>
                      <a:noFill/>
                    </a:lnR>
                    <a:lnT>
                      <a:noFill/>
                    </a:lnT>
                    <a:lnB>
                      <a:noFill/>
                    </a:lnB>
                    <a:noFill/>
                  </a:tcPr>
                </a:tc>
                <a:tc>
                  <a:txBody>
                    <a:bodyPr/>
                    <a:lstStyle/>
                    <a:p>
                      <a:pPr marL="0" marR="0">
                        <a:lnSpc>
                          <a:spcPct val="115000"/>
                        </a:lnSpc>
                        <a:spcBef>
                          <a:spcPts val="0"/>
                        </a:spcBef>
                        <a:spcAft>
                          <a:spcPts val="800"/>
                        </a:spcAft>
                      </a:pPr>
                      <a:r>
                        <a:rPr lang="en-US" sz="1800" b="1" kern="100" dirty="0">
                          <a:effectLst/>
                          <a:latin typeface="Google Sans"/>
                          <a:ea typeface="Aptos" panose="020B0004020202020204" pitchFamily="34" charset="0"/>
                          <a:cs typeface="Times New Roman" panose="02020603050405020304" pitchFamily="18" charset="0"/>
                        </a:rPr>
                        <a:t>Duration of miner's employment plus 6 months</a:t>
                      </a:r>
                    </a:p>
                  </a:txBody>
                  <a:tcPr marL="5080" marR="5080" marT="5080" marB="5080" anchor="ctr">
                    <a:lnL>
                      <a:noFill/>
                    </a:lnL>
                    <a:lnR>
                      <a:noFill/>
                    </a:lnR>
                    <a:lnT>
                      <a:noFill/>
                    </a:lnT>
                    <a:lnB>
                      <a:noFill/>
                    </a:lnB>
                    <a:noFill/>
                  </a:tcPr>
                </a:tc>
                <a:extLst>
                  <a:ext uri="{0D108BD9-81ED-4DB2-BD59-A6C34878D82A}">
                    <a16:rowId xmlns:a16="http://schemas.microsoft.com/office/drawing/2014/main" val="3221401497"/>
                  </a:ext>
                </a:extLst>
              </a:tr>
              <a:tr h="962320">
                <a:tc>
                  <a:txBody>
                    <a:bodyPr/>
                    <a:lstStyle/>
                    <a:p>
                      <a:pPr marL="0" marR="0">
                        <a:lnSpc>
                          <a:spcPct val="115000"/>
                        </a:lnSpc>
                        <a:spcBef>
                          <a:spcPts val="0"/>
                        </a:spcBef>
                        <a:spcAft>
                          <a:spcPts val="800"/>
                        </a:spcAft>
                      </a:pPr>
                      <a:r>
                        <a:rPr lang="en-US" sz="1800" b="1" kern="100" dirty="0">
                          <a:effectLst/>
                          <a:latin typeface="Google Sans"/>
                          <a:ea typeface="Aptos" panose="020B0004020202020204" pitchFamily="34" charset="0"/>
                          <a:cs typeface="Times New Roman" panose="02020603050405020304" pitchFamily="18" charset="0"/>
                        </a:rPr>
                        <a:t>5. Written medical opinion records received from a PLHCP or specialist</a:t>
                      </a:r>
                    </a:p>
                  </a:txBody>
                  <a:tcPr marL="5080" marR="5080" marT="5080" marB="5080" anchor="ctr">
                    <a:lnL>
                      <a:noFill/>
                    </a:lnL>
                    <a:lnR>
                      <a:noFill/>
                    </a:lnR>
                    <a:lnT>
                      <a:noFill/>
                    </a:lnT>
                    <a:lnB>
                      <a:noFill/>
                    </a:lnB>
                    <a:noFill/>
                  </a:tcPr>
                </a:tc>
                <a:tc>
                  <a:txBody>
                    <a:bodyPr/>
                    <a:lstStyle/>
                    <a:p>
                      <a:pPr marL="0" marR="0">
                        <a:lnSpc>
                          <a:spcPct val="115000"/>
                        </a:lnSpc>
                        <a:spcBef>
                          <a:spcPts val="0"/>
                        </a:spcBef>
                        <a:spcAft>
                          <a:spcPts val="800"/>
                        </a:spcAft>
                      </a:pPr>
                      <a:r>
                        <a:rPr lang="en-US" sz="1800" kern="100" dirty="0">
                          <a:effectLst/>
                          <a:latin typeface="Google Sans"/>
                          <a:ea typeface="Aptos" panose="020B0004020202020204" pitchFamily="34" charset="0"/>
                          <a:cs typeface="Times New Roman" panose="02020603050405020304" pitchFamily="18" charset="0"/>
                        </a:rPr>
                        <a:t>        </a:t>
                      </a:r>
                      <a:r>
                        <a:rPr lang="en-US" sz="1800" b="1" kern="100" dirty="0">
                          <a:effectLst/>
                          <a:latin typeface="Google Sans"/>
                          <a:ea typeface="Aptos" panose="020B0004020202020204" pitchFamily="34" charset="0"/>
                          <a:cs typeface="Times New Roman" panose="02020603050405020304" pitchFamily="18" charset="0"/>
                        </a:rPr>
                        <a:t>§ 60.15(f)</a:t>
                      </a:r>
                    </a:p>
                  </a:txBody>
                  <a:tcPr marL="5080" marR="5080" marT="5080" marB="5080" anchor="ctr">
                    <a:lnL>
                      <a:noFill/>
                    </a:lnL>
                    <a:lnR>
                      <a:noFill/>
                    </a:lnR>
                    <a:lnT>
                      <a:noFill/>
                    </a:lnT>
                    <a:lnB>
                      <a:noFill/>
                    </a:lnB>
                    <a:noFill/>
                  </a:tcPr>
                </a:tc>
                <a:tc>
                  <a:txBody>
                    <a:bodyPr/>
                    <a:lstStyle/>
                    <a:p>
                      <a:pPr marL="0" marR="0">
                        <a:lnSpc>
                          <a:spcPct val="115000"/>
                        </a:lnSpc>
                        <a:spcBef>
                          <a:spcPts val="0"/>
                        </a:spcBef>
                        <a:spcAft>
                          <a:spcPts val="800"/>
                        </a:spcAft>
                      </a:pPr>
                      <a:r>
                        <a:rPr lang="en-US" sz="1800" b="1" kern="100" dirty="0">
                          <a:effectLst/>
                          <a:latin typeface="Google Sans"/>
                          <a:ea typeface="Aptos" panose="020B0004020202020204" pitchFamily="34" charset="0"/>
                          <a:cs typeface="Times New Roman" panose="02020603050405020304" pitchFamily="18" charset="0"/>
                        </a:rPr>
                        <a:t>Duration of miner's employment plus 6 months</a:t>
                      </a:r>
                    </a:p>
                  </a:txBody>
                  <a:tcPr marL="5080" marR="5080" marT="5080" marB="5080" anchor="ctr">
                    <a:lnL>
                      <a:noFill/>
                    </a:lnL>
                    <a:lnR>
                      <a:noFill/>
                    </a:lnR>
                    <a:lnT>
                      <a:noFill/>
                    </a:lnT>
                    <a:lnB>
                      <a:noFill/>
                    </a:lnB>
                    <a:noFill/>
                  </a:tcPr>
                </a:tc>
                <a:extLst>
                  <a:ext uri="{0D108BD9-81ED-4DB2-BD59-A6C34878D82A}">
                    <a16:rowId xmlns:a16="http://schemas.microsoft.com/office/drawing/2014/main" val="1787550420"/>
                  </a:ext>
                </a:extLst>
              </a:tr>
            </a:tbl>
          </a:graphicData>
        </a:graphic>
      </p:graphicFrame>
    </p:spTree>
    <p:extLst>
      <p:ext uri="{BB962C8B-B14F-4D97-AF65-F5344CB8AC3E}">
        <p14:creationId xmlns:p14="http://schemas.microsoft.com/office/powerpoint/2010/main" val="1374078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87FBB-471B-3BC3-E545-AB09EB2013B1}"/>
              </a:ext>
            </a:extLst>
          </p:cNvPr>
          <p:cNvSpPr>
            <a:spLocks noGrp="1"/>
          </p:cNvSpPr>
          <p:nvPr>
            <p:ph type="title"/>
          </p:nvPr>
        </p:nvSpPr>
        <p:spPr>
          <a:xfrm>
            <a:off x="845032" y="274638"/>
            <a:ext cx="7841768" cy="746968"/>
          </a:xfrm>
        </p:spPr>
        <p:txBody>
          <a:bodyPr/>
          <a:lstStyle/>
          <a:p>
            <a:r>
              <a:rPr lang="en-US" sz="4200" b="1" dirty="0">
                <a:solidFill>
                  <a:schemeClr val="bg1"/>
                </a:solidFill>
                <a:latin typeface="Google Sans"/>
              </a:rPr>
              <a:t>SUMMARY</a:t>
            </a:r>
          </a:p>
        </p:txBody>
      </p:sp>
      <p:sp>
        <p:nvSpPr>
          <p:cNvPr id="4" name="TextBox 3">
            <a:extLst>
              <a:ext uri="{FF2B5EF4-FFF2-40B4-BE49-F238E27FC236}">
                <a16:creationId xmlns:a16="http://schemas.microsoft.com/office/drawing/2014/main" id="{E97A5E80-093E-3B46-B4D4-3057446A1778}"/>
              </a:ext>
            </a:extLst>
          </p:cNvPr>
          <p:cNvSpPr txBox="1"/>
          <p:nvPr/>
        </p:nvSpPr>
        <p:spPr>
          <a:xfrm>
            <a:off x="0" y="1330037"/>
            <a:ext cx="9144000" cy="5334794"/>
          </a:xfrm>
          <a:prstGeom prst="rect">
            <a:avLst/>
          </a:prstGeom>
          <a:noFill/>
        </p:spPr>
        <p:txBody>
          <a:bodyPr wrap="square">
            <a:spAutoFit/>
          </a:bodyPr>
          <a:lstStyle/>
          <a:p>
            <a:pPr marL="342900" marR="0" indent="-342900">
              <a:lnSpc>
                <a:spcPts val="1800"/>
              </a:lnSpc>
              <a:spcBef>
                <a:spcPts val="0"/>
              </a:spcBef>
              <a:spcAft>
                <a:spcPts val="750"/>
              </a:spcAft>
              <a:buFont typeface="Arial" panose="020B0604020202020204" pitchFamily="34" charset="0"/>
              <a:buChar char="•"/>
            </a:pPr>
            <a:r>
              <a:rPr lang="en-US" sz="2000" kern="0" dirty="0">
                <a:solidFill>
                  <a:srgbClr val="001D35"/>
                </a:solidFill>
                <a:effectLst/>
                <a:latin typeface="Google Sans"/>
                <a:ea typeface="Times New Roman" panose="02020603050405020304" pitchFamily="18" charset="0"/>
                <a:cs typeface="Times New Roman" panose="02020603050405020304" pitchFamily="18" charset="0"/>
              </a:rPr>
              <a:t>MSHA’s </a:t>
            </a:r>
            <a:r>
              <a:rPr lang="en-US" sz="2000" b="1" kern="0" dirty="0">
                <a:solidFill>
                  <a:srgbClr val="001D35"/>
                </a:solidFill>
                <a:effectLst/>
                <a:latin typeface="Google Sans"/>
                <a:ea typeface="Times New Roman" panose="02020603050405020304" pitchFamily="18" charset="0"/>
                <a:cs typeface="Times New Roman" panose="02020603050405020304" pitchFamily="18" charset="0"/>
              </a:rPr>
              <a:t>final rule on respirable crystalline silica</a:t>
            </a:r>
            <a:r>
              <a:rPr lang="en-US" sz="2000" kern="0" dirty="0">
                <a:solidFill>
                  <a:srgbClr val="001D35"/>
                </a:solidFill>
                <a:effectLst/>
                <a:latin typeface="Google Sans"/>
                <a:ea typeface="Times New Roman" panose="02020603050405020304" pitchFamily="18" charset="0"/>
                <a:cs typeface="Times New Roman" panose="02020603050405020304" pitchFamily="18" charset="0"/>
              </a:rPr>
              <a:t> sets the following standards</a:t>
            </a:r>
            <a:endParaRPr lang="en-US" sz="2000" kern="100" dirty="0">
              <a:effectLst/>
              <a:latin typeface="Google Sans"/>
              <a:ea typeface="Aptos" panose="020B0004020202020204" pitchFamily="34" charset="0"/>
              <a:cs typeface="Times New Roman" panose="02020603050405020304" pitchFamily="18" charset="0"/>
            </a:endParaRPr>
          </a:p>
          <a:p>
            <a:pPr marL="342900" indent="-342900" fontAlgn="auto">
              <a:spcBef>
                <a:spcPts val="600"/>
              </a:spcBef>
              <a:spcAft>
                <a:spcPts val="600"/>
              </a:spcAft>
              <a:buClrTx/>
              <a:buSzPts val="1000"/>
              <a:buFont typeface="Symbol" panose="05050102010706020507" pitchFamily="18" charset="2"/>
              <a:buChar char=""/>
              <a:tabLst>
                <a:tab pos="457200" algn="l"/>
              </a:tabLst>
              <a:defRPr/>
            </a:pPr>
            <a:r>
              <a:rPr lang="en-US" sz="2000" b="1" kern="0" dirty="0">
                <a:solidFill>
                  <a:srgbClr val="001D35"/>
                </a:solidFill>
                <a:latin typeface="Google Sans"/>
                <a:cs typeface="Times New Roman" panose="02020603050405020304" pitchFamily="18" charset="0"/>
              </a:rPr>
              <a:t>Compliance dates: Coal mine operators </a:t>
            </a:r>
            <a:r>
              <a:rPr lang="en-US" sz="2000" kern="0" dirty="0">
                <a:solidFill>
                  <a:srgbClr val="001D35"/>
                </a:solidFill>
                <a:latin typeface="Google Sans"/>
                <a:cs typeface="Times New Roman" panose="02020603050405020304" pitchFamily="18" charset="0"/>
              </a:rPr>
              <a:t>must comply </a:t>
            </a:r>
            <a:r>
              <a:rPr lang="en-US" sz="2000" b="1" kern="0" dirty="0">
                <a:solidFill>
                  <a:srgbClr val="001D35"/>
                </a:solidFill>
                <a:latin typeface="Google Sans"/>
                <a:cs typeface="Times New Roman" panose="02020603050405020304" pitchFamily="18" charset="0"/>
              </a:rPr>
              <a:t>by April 14, 2025</a:t>
            </a:r>
            <a:r>
              <a:rPr lang="en-US" sz="2000" kern="0" dirty="0">
                <a:solidFill>
                  <a:srgbClr val="001D35"/>
                </a:solidFill>
                <a:latin typeface="Google Sans"/>
                <a:cs typeface="Times New Roman" panose="02020603050405020304" pitchFamily="18" charset="0"/>
              </a:rPr>
              <a:t>, and </a:t>
            </a:r>
            <a:r>
              <a:rPr lang="en-US" sz="2000" b="1" kern="0" dirty="0">
                <a:solidFill>
                  <a:srgbClr val="001D35"/>
                </a:solidFill>
                <a:latin typeface="Google Sans"/>
                <a:cs typeface="Times New Roman" panose="02020603050405020304" pitchFamily="18" charset="0"/>
              </a:rPr>
              <a:t>MNM mine operators </a:t>
            </a:r>
            <a:r>
              <a:rPr lang="en-US" sz="2000" kern="0" dirty="0">
                <a:solidFill>
                  <a:srgbClr val="001D35"/>
                </a:solidFill>
                <a:latin typeface="Google Sans"/>
                <a:cs typeface="Times New Roman" panose="02020603050405020304" pitchFamily="18" charset="0"/>
              </a:rPr>
              <a:t>must comply by </a:t>
            </a:r>
            <a:r>
              <a:rPr lang="en-US" sz="2000" b="1" kern="0" dirty="0">
                <a:solidFill>
                  <a:srgbClr val="001D35"/>
                </a:solidFill>
                <a:latin typeface="Google Sans"/>
                <a:cs typeface="Times New Roman" panose="02020603050405020304" pitchFamily="18" charset="0"/>
              </a:rPr>
              <a:t>April 8, 2026 </a:t>
            </a:r>
          </a:p>
          <a:p>
            <a:pPr marL="342900" marR="0" lvl="0" indent="-342900">
              <a:spcBef>
                <a:spcPts val="0"/>
              </a:spcBef>
              <a:spcAft>
                <a:spcPts val="600"/>
              </a:spcAft>
              <a:buSzPts val="1000"/>
              <a:buFont typeface="Symbol" panose="05050102010706020507" pitchFamily="18" charset="2"/>
              <a:buChar char=""/>
              <a:tabLst>
                <a:tab pos="457200" algn="l"/>
              </a:tabLst>
            </a:pPr>
            <a:r>
              <a:rPr lang="en-US" sz="2000" b="1" kern="0" dirty="0">
                <a:solidFill>
                  <a:srgbClr val="001D35"/>
                </a:solidFill>
                <a:effectLst/>
                <a:latin typeface="Google Sans"/>
                <a:ea typeface="Times New Roman" panose="02020603050405020304" pitchFamily="18" charset="0"/>
                <a:cs typeface="Times New Roman" panose="02020603050405020304" pitchFamily="18" charset="0"/>
              </a:rPr>
              <a:t>Permissible exposure limit (PEL)</a:t>
            </a:r>
            <a:r>
              <a:rPr lang="en-US" sz="2000" kern="0" dirty="0">
                <a:solidFill>
                  <a:srgbClr val="001D35"/>
                </a:solidFill>
                <a:effectLst/>
                <a:latin typeface="Google Sans"/>
                <a:ea typeface="Times New Roman" panose="02020603050405020304" pitchFamily="18" charset="0"/>
                <a:cs typeface="Times New Roman" panose="02020603050405020304" pitchFamily="18" charset="0"/>
              </a:rPr>
              <a:t>: </a:t>
            </a:r>
            <a:r>
              <a:rPr lang="en-US" sz="2000" b="1" kern="0" dirty="0">
                <a:solidFill>
                  <a:srgbClr val="001D35"/>
                </a:solidFill>
                <a:effectLst/>
                <a:latin typeface="Google Sans"/>
                <a:ea typeface="Times New Roman" panose="02020603050405020304" pitchFamily="18" charset="0"/>
                <a:cs typeface="Times New Roman" panose="02020603050405020304" pitchFamily="18" charset="0"/>
              </a:rPr>
              <a:t>50 µg/m</a:t>
            </a:r>
            <a:r>
              <a:rPr lang="en-US" sz="2000" b="1" kern="0" baseline="30000" dirty="0">
                <a:solidFill>
                  <a:srgbClr val="001D35"/>
                </a:solidFill>
                <a:effectLst/>
                <a:latin typeface="Google Sans"/>
                <a:ea typeface="Times New Roman" panose="02020603050405020304" pitchFamily="18" charset="0"/>
                <a:cs typeface="Times New Roman" panose="02020603050405020304" pitchFamily="18" charset="0"/>
              </a:rPr>
              <a:t>3</a:t>
            </a:r>
            <a:r>
              <a:rPr lang="en-US" sz="2000" b="1" kern="0" dirty="0">
                <a:solidFill>
                  <a:srgbClr val="001D35"/>
                </a:solidFill>
                <a:effectLst/>
                <a:latin typeface="Google Sans"/>
                <a:ea typeface="Times New Roman" panose="02020603050405020304" pitchFamily="18" charset="0"/>
                <a:cs typeface="Times New Roman" panose="02020603050405020304" pitchFamily="18" charset="0"/>
              </a:rPr>
              <a:t> </a:t>
            </a:r>
            <a:r>
              <a:rPr lang="en-US" sz="2000" kern="0" dirty="0">
                <a:solidFill>
                  <a:srgbClr val="001D35"/>
                </a:solidFill>
                <a:effectLst/>
                <a:latin typeface="Google Sans"/>
                <a:ea typeface="Times New Roman" panose="02020603050405020304" pitchFamily="18" charset="0"/>
                <a:cs typeface="Times New Roman" panose="02020603050405020304" pitchFamily="18" charset="0"/>
              </a:rPr>
              <a:t>of air for a full shift, calculated as an 8-hour time-weighted average (TWA)  </a:t>
            </a:r>
            <a:endParaRPr lang="en-US" sz="2000" kern="100" dirty="0">
              <a:solidFill>
                <a:srgbClr val="001D35"/>
              </a:solidFill>
              <a:effectLst/>
              <a:latin typeface="Google Sans"/>
              <a:ea typeface="Aptos" panose="020B0004020202020204" pitchFamily="34" charset="0"/>
              <a:cs typeface="Times New Roman" panose="02020603050405020304" pitchFamily="18" charset="0"/>
            </a:endParaRPr>
          </a:p>
          <a:p>
            <a:pPr marL="342900" marR="0" lvl="0" indent="-342900">
              <a:spcBef>
                <a:spcPts val="0"/>
              </a:spcBef>
              <a:spcAft>
                <a:spcPts val="600"/>
              </a:spcAft>
              <a:buSzPts val="1000"/>
              <a:buFont typeface="Symbol" panose="05050102010706020507" pitchFamily="18" charset="2"/>
              <a:buChar char=""/>
              <a:tabLst>
                <a:tab pos="457200" algn="l"/>
              </a:tabLst>
            </a:pPr>
            <a:r>
              <a:rPr lang="en-US" sz="2000" b="1" kern="0" dirty="0">
                <a:solidFill>
                  <a:srgbClr val="001D35"/>
                </a:solidFill>
                <a:effectLst/>
                <a:latin typeface="Google Sans"/>
                <a:ea typeface="Times New Roman" panose="02020603050405020304" pitchFamily="18" charset="0"/>
                <a:cs typeface="Times New Roman" panose="02020603050405020304" pitchFamily="18" charset="0"/>
              </a:rPr>
              <a:t>Action level</a:t>
            </a:r>
            <a:r>
              <a:rPr lang="en-US" sz="2000" kern="0" dirty="0">
                <a:solidFill>
                  <a:srgbClr val="001D35"/>
                </a:solidFill>
                <a:effectLst/>
                <a:latin typeface="Google Sans"/>
                <a:ea typeface="Times New Roman" panose="02020603050405020304" pitchFamily="18" charset="0"/>
                <a:cs typeface="Times New Roman" panose="02020603050405020304" pitchFamily="18" charset="0"/>
              </a:rPr>
              <a:t>: </a:t>
            </a:r>
            <a:r>
              <a:rPr lang="en-US" sz="2000" b="1" kern="0" dirty="0">
                <a:solidFill>
                  <a:srgbClr val="001D35"/>
                </a:solidFill>
                <a:effectLst/>
                <a:latin typeface="Google Sans"/>
                <a:ea typeface="Times New Roman" panose="02020603050405020304" pitchFamily="18" charset="0"/>
                <a:cs typeface="Times New Roman" panose="02020603050405020304" pitchFamily="18" charset="0"/>
              </a:rPr>
              <a:t>25 µg/m</a:t>
            </a:r>
            <a:r>
              <a:rPr lang="en-US" sz="2000" b="1" kern="0" baseline="30000" dirty="0">
                <a:solidFill>
                  <a:srgbClr val="001D35"/>
                </a:solidFill>
                <a:latin typeface="Google Sans"/>
                <a:cs typeface="Times New Roman" panose="02020603050405020304" pitchFamily="18" charset="0"/>
              </a:rPr>
              <a:t>3</a:t>
            </a:r>
            <a:r>
              <a:rPr lang="en-US" sz="2000" b="1" kern="0" dirty="0">
                <a:solidFill>
                  <a:srgbClr val="001D35"/>
                </a:solidFill>
                <a:effectLst/>
                <a:latin typeface="Google Sans"/>
                <a:ea typeface="Times New Roman" panose="02020603050405020304" pitchFamily="18" charset="0"/>
                <a:cs typeface="Times New Roman" panose="02020603050405020304" pitchFamily="18" charset="0"/>
              </a:rPr>
              <a:t> </a:t>
            </a:r>
            <a:r>
              <a:rPr lang="en-US" sz="2000" kern="0" dirty="0">
                <a:solidFill>
                  <a:srgbClr val="001D35"/>
                </a:solidFill>
                <a:effectLst/>
                <a:latin typeface="Google Sans"/>
                <a:ea typeface="Times New Roman" panose="02020603050405020304" pitchFamily="18" charset="0"/>
                <a:cs typeface="Times New Roman" panose="02020603050405020304" pitchFamily="18" charset="0"/>
              </a:rPr>
              <a:t>for a full shift, calculated as an 8-hour TWA </a:t>
            </a:r>
          </a:p>
          <a:p>
            <a:pPr marL="342900" marR="0" lvl="0" indent="-342900">
              <a:spcBef>
                <a:spcPts val="0"/>
              </a:spcBef>
              <a:spcAft>
                <a:spcPts val="600"/>
              </a:spcAft>
              <a:buSzPts val="1000"/>
              <a:buFont typeface="Symbol" panose="05050102010706020507" pitchFamily="18" charset="2"/>
              <a:buChar char=""/>
              <a:tabLst>
                <a:tab pos="457200" algn="l"/>
              </a:tabLst>
            </a:pPr>
            <a:endParaRPr lang="en-US" sz="2300" kern="0" dirty="0">
              <a:solidFill>
                <a:srgbClr val="001D35"/>
              </a:solidFill>
              <a:latin typeface="Google Sans"/>
              <a:ea typeface="Aptos" panose="020B0004020202020204" pitchFamily="34" charset="0"/>
              <a:cs typeface="Times New Roman" panose="02020603050405020304" pitchFamily="18" charset="0"/>
            </a:endParaRPr>
          </a:p>
          <a:p>
            <a:pPr marL="342900" marR="0" lvl="0" indent="-342900">
              <a:spcBef>
                <a:spcPts val="0"/>
              </a:spcBef>
              <a:spcAft>
                <a:spcPts val="600"/>
              </a:spcAft>
              <a:buSzPts val="1000"/>
              <a:buFont typeface="Symbol" panose="05050102010706020507" pitchFamily="18" charset="2"/>
              <a:buChar char=""/>
              <a:tabLst>
                <a:tab pos="457200" algn="l"/>
              </a:tabLst>
            </a:pPr>
            <a:endParaRPr lang="en-US" sz="2300" kern="0" dirty="0">
              <a:solidFill>
                <a:srgbClr val="001D35"/>
              </a:solidFill>
              <a:effectLst/>
              <a:latin typeface="Google Sans"/>
              <a:ea typeface="Aptos" panose="020B0004020202020204" pitchFamily="34" charset="0"/>
              <a:cs typeface="Times New Roman" panose="02020603050405020304" pitchFamily="18" charset="0"/>
            </a:endParaRPr>
          </a:p>
          <a:p>
            <a:pPr marL="342900" marR="0" lvl="0" indent="-342900">
              <a:spcBef>
                <a:spcPts val="0"/>
              </a:spcBef>
              <a:spcAft>
                <a:spcPts val="600"/>
              </a:spcAft>
              <a:buSzPts val="1000"/>
              <a:buFont typeface="Symbol" panose="05050102010706020507" pitchFamily="18" charset="2"/>
              <a:buChar char=""/>
              <a:tabLst>
                <a:tab pos="457200" algn="l"/>
              </a:tabLst>
            </a:pPr>
            <a:endParaRPr lang="en-US" sz="2300" kern="0" dirty="0">
              <a:solidFill>
                <a:srgbClr val="001D35"/>
              </a:solidFill>
              <a:latin typeface="Google Sans"/>
              <a:ea typeface="Aptos" panose="020B0004020202020204" pitchFamily="34" charset="0"/>
              <a:cs typeface="Times New Roman" panose="02020603050405020304" pitchFamily="18" charset="0"/>
            </a:endParaRPr>
          </a:p>
          <a:p>
            <a:pPr marL="342900" marR="0" lvl="0" indent="-342900">
              <a:spcBef>
                <a:spcPts val="0"/>
              </a:spcBef>
              <a:spcAft>
                <a:spcPts val="600"/>
              </a:spcAft>
              <a:buSzPts val="1000"/>
              <a:buFont typeface="Symbol" panose="05050102010706020507" pitchFamily="18" charset="2"/>
              <a:buChar char=""/>
              <a:tabLst>
                <a:tab pos="457200" algn="l"/>
              </a:tabLst>
            </a:pPr>
            <a:r>
              <a:rPr lang="en-US" sz="2000" b="1" kern="0" dirty="0">
                <a:solidFill>
                  <a:srgbClr val="001D35"/>
                </a:solidFill>
                <a:effectLst/>
                <a:latin typeface="Google Sans"/>
                <a:ea typeface="Times New Roman" panose="02020603050405020304" pitchFamily="18" charset="0"/>
                <a:cs typeface="Times New Roman" panose="02020603050405020304" pitchFamily="18" charset="0"/>
              </a:rPr>
              <a:t>Corrective actions</a:t>
            </a:r>
            <a:r>
              <a:rPr lang="en-US" sz="2000" kern="0" dirty="0">
                <a:solidFill>
                  <a:srgbClr val="001D35"/>
                </a:solidFill>
                <a:effectLst/>
                <a:latin typeface="Google Sans"/>
                <a:ea typeface="Times New Roman" panose="02020603050405020304" pitchFamily="18" charset="0"/>
                <a:cs typeface="Times New Roman" panose="02020603050405020304" pitchFamily="18" charset="0"/>
              </a:rPr>
              <a:t>: </a:t>
            </a:r>
            <a:r>
              <a:rPr lang="en-US" sz="2000" b="1" kern="0" dirty="0">
                <a:solidFill>
                  <a:srgbClr val="001D35"/>
                </a:solidFill>
                <a:effectLst/>
                <a:latin typeface="Google Sans"/>
                <a:ea typeface="Times New Roman" panose="02020603050405020304" pitchFamily="18" charset="0"/>
                <a:cs typeface="Times New Roman" panose="02020603050405020304" pitchFamily="18" charset="0"/>
              </a:rPr>
              <a:t>Required</a:t>
            </a:r>
            <a:r>
              <a:rPr lang="en-US" sz="2000" kern="0" dirty="0">
                <a:solidFill>
                  <a:srgbClr val="001D35"/>
                </a:solidFill>
                <a:effectLst/>
                <a:latin typeface="Google Sans"/>
                <a:ea typeface="Times New Roman" panose="02020603050405020304" pitchFamily="18" charset="0"/>
                <a:cs typeface="Times New Roman" panose="02020603050405020304" pitchFamily="18" charset="0"/>
              </a:rPr>
              <a:t> if a miner's </a:t>
            </a:r>
            <a:r>
              <a:rPr lang="en-US" sz="2000" b="1" kern="0" dirty="0">
                <a:solidFill>
                  <a:srgbClr val="001D35"/>
                </a:solidFill>
                <a:effectLst/>
                <a:latin typeface="Google Sans"/>
                <a:ea typeface="Times New Roman" panose="02020603050405020304" pitchFamily="18" charset="0"/>
                <a:cs typeface="Times New Roman" panose="02020603050405020304" pitchFamily="18" charset="0"/>
              </a:rPr>
              <a:t>exposure exceeds PEL</a:t>
            </a:r>
            <a:endParaRPr lang="en-US" sz="2000" b="1" kern="100" dirty="0">
              <a:solidFill>
                <a:srgbClr val="001D35"/>
              </a:solidFill>
              <a:effectLst/>
              <a:latin typeface="Google Sans"/>
              <a:ea typeface="Aptos" panose="020B0004020202020204" pitchFamily="34" charset="0"/>
              <a:cs typeface="Times New Roman" panose="02020603050405020304" pitchFamily="18" charset="0"/>
            </a:endParaRPr>
          </a:p>
          <a:p>
            <a:pPr marL="342900" marR="0" lvl="0" indent="-342900">
              <a:spcBef>
                <a:spcPts val="0"/>
              </a:spcBef>
              <a:spcAft>
                <a:spcPts val="600"/>
              </a:spcAft>
              <a:buSzPts val="1000"/>
              <a:buFont typeface="Symbol" panose="05050102010706020507" pitchFamily="18" charset="2"/>
              <a:buChar char=""/>
              <a:tabLst>
                <a:tab pos="457200" algn="l"/>
              </a:tabLst>
            </a:pPr>
            <a:r>
              <a:rPr lang="en-US" sz="2000" b="1" kern="0" dirty="0">
                <a:solidFill>
                  <a:srgbClr val="001D35"/>
                </a:solidFill>
                <a:effectLst/>
                <a:latin typeface="Google Sans"/>
                <a:ea typeface="Times New Roman" panose="02020603050405020304" pitchFamily="18" charset="0"/>
                <a:cs typeface="Times New Roman" panose="02020603050405020304" pitchFamily="18" charset="0"/>
              </a:rPr>
              <a:t>Engineering controls</a:t>
            </a:r>
            <a:r>
              <a:rPr lang="en-US" sz="2000" kern="0" dirty="0">
                <a:solidFill>
                  <a:srgbClr val="001D35"/>
                </a:solidFill>
                <a:effectLst/>
                <a:latin typeface="Google Sans"/>
                <a:ea typeface="Times New Roman" panose="02020603050405020304" pitchFamily="18" charset="0"/>
                <a:cs typeface="Times New Roman" panose="02020603050405020304" pitchFamily="18" charset="0"/>
              </a:rPr>
              <a:t>: </a:t>
            </a:r>
            <a:r>
              <a:rPr lang="en-US" sz="2000" b="1" kern="0" dirty="0">
                <a:solidFill>
                  <a:srgbClr val="001D35"/>
                </a:solidFill>
                <a:effectLst/>
                <a:latin typeface="Google Sans"/>
                <a:ea typeface="Times New Roman" panose="02020603050405020304" pitchFamily="18" charset="0"/>
                <a:cs typeface="Times New Roman" panose="02020603050405020304" pitchFamily="18" charset="0"/>
              </a:rPr>
              <a:t>Required</a:t>
            </a:r>
            <a:r>
              <a:rPr lang="en-US" sz="2000" kern="0" dirty="0">
                <a:solidFill>
                  <a:srgbClr val="001D35"/>
                </a:solidFill>
                <a:effectLst/>
                <a:latin typeface="Google Sans"/>
                <a:ea typeface="Times New Roman" panose="02020603050405020304" pitchFamily="18" charset="0"/>
                <a:cs typeface="Times New Roman" panose="02020603050405020304" pitchFamily="18" charset="0"/>
              </a:rPr>
              <a:t> to </a:t>
            </a:r>
            <a:r>
              <a:rPr lang="en-US" sz="2000" b="1" kern="0" dirty="0">
                <a:solidFill>
                  <a:srgbClr val="001D35"/>
                </a:solidFill>
                <a:effectLst/>
                <a:latin typeface="Google Sans"/>
                <a:ea typeface="Times New Roman" panose="02020603050405020304" pitchFamily="18" charset="0"/>
                <a:cs typeface="Times New Roman" panose="02020603050405020304" pitchFamily="18" charset="0"/>
              </a:rPr>
              <a:t>prevent miners' overexposures </a:t>
            </a:r>
            <a:endParaRPr lang="en-US" sz="2000" b="1" kern="100" dirty="0">
              <a:solidFill>
                <a:srgbClr val="001D35"/>
              </a:solidFill>
              <a:effectLst/>
              <a:latin typeface="Google Sans"/>
              <a:ea typeface="Aptos" panose="020B0004020202020204" pitchFamily="34" charset="0"/>
              <a:cs typeface="Times New Roman" panose="02020603050405020304" pitchFamily="18" charset="0"/>
            </a:endParaRPr>
          </a:p>
          <a:p>
            <a:pPr marL="342900" marR="0" lvl="0" indent="-342900">
              <a:spcBef>
                <a:spcPts val="0"/>
              </a:spcBef>
              <a:spcAft>
                <a:spcPts val="600"/>
              </a:spcAft>
              <a:buSzPts val="1000"/>
              <a:buFont typeface="Symbol" panose="05050102010706020507" pitchFamily="18" charset="2"/>
              <a:buChar char=""/>
              <a:tabLst>
                <a:tab pos="457200" algn="l"/>
              </a:tabLst>
            </a:pPr>
            <a:r>
              <a:rPr lang="en-US" sz="2000" b="1" kern="0" dirty="0">
                <a:solidFill>
                  <a:srgbClr val="001D35"/>
                </a:solidFill>
                <a:effectLst/>
                <a:latin typeface="Google Sans"/>
                <a:ea typeface="Times New Roman" panose="02020603050405020304" pitchFamily="18" charset="0"/>
                <a:cs typeface="Times New Roman" panose="02020603050405020304" pitchFamily="18" charset="0"/>
              </a:rPr>
              <a:t>Medical surveillance</a:t>
            </a:r>
            <a:r>
              <a:rPr lang="en-US" sz="2000" kern="0" dirty="0">
                <a:solidFill>
                  <a:srgbClr val="001D35"/>
                </a:solidFill>
                <a:effectLst/>
                <a:latin typeface="Google Sans"/>
                <a:ea typeface="Times New Roman" panose="02020603050405020304" pitchFamily="18" charset="0"/>
                <a:cs typeface="Times New Roman" panose="02020603050405020304" pitchFamily="18" charset="0"/>
              </a:rPr>
              <a:t>: </a:t>
            </a:r>
            <a:r>
              <a:rPr lang="en-US" sz="2000" b="1" kern="0" dirty="0">
                <a:solidFill>
                  <a:srgbClr val="001D35"/>
                </a:solidFill>
                <a:effectLst/>
                <a:latin typeface="Google Sans"/>
                <a:ea typeface="Times New Roman" panose="02020603050405020304" pitchFamily="18" charset="0"/>
                <a:cs typeface="Times New Roman" panose="02020603050405020304" pitchFamily="18" charset="0"/>
              </a:rPr>
              <a:t>Required for MNM mines </a:t>
            </a:r>
            <a:endParaRPr lang="en-US" sz="2000" b="1" kern="100" dirty="0">
              <a:solidFill>
                <a:srgbClr val="001D35"/>
              </a:solidFill>
              <a:effectLst/>
              <a:latin typeface="Google Sans"/>
              <a:ea typeface="Aptos" panose="020B0004020202020204" pitchFamily="34" charset="0"/>
              <a:cs typeface="Times New Roman" panose="02020603050405020304" pitchFamily="18" charset="0"/>
            </a:endParaRPr>
          </a:p>
          <a:p>
            <a:pPr marL="342900" marR="0" lvl="0" indent="-342900">
              <a:spcBef>
                <a:spcPts val="0"/>
              </a:spcBef>
              <a:spcAft>
                <a:spcPts val="600"/>
              </a:spcAft>
              <a:buSzPts val="1000"/>
              <a:buFont typeface="Symbol" panose="05050102010706020507" pitchFamily="18" charset="2"/>
              <a:buChar char=""/>
              <a:tabLst>
                <a:tab pos="457200" algn="l"/>
              </a:tabLst>
            </a:pPr>
            <a:r>
              <a:rPr lang="en-US" sz="2000" b="1" kern="0" dirty="0">
                <a:solidFill>
                  <a:srgbClr val="001D35"/>
                </a:solidFill>
                <a:latin typeface="Google Sans"/>
                <a:cs typeface="Times New Roman" panose="02020603050405020304" pitchFamily="18" charset="0"/>
              </a:rPr>
              <a:t>Monitoring and control requirements: Uniform</a:t>
            </a:r>
            <a:r>
              <a:rPr lang="en-US" sz="2000" kern="0" dirty="0">
                <a:solidFill>
                  <a:srgbClr val="001D35"/>
                </a:solidFill>
                <a:latin typeface="Google Sans"/>
                <a:cs typeface="Times New Roman" panose="02020603050405020304" pitchFamily="18" charset="0"/>
              </a:rPr>
              <a:t> </a:t>
            </a:r>
            <a:r>
              <a:rPr kumimoji="0" lang="en-US" sz="2000" b="0" i="0" u="none" strike="noStrike" kern="0" cap="none" spc="0" normalizeH="0" baseline="0" noProof="0" dirty="0">
                <a:ln>
                  <a:noFill/>
                </a:ln>
                <a:solidFill>
                  <a:srgbClr val="001D35"/>
                </a:solidFill>
                <a:effectLst/>
                <a:uLnTx/>
                <a:uFillTx/>
                <a:latin typeface="Google Sans"/>
                <a:ea typeface="+mn-ea"/>
                <a:cs typeface="Times New Roman" panose="02020603050405020304" pitchFamily="18" charset="0"/>
              </a:rPr>
              <a:t>requirements for</a:t>
            </a:r>
            <a:r>
              <a:rPr lang="en-US" sz="2000" kern="0" dirty="0">
                <a:solidFill>
                  <a:srgbClr val="001D35"/>
                </a:solidFill>
                <a:latin typeface="Google Sans"/>
                <a:cs typeface="Times New Roman" panose="02020603050405020304" pitchFamily="18" charset="0"/>
              </a:rPr>
              <a:t> </a:t>
            </a:r>
            <a:r>
              <a:rPr lang="en-US" sz="2000" b="1" kern="0" dirty="0">
                <a:solidFill>
                  <a:srgbClr val="001D35"/>
                </a:solidFill>
                <a:latin typeface="Google Sans"/>
                <a:cs typeface="Times New Roman" panose="02020603050405020304" pitchFamily="18" charset="0"/>
              </a:rPr>
              <a:t>monitoring</a:t>
            </a:r>
            <a:r>
              <a:rPr lang="en-US" sz="2000" kern="0" dirty="0">
                <a:solidFill>
                  <a:srgbClr val="001D35"/>
                </a:solidFill>
                <a:latin typeface="Google Sans"/>
                <a:cs typeface="Times New Roman" panose="02020603050405020304" pitchFamily="18" charset="0"/>
              </a:rPr>
              <a:t> and </a:t>
            </a:r>
            <a:r>
              <a:rPr lang="en-US" sz="2000" b="1" kern="0" dirty="0">
                <a:solidFill>
                  <a:srgbClr val="001D35"/>
                </a:solidFill>
                <a:latin typeface="Google Sans"/>
                <a:cs typeface="Times New Roman" panose="02020603050405020304" pitchFamily="18" charset="0"/>
              </a:rPr>
              <a:t>controlling silica exposures </a:t>
            </a:r>
            <a:r>
              <a:rPr lang="en-US" sz="2000" kern="0" dirty="0">
                <a:solidFill>
                  <a:srgbClr val="001D35"/>
                </a:solidFill>
                <a:latin typeface="Google Sans"/>
                <a:cs typeface="Times New Roman" panose="02020603050405020304" pitchFamily="18" charset="0"/>
              </a:rPr>
              <a:t>(for all mines)</a:t>
            </a:r>
            <a:endParaRPr lang="en-US" sz="2000" kern="100" dirty="0">
              <a:solidFill>
                <a:srgbClr val="001D35"/>
              </a:solidFill>
              <a:effectLst/>
              <a:latin typeface="Google Sans"/>
              <a:ea typeface="Aptos" panose="020B00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69598B79-96F4-805C-0561-6BC03258AA35}"/>
              </a:ext>
            </a:extLst>
          </p:cNvPr>
          <p:cNvPicPr>
            <a:picLocks noChangeAspect="1"/>
          </p:cNvPicPr>
          <p:nvPr/>
        </p:nvPicPr>
        <p:blipFill>
          <a:blip r:embed="rId3"/>
          <a:stretch>
            <a:fillRect/>
          </a:stretch>
        </p:blipFill>
        <p:spPr>
          <a:xfrm>
            <a:off x="3213099" y="3429000"/>
            <a:ext cx="2717801" cy="1432419"/>
          </a:xfrm>
          <a:prstGeom prst="rect">
            <a:avLst/>
          </a:prstGeom>
        </p:spPr>
      </p:pic>
    </p:spTree>
    <p:extLst>
      <p:ext uri="{BB962C8B-B14F-4D97-AF65-F5344CB8AC3E}">
        <p14:creationId xmlns:p14="http://schemas.microsoft.com/office/powerpoint/2010/main" val="5757045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697A0-CCB4-6FCF-141E-146A00E1AFE6}"/>
              </a:ext>
            </a:extLst>
          </p:cNvPr>
          <p:cNvSpPr>
            <a:spLocks noGrp="1"/>
          </p:cNvSpPr>
          <p:nvPr>
            <p:ph type="title"/>
          </p:nvPr>
        </p:nvSpPr>
        <p:spPr>
          <a:xfrm>
            <a:off x="457200" y="274638"/>
            <a:ext cx="8229600" cy="956308"/>
          </a:xfrm>
        </p:spPr>
        <p:txBody>
          <a:bodyPr vert="horz">
            <a:normAutofit/>
          </a:bodyPr>
          <a:lstStyle/>
          <a:p>
            <a:r>
              <a:rPr kumimoji="0" lang="en-US" b="1" i="0" u="none" strike="noStrike" kern="0" cap="none" spc="0" normalizeH="0" baseline="0" noProof="0" dirty="0">
                <a:ln>
                  <a:noFill/>
                </a:ln>
                <a:solidFill>
                  <a:schemeClr val="bg1"/>
                </a:solidFill>
                <a:effectLst/>
                <a:uLnTx/>
                <a:uFillTx/>
                <a:latin typeface="Google Sans"/>
              </a:rPr>
              <a:t>     SUMMARY – Cont’d</a:t>
            </a:r>
            <a:endParaRPr lang="en-US" dirty="0">
              <a:solidFill>
                <a:schemeClr val="bg1"/>
              </a:solidFill>
              <a:latin typeface="Google Sans"/>
            </a:endParaRPr>
          </a:p>
        </p:txBody>
      </p:sp>
      <p:pic>
        <p:nvPicPr>
          <p:cNvPr id="3" name="Picture 2">
            <a:extLst>
              <a:ext uri="{FF2B5EF4-FFF2-40B4-BE49-F238E27FC236}">
                <a16:creationId xmlns:a16="http://schemas.microsoft.com/office/drawing/2014/main" id="{899173C2-2F0A-889B-44AD-417DE85EA6BE}"/>
              </a:ext>
            </a:extLst>
          </p:cNvPr>
          <p:cNvPicPr>
            <a:picLocks noChangeAspect="1"/>
          </p:cNvPicPr>
          <p:nvPr/>
        </p:nvPicPr>
        <p:blipFill>
          <a:blip r:embed="rId2"/>
          <a:srcRect l="10659" r="15643"/>
          <a:stretch/>
        </p:blipFill>
        <p:spPr>
          <a:xfrm>
            <a:off x="457200" y="2184546"/>
            <a:ext cx="3071813" cy="3442508"/>
          </a:xfrm>
          <a:prstGeom prst="rect">
            <a:avLst/>
          </a:prstGeom>
          <a:noFill/>
        </p:spPr>
      </p:pic>
      <p:sp>
        <p:nvSpPr>
          <p:cNvPr id="4" name="TextBox 3">
            <a:extLst>
              <a:ext uri="{FF2B5EF4-FFF2-40B4-BE49-F238E27FC236}">
                <a16:creationId xmlns:a16="http://schemas.microsoft.com/office/drawing/2014/main" id="{D3002661-8B2D-CA1F-C959-0528C898E157}"/>
              </a:ext>
            </a:extLst>
          </p:cNvPr>
          <p:cNvSpPr txBox="1"/>
          <p:nvPr/>
        </p:nvSpPr>
        <p:spPr>
          <a:xfrm>
            <a:off x="3796146" y="1350817"/>
            <a:ext cx="5257800" cy="5327617"/>
          </a:xfrm>
          <a:prstGeom prst="rect">
            <a:avLst/>
          </a:prstGeom>
        </p:spPr>
        <p:txBody>
          <a:bodyPr vert="horz">
            <a:noAutofit/>
          </a:bodyPr>
          <a:lstStyle/>
          <a:p>
            <a:pPr marL="342900" marR="0" lvl="0" indent="-342900" defTabSz="914400" eaLnBrk="0" fontAlgn="base" latinLnBrk="0" hangingPunct="0">
              <a:lnSpc>
                <a:spcPct val="90000"/>
              </a:lnSpc>
              <a:spcBef>
                <a:spcPct val="20000"/>
              </a:spcBef>
              <a:spcAft>
                <a:spcPct val="0"/>
              </a:spcAft>
              <a:buClrTx/>
              <a:buSzPts val="1000"/>
              <a:buFont typeface="Wingdings" panose="05000000000000000000" pitchFamily="2" charset="2"/>
              <a:buChar char="§"/>
              <a:tabLst>
                <a:tab pos="457200" algn="l"/>
              </a:tabLst>
              <a:defRPr/>
            </a:pPr>
            <a:r>
              <a:rPr kumimoji="0" lang="en-US" sz="2000" b="1" i="0" u="none" strike="noStrike" kern="0" cap="none" spc="0" normalizeH="0" baseline="0" noProof="0" dirty="0">
                <a:ln>
                  <a:noFill/>
                </a:ln>
                <a:effectLst/>
                <a:uLnTx/>
                <a:uFillTx/>
                <a:latin typeface="Google Sans"/>
              </a:rPr>
              <a:t>Respiratory protection requirements: Updates </a:t>
            </a:r>
            <a:r>
              <a:rPr kumimoji="0" lang="en-US" sz="2000" b="0" i="0" u="none" strike="noStrike" kern="0" cap="none" spc="0" normalizeH="0" baseline="0" noProof="0" dirty="0">
                <a:ln>
                  <a:noFill/>
                </a:ln>
                <a:effectLst/>
                <a:uLnTx/>
                <a:uFillTx/>
                <a:latin typeface="Google Sans"/>
              </a:rPr>
              <a:t>the </a:t>
            </a:r>
            <a:r>
              <a:rPr kumimoji="0" lang="en-US" sz="2000" b="1" i="0" u="none" strike="noStrike" kern="0" cap="none" spc="0" normalizeH="0" baseline="0" noProof="0" dirty="0">
                <a:ln>
                  <a:noFill/>
                </a:ln>
                <a:effectLst/>
                <a:uLnTx/>
                <a:uFillTx/>
                <a:latin typeface="Google Sans"/>
              </a:rPr>
              <a:t>existing respiratory protection requirements</a:t>
            </a:r>
            <a:r>
              <a:rPr kumimoji="0" lang="en-US" sz="2000" b="0" i="0" u="none" strike="noStrike" kern="0" cap="none" spc="0" normalizeH="0" baseline="0" noProof="0" dirty="0">
                <a:ln>
                  <a:noFill/>
                </a:ln>
                <a:effectLst/>
                <a:uLnTx/>
                <a:uFillTx/>
                <a:latin typeface="Google Sans"/>
              </a:rPr>
              <a:t> to the </a:t>
            </a:r>
            <a:r>
              <a:rPr kumimoji="0" lang="en-US" sz="2000" b="1" i="0" u="none" strike="noStrike" kern="0" cap="none" spc="0" normalizeH="0" baseline="0" noProof="0" dirty="0">
                <a:ln>
                  <a:noFill/>
                </a:ln>
                <a:effectLst/>
                <a:uLnTx/>
                <a:uFillTx/>
                <a:latin typeface="Google Sans"/>
              </a:rPr>
              <a:t>ASTM F3387-19 Standard </a:t>
            </a:r>
          </a:p>
          <a:p>
            <a:pPr marL="342900" marR="0" lvl="0" indent="-342900" defTabSz="914400" eaLnBrk="0" fontAlgn="base" latinLnBrk="0" hangingPunct="0">
              <a:lnSpc>
                <a:spcPct val="90000"/>
              </a:lnSpc>
              <a:spcBef>
                <a:spcPct val="20000"/>
              </a:spcBef>
              <a:spcAft>
                <a:spcPct val="0"/>
              </a:spcAft>
              <a:buClrTx/>
              <a:buSzPts val="1000"/>
              <a:buFont typeface="Wingdings" panose="05000000000000000000" pitchFamily="2" charset="2"/>
              <a:buChar char="§"/>
              <a:tabLst>
                <a:tab pos="457200" algn="l"/>
              </a:tabLst>
              <a:defRPr/>
            </a:pPr>
            <a:endParaRPr kumimoji="0" lang="en-US" sz="2000" b="1" i="0" u="none" strike="noStrike" kern="100" cap="none" spc="0" normalizeH="0" baseline="0" noProof="0" dirty="0">
              <a:ln>
                <a:noFill/>
              </a:ln>
              <a:effectLst/>
              <a:uLnTx/>
              <a:uFillTx/>
              <a:latin typeface="Google Sans"/>
            </a:endParaRPr>
          </a:p>
          <a:p>
            <a:pPr marL="342900" marR="0" lvl="0" indent="-342900" defTabSz="914400" eaLnBrk="0" fontAlgn="base" latinLnBrk="0" hangingPunct="0">
              <a:lnSpc>
                <a:spcPct val="90000"/>
              </a:lnSpc>
              <a:spcBef>
                <a:spcPct val="20000"/>
              </a:spcBef>
              <a:spcAft>
                <a:spcPct val="0"/>
              </a:spcAft>
              <a:buClrTx/>
              <a:buSzPts val="1000"/>
              <a:buFont typeface="Wingdings" panose="05000000000000000000" pitchFamily="2" charset="2"/>
              <a:buChar char="§"/>
              <a:tabLst>
                <a:tab pos="457200" algn="l"/>
              </a:tabLst>
              <a:defRPr/>
            </a:pPr>
            <a:r>
              <a:rPr kumimoji="0" lang="en-US" sz="2000" b="1" i="0" u="none" strike="noStrike" kern="0" cap="none" spc="0" normalizeH="0" baseline="0" noProof="0" dirty="0">
                <a:ln>
                  <a:noFill/>
                </a:ln>
                <a:effectLst/>
                <a:uLnTx/>
                <a:uFillTx/>
                <a:latin typeface="Google Sans"/>
              </a:rPr>
              <a:t>Periodic evaluations</a:t>
            </a:r>
            <a:r>
              <a:rPr kumimoji="0" lang="en-US" sz="2000" b="0" i="0" u="none" strike="noStrike" kern="0" cap="none" spc="0" normalizeH="0" baseline="0" noProof="0" dirty="0">
                <a:ln>
                  <a:noFill/>
                </a:ln>
                <a:effectLst/>
                <a:uLnTx/>
                <a:uFillTx/>
                <a:latin typeface="Google Sans"/>
              </a:rPr>
              <a:t>: Qualitative </a:t>
            </a:r>
            <a:r>
              <a:rPr kumimoji="0" lang="en-US" sz="2000" b="1" i="0" u="none" strike="noStrike" kern="0" cap="none" spc="0" normalizeH="0" baseline="0" noProof="0" dirty="0">
                <a:ln>
                  <a:noFill/>
                </a:ln>
                <a:effectLst/>
                <a:uLnTx/>
                <a:uFillTx/>
                <a:latin typeface="Google Sans"/>
              </a:rPr>
              <a:t>evaluations</a:t>
            </a:r>
            <a:r>
              <a:rPr kumimoji="0" lang="en-US" sz="2000" b="0" i="0" u="none" strike="noStrike" kern="0" cap="none" spc="0" normalizeH="0" baseline="0" noProof="0" dirty="0">
                <a:ln>
                  <a:noFill/>
                </a:ln>
                <a:effectLst/>
                <a:uLnTx/>
                <a:uFillTx/>
                <a:latin typeface="Google Sans"/>
              </a:rPr>
              <a:t> must be </a:t>
            </a:r>
            <a:r>
              <a:rPr kumimoji="0" lang="en-US" sz="2000" b="1" i="0" u="none" strike="noStrike" kern="0" cap="none" spc="0" normalizeH="0" baseline="0" noProof="0" dirty="0">
                <a:ln>
                  <a:noFill/>
                </a:ln>
                <a:effectLst/>
                <a:uLnTx/>
                <a:uFillTx/>
                <a:latin typeface="Google Sans"/>
              </a:rPr>
              <a:t>repeated at least every six months</a:t>
            </a:r>
            <a:r>
              <a:rPr kumimoji="0" lang="en-US" sz="2000" b="0" i="0" u="none" strike="noStrike" kern="0" cap="none" spc="0" normalizeH="0" baseline="0" noProof="0" dirty="0">
                <a:ln>
                  <a:noFill/>
                </a:ln>
                <a:effectLst/>
                <a:uLnTx/>
                <a:uFillTx/>
                <a:latin typeface="Google Sans"/>
              </a:rPr>
              <a:t> or </a:t>
            </a:r>
            <a:r>
              <a:rPr kumimoji="0" lang="en-US" sz="2000" b="1" i="0" u="none" strike="noStrike" kern="0" cap="none" spc="0" normalizeH="0" baseline="0" noProof="0" dirty="0">
                <a:ln>
                  <a:noFill/>
                </a:ln>
                <a:effectLst/>
                <a:uLnTx/>
                <a:uFillTx/>
                <a:latin typeface="Google Sans"/>
              </a:rPr>
              <a:t>whenever there is a change</a:t>
            </a:r>
          </a:p>
          <a:p>
            <a:pPr marL="342900" marR="0" lvl="0" indent="-342900" defTabSz="914400" eaLnBrk="0" fontAlgn="base" latinLnBrk="0" hangingPunct="0">
              <a:lnSpc>
                <a:spcPct val="90000"/>
              </a:lnSpc>
              <a:spcBef>
                <a:spcPct val="20000"/>
              </a:spcBef>
              <a:spcAft>
                <a:spcPct val="0"/>
              </a:spcAft>
              <a:buClrTx/>
              <a:buSzPts val="1000"/>
              <a:buFont typeface="Wingdings" panose="05000000000000000000" pitchFamily="2" charset="2"/>
              <a:buChar char="§"/>
              <a:tabLst>
                <a:tab pos="457200" algn="l"/>
              </a:tabLst>
              <a:defRPr/>
            </a:pPr>
            <a:endParaRPr kumimoji="0" lang="en-US" sz="2000" b="1" i="0" u="none" strike="noStrike" kern="0" cap="none" spc="0" normalizeH="0" baseline="0" noProof="0" dirty="0">
              <a:ln>
                <a:noFill/>
              </a:ln>
              <a:effectLst/>
              <a:uLnTx/>
              <a:uFillTx/>
              <a:latin typeface="Google Sans"/>
            </a:endParaRPr>
          </a:p>
          <a:p>
            <a:pPr marL="342900" marR="0" lvl="0" indent="-342900" defTabSz="914400" eaLnBrk="0" fontAlgn="base" latinLnBrk="0" hangingPunct="0">
              <a:lnSpc>
                <a:spcPct val="90000"/>
              </a:lnSpc>
              <a:spcBef>
                <a:spcPct val="20000"/>
              </a:spcBef>
              <a:spcAft>
                <a:spcPct val="0"/>
              </a:spcAft>
              <a:buClrTx/>
              <a:buSzPts val="1000"/>
              <a:buFont typeface="Wingdings" panose="05000000000000000000" pitchFamily="2" charset="2"/>
              <a:buChar char="§"/>
              <a:tabLst>
                <a:tab pos="457200" algn="l"/>
              </a:tabLst>
              <a:defRPr/>
            </a:pPr>
            <a:r>
              <a:rPr kumimoji="0" lang="en-US" sz="2000" b="0" i="0" u="none" strike="noStrike" kern="0" cap="none" spc="0" normalizeH="0" baseline="0" noProof="0" dirty="0">
                <a:ln>
                  <a:noFill/>
                </a:ln>
                <a:effectLst/>
                <a:uLnTx/>
                <a:uFillTx/>
                <a:latin typeface="Google Sans"/>
              </a:rPr>
              <a:t> </a:t>
            </a:r>
            <a:r>
              <a:rPr kumimoji="0" lang="en-US" sz="2000" b="1" i="0" u="none" strike="noStrike" kern="0" cap="none" spc="0" normalizeH="0" baseline="0" noProof="0" dirty="0">
                <a:ln>
                  <a:noFill/>
                </a:ln>
                <a:effectLst/>
                <a:uLnTx/>
                <a:uFillTx/>
                <a:latin typeface="Google Sans"/>
              </a:rPr>
              <a:t>Medical exams</a:t>
            </a:r>
            <a:r>
              <a:rPr kumimoji="0" lang="en-US" sz="2000" b="0" i="0" u="none" strike="noStrike" kern="0" cap="none" spc="0" normalizeH="0" baseline="0" noProof="0" dirty="0">
                <a:ln>
                  <a:noFill/>
                </a:ln>
                <a:effectLst/>
                <a:uLnTx/>
                <a:uFillTx/>
                <a:latin typeface="Google Sans"/>
              </a:rPr>
              <a:t>: </a:t>
            </a:r>
            <a:r>
              <a:rPr kumimoji="0" lang="en-US" sz="2000" b="1" i="0" u="none" strike="noStrike" kern="0" cap="none" spc="0" normalizeH="0" baseline="0" noProof="0" dirty="0">
                <a:ln>
                  <a:noFill/>
                </a:ln>
                <a:effectLst/>
                <a:uLnTx/>
                <a:uFillTx/>
                <a:latin typeface="Google Sans"/>
              </a:rPr>
              <a:t>New miners </a:t>
            </a:r>
            <a:r>
              <a:rPr kumimoji="0" lang="en-US" sz="2000" b="0" i="0" u="none" strike="noStrike" kern="0" cap="none" spc="0" normalizeH="0" baseline="0" noProof="0" dirty="0">
                <a:ln>
                  <a:noFill/>
                </a:ln>
                <a:effectLst/>
                <a:uLnTx/>
                <a:uFillTx/>
                <a:latin typeface="Google Sans"/>
              </a:rPr>
              <a:t>must be examined </a:t>
            </a:r>
            <a:r>
              <a:rPr kumimoji="0" lang="en-US" sz="2000" b="1" i="0" u="none" strike="noStrike" kern="0" cap="none" spc="0" normalizeH="0" baseline="0" noProof="0" dirty="0">
                <a:ln>
                  <a:noFill/>
                </a:ln>
                <a:effectLst/>
                <a:uLnTx/>
                <a:uFillTx/>
                <a:latin typeface="Google Sans"/>
              </a:rPr>
              <a:t>within</a:t>
            </a:r>
            <a:r>
              <a:rPr kumimoji="0" lang="en-US" sz="2000" b="0" i="0" u="none" strike="noStrike" kern="0" cap="none" spc="0" normalizeH="0" baseline="0" noProof="0" dirty="0">
                <a:ln>
                  <a:noFill/>
                </a:ln>
                <a:effectLst/>
                <a:uLnTx/>
                <a:uFillTx/>
                <a:latin typeface="Google Sans"/>
              </a:rPr>
              <a:t> </a:t>
            </a:r>
            <a:r>
              <a:rPr kumimoji="0" lang="en-US" sz="2000" b="1" i="0" u="none" strike="noStrike" kern="0" cap="none" spc="0" normalizeH="0" baseline="0" noProof="0" dirty="0">
                <a:ln>
                  <a:noFill/>
                </a:ln>
                <a:effectLst/>
                <a:uLnTx/>
                <a:uFillTx/>
                <a:latin typeface="Google Sans"/>
              </a:rPr>
              <a:t>60 days of beginning employment</a:t>
            </a:r>
            <a:r>
              <a:rPr kumimoji="0" lang="en-US" sz="2000" b="0" i="0" u="none" strike="noStrike" kern="0" cap="none" spc="0" normalizeH="0" baseline="0" noProof="0" dirty="0">
                <a:ln>
                  <a:noFill/>
                </a:ln>
                <a:effectLst/>
                <a:uLnTx/>
                <a:uFillTx/>
                <a:latin typeface="Google Sans"/>
              </a:rPr>
              <a:t>, and </a:t>
            </a:r>
            <a:r>
              <a:rPr kumimoji="0" lang="en-US" sz="2000" b="1" i="0" u="none" strike="noStrike" kern="0" cap="none" spc="0" normalizeH="0" baseline="0" noProof="0" dirty="0">
                <a:ln>
                  <a:noFill/>
                </a:ln>
                <a:effectLst/>
                <a:uLnTx/>
                <a:uFillTx/>
                <a:latin typeface="Google Sans"/>
              </a:rPr>
              <a:t>current miners </a:t>
            </a:r>
            <a:r>
              <a:rPr kumimoji="0" lang="en-US" sz="2000" b="0" i="0" u="none" strike="noStrike" kern="0" cap="none" spc="0" normalizeH="0" baseline="0" noProof="0" dirty="0">
                <a:ln>
                  <a:noFill/>
                </a:ln>
                <a:effectLst/>
                <a:uLnTx/>
                <a:uFillTx/>
                <a:latin typeface="Google Sans"/>
              </a:rPr>
              <a:t>must be </a:t>
            </a:r>
            <a:r>
              <a:rPr kumimoji="0" lang="en-US" sz="2000" b="1" i="0" u="none" strike="noStrike" kern="0" cap="none" spc="0" normalizeH="0" baseline="0" noProof="0" dirty="0">
                <a:ln>
                  <a:noFill/>
                </a:ln>
                <a:effectLst/>
                <a:uLnTx/>
                <a:uFillTx/>
                <a:latin typeface="Google Sans"/>
              </a:rPr>
              <a:t>examined during the initial 12-month period </a:t>
            </a:r>
            <a:r>
              <a:rPr kumimoji="0" lang="en-US" sz="2000" i="0" u="none" strike="noStrike" kern="0" cap="none" spc="0" normalizeH="0" baseline="0" noProof="0" dirty="0">
                <a:ln>
                  <a:noFill/>
                </a:ln>
                <a:effectLst/>
                <a:uLnTx/>
                <a:uFillTx/>
                <a:latin typeface="Google Sans"/>
              </a:rPr>
              <a:t>and</a:t>
            </a:r>
            <a:r>
              <a:rPr kumimoji="0" lang="en-US" sz="2000" b="1" i="0" u="none" strike="noStrike" kern="0" cap="none" spc="0" normalizeH="0" baseline="0" noProof="0" dirty="0">
                <a:ln>
                  <a:noFill/>
                </a:ln>
                <a:effectLst/>
                <a:uLnTx/>
                <a:uFillTx/>
                <a:latin typeface="Google Sans"/>
              </a:rPr>
              <a:t> every 5 years thereafter </a:t>
            </a:r>
          </a:p>
          <a:p>
            <a:pPr marL="342900" marR="0" lvl="0" indent="-342900" defTabSz="914400" eaLnBrk="0" fontAlgn="base" latinLnBrk="0" hangingPunct="0">
              <a:lnSpc>
                <a:spcPct val="90000"/>
              </a:lnSpc>
              <a:spcBef>
                <a:spcPct val="20000"/>
              </a:spcBef>
              <a:spcAft>
                <a:spcPct val="0"/>
              </a:spcAft>
              <a:buClrTx/>
              <a:buSzPts val="1000"/>
              <a:buFont typeface="Wingdings" panose="05000000000000000000" pitchFamily="2" charset="2"/>
              <a:buChar char="§"/>
              <a:tabLst>
                <a:tab pos="457200" algn="l"/>
              </a:tabLst>
              <a:defRPr/>
            </a:pPr>
            <a:endParaRPr kumimoji="0" lang="en-US" sz="2000" b="1" i="0" u="none" strike="noStrike" kern="100" cap="none" spc="0" normalizeH="0" baseline="0" noProof="0" dirty="0">
              <a:ln>
                <a:noFill/>
              </a:ln>
              <a:effectLst/>
              <a:uLnTx/>
              <a:uFillTx/>
              <a:latin typeface="Google Sans"/>
            </a:endParaRPr>
          </a:p>
          <a:p>
            <a:pPr marL="342900" marR="0" lvl="0" indent="-342900" defTabSz="914400" eaLnBrk="0" fontAlgn="base" latinLnBrk="0" hangingPunct="0">
              <a:lnSpc>
                <a:spcPct val="90000"/>
              </a:lnSpc>
              <a:spcBef>
                <a:spcPct val="20000"/>
              </a:spcBef>
              <a:spcAft>
                <a:spcPct val="0"/>
              </a:spcAft>
              <a:buClrTx/>
              <a:buSzPts val="1000"/>
              <a:buFont typeface="Wingdings" panose="05000000000000000000" pitchFamily="2" charset="2"/>
              <a:buChar char="§"/>
              <a:tabLst>
                <a:tab pos="457200" algn="l"/>
              </a:tabLst>
              <a:defRPr/>
            </a:pPr>
            <a:r>
              <a:rPr kumimoji="0" lang="en-US" sz="2000" b="1" i="0" u="none" strike="noStrike" kern="0" cap="none" spc="0" normalizeH="0" baseline="0" noProof="0" dirty="0">
                <a:ln>
                  <a:noFill/>
                </a:ln>
                <a:effectLst/>
                <a:uLnTx/>
                <a:uFillTx/>
                <a:latin typeface="Google Sans"/>
              </a:rPr>
              <a:t>Record keeping</a:t>
            </a:r>
            <a:r>
              <a:rPr kumimoji="0" lang="en-US" sz="2000" b="0" i="0" u="none" strike="noStrike" kern="0" cap="none" spc="0" normalizeH="0" baseline="0" noProof="0" dirty="0">
                <a:ln>
                  <a:noFill/>
                </a:ln>
                <a:effectLst/>
                <a:uLnTx/>
                <a:uFillTx/>
                <a:latin typeface="Google Sans"/>
              </a:rPr>
              <a:t>: Mine operators must </a:t>
            </a:r>
            <a:r>
              <a:rPr kumimoji="0" lang="en-US" sz="2000" b="1" i="0" u="none" strike="noStrike" kern="0" cap="none" spc="0" normalizeH="0" baseline="0" noProof="0" dirty="0">
                <a:ln>
                  <a:noFill/>
                </a:ln>
                <a:effectLst/>
                <a:uLnTx/>
                <a:uFillTx/>
                <a:latin typeface="Google Sans"/>
              </a:rPr>
              <a:t>retain records </a:t>
            </a:r>
            <a:r>
              <a:rPr kumimoji="0" lang="en-US" sz="2000" i="0" u="none" strike="noStrike" kern="0" cap="none" spc="0" normalizeH="0" baseline="0" noProof="0" dirty="0">
                <a:ln>
                  <a:noFill/>
                </a:ln>
                <a:effectLst/>
                <a:uLnTx/>
                <a:uFillTx/>
                <a:latin typeface="Google Sans"/>
              </a:rPr>
              <a:t>of</a:t>
            </a:r>
            <a:r>
              <a:rPr kumimoji="0" lang="en-US" sz="2000" b="1" i="0" u="none" strike="noStrike" kern="0" cap="none" spc="0" normalizeH="0" baseline="0" noProof="0" dirty="0">
                <a:ln>
                  <a:noFill/>
                </a:ln>
                <a:effectLst/>
                <a:uLnTx/>
                <a:uFillTx/>
                <a:latin typeface="Google Sans"/>
              </a:rPr>
              <a:t> sampling, periodic evaluations, </a:t>
            </a:r>
            <a:r>
              <a:rPr kumimoji="0" lang="en-US" sz="2000" i="0" u="none" strike="noStrike" kern="0" cap="none" spc="0" normalizeH="0" baseline="0" noProof="0" dirty="0">
                <a:ln>
                  <a:noFill/>
                </a:ln>
                <a:effectLst/>
                <a:uLnTx/>
                <a:uFillTx/>
                <a:latin typeface="Google Sans"/>
              </a:rPr>
              <a:t>and</a:t>
            </a:r>
            <a:r>
              <a:rPr kumimoji="0" lang="en-US" sz="2000" b="1" i="0" u="none" strike="noStrike" kern="0" cap="none" spc="0" normalizeH="0" baseline="0" noProof="0" dirty="0">
                <a:ln>
                  <a:noFill/>
                </a:ln>
                <a:effectLst/>
                <a:uLnTx/>
                <a:uFillTx/>
                <a:latin typeface="Google Sans"/>
              </a:rPr>
              <a:t> corrective actions </a:t>
            </a:r>
            <a:r>
              <a:rPr kumimoji="0" lang="en-US" sz="2000" i="0" u="none" strike="noStrike" kern="0" cap="none" spc="0" normalizeH="0" baseline="0" noProof="0" dirty="0">
                <a:ln>
                  <a:noFill/>
                </a:ln>
                <a:effectLst/>
                <a:uLnTx/>
                <a:uFillTx/>
                <a:latin typeface="Google Sans"/>
              </a:rPr>
              <a:t>for</a:t>
            </a:r>
            <a:r>
              <a:rPr kumimoji="0" lang="en-US" sz="2000" b="1" i="0" u="none" strike="noStrike" kern="0" cap="none" spc="0" normalizeH="0" baseline="0" noProof="0" dirty="0">
                <a:ln>
                  <a:noFill/>
                </a:ln>
                <a:effectLst/>
                <a:uLnTx/>
                <a:uFillTx/>
                <a:latin typeface="Google Sans"/>
              </a:rPr>
              <a:t> at least 5 years </a:t>
            </a:r>
          </a:p>
        </p:txBody>
      </p:sp>
    </p:spTree>
    <p:extLst>
      <p:ext uri="{BB962C8B-B14F-4D97-AF65-F5344CB8AC3E}">
        <p14:creationId xmlns:p14="http://schemas.microsoft.com/office/powerpoint/2010/main" val="1116163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57287-E63E-7609-E5A8-DE013B99850C}"/>
              </a:ext>
            </a:extLst>
          </p:cNvPr>
          <p:cNvSpPr>
            <a:spLocks noGrp="1"/>
          </p:cNvSpPr>
          <p:nvPr>
            <p:ph type="title"/>
          </p:nvPr>
        </p:nvSpPr>
        <p:spPr>
          <a:xfrm>
            <a:off x="2188254" y="94593"/>
            <a:ext cx="6318819" cy="1090974"/>
          </a:xfrm>
        </p:spPr>
        <p:txBody>
          <a:bodyPr/>
          <a:lstStyle/>
          <a:p>
            <a:r>
              <a:rPr lang="en-US" sz="3600" b="1" spc="150" dirty="0">
                <a:solidFill>
                  <a:srgbClr val="FFFFFF"/>
                </a:solidFill>
                <a:latin typeface="Google Sans"/>
                <a:ea typeface="Tahoma" panose="020B0604030504040204" pitchFamily="34" charset="0"/>
                <a:cs typeface="Arial" panose="020B0604020202020204" pitchFamily="34" charset="0"/>
              </a:rPr>
              <a:t>FREQUENTLY ASKED QUESTIONS (FAQ)</a:t>
            </a:r>
          </a:p>
        </p:txBody>
      </p:sp>
      <p:sp>
        <p:nvSpPr>
          <p:cNvPr id="3" name="Content Placeholder 2">
            <a:extLst>
              <a:ext uri="{FF2B5EF4-FFF2-40B4-BE49-F238E27FC236}">
                <a16:creationId xmlns:a16="http://schemas.microsoft.com/office/drawing/2014/main" id="{B2192348-F110-6DC6-3351-EA4E05F86707}"/>
              </a:ext>
            </a:extLst>
          </p:cNvPr>
          <p:cNvSpPr>
            <a:spLocks noGrp="1"/>
          </p:cNvSpPr>
          <p:nvPr>
            <p:ph idx="1"/>
          </p:nvPr>
        </p:nvSpPr>
        <p:spPr>
          <a:xfrm>
            <a:off x="88287" y="1406284"/>
            <a:ext cx="8967426" cy="5357123"/>
          </a:xfrm>
        </p:spPr>
        <p:txBody>
          <a:bodyPr/>
          <a:lstStyle/>
          <a:p>
            <a:pPr marL="0" indent="0" algn="l">
              <a:buNone/>
            </a:pPr>
            <a:endParaRPr lang="en-US" sz="1100" dirty="0"/>
          </a:p>
          <a:p>
            <a:pPr marL="0" indent="0" algn="l">
              <a:buNone/>
            </a:pPr>
            <a:endParaRPr lang="en-US" sz="1800" b="1" dirty="0">
              <a:solidFill>
                <a:srgbClr val="212121"/>
              </a:solidFill>
              <a:latin typeface="Google Sans"/>
            </a:endParaRPr>
          </a:p>
          <a:p>
            <a:pPr algn="l">
              <a:buFont typeface="Arial" panose="020B0604020202020204" pitchFamily="34" charset="0"/>
              <a:buChar char="•"/>
            </a:pPr>
            <a:endParaRPr lang="en-US" sz="2200" b="1" dirty="0">
              <a:latin typeface="Google Sans"/>
            </a:endParaRPr>
          </a:p>
          <a:p>
            <a:pPr marL="800100" lvl="1">
              <a:buFont typeface="Arial" panose="020B0604020202020204" pitchFamily="34" charset="0"/>
              <a:buChar char="•"/>
            </a:pPr>
            <a:endParaRPr lang="en-US" sz="1200" b="1" i="0" dirty="0">
              <a:solidFill>
                <a:srgbClr val="222222"/>
              </a:solidFill>
              <a:effectLst/>
              <a:latin typeface="Merriweather" panose="00000500000000000000" pitchFamily="2" charset="0"/>
            </a:endParaRPr>
          </a:p>
          <a:p>
            <a:pPr marL="400050">
              <a:buFont typeface="Arial" panose="020B0604020202020204" pitchFamily="34" charset="0"/>
              <a:buChar char="•"/>
            </a:pPr>
            <a:endParaRPr lang="en-US" sz="2600" dirty="0"/>
          </a:p>
        </p:txBody>
      </p:sp>
      <p:pic>
        <p:nvPicPr>
          <p:cNvPr id="4" name="Picture 3">
            <a:extLst>
              <a:ext uri="{FF2B5EF4-FFF2-40B4-BE49-F238E27FC236}">
                <a16:creationId xmlns:a16="http://schemas.microsoft.com/office/drawing/2014/main" id="{D093C63A-CC61-A775-3C46-3E4112D6BDCB}"/>
              </a:ext>
            </a:extLst>
          </p:cNvPr>
          <p:cNvPicPr>
            <a:picLocks noChangeAspect="1"/>
          </p:cNvPicPr>
          <p:nvPr/>
        </p:nvPicPr>
        <p:blipFill>
          <a:blip r:embed="rId3"/>
          <a:stretch>
            <a:fillRect/>
          </a:stretch>
        </p:blipFill>
        <p:spPr>
          <a:xfrm>
            <a:off x="3630819" y="4849473"/>
            <a:ext cx="1779309" cy="1779309"/>
          </a:xfrm>
          <a:prstGeom prst="rect">
            <a:avLst/>
          </a:prstGeom>
        </p:spPr>
      </p:pic>
      <p:sp>
        <p:nvSpPr>
          <p:cNvPr id="6" name="TextBox 5">
            <a:extLst>
              <a:ext uri="{FF2B5EF4-FFF2-40B4-BE49-F238E27FC236}">
                <a16:creationId xmlns:a16="http://schemas.microsoft.com/office/drawing/2014/main" id="{D6135104-A888-9FEC-B57D-F65C8BA92953}"/>
              </a:ext>
            </a:extLst>
          </p:cNvPr>
          <p:cNvSpPr txBox="1"/>
          <p:nvPr/>
        </p:nvSpPr>
        <p:spPr>
          <a:xfrm>
            <a:off x="409903" y="1465730"/>
            <a:ext cx="8418091" cy="3370795"/>
          </a:xfrm>
          <a:prstGeom prst="rect">
            <a:avLst/>
          </a:prstGeom>
          <a:noFill/>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en-US" sz="2400" b="1" kern="100" dirty="0">
                <a:effectLst/>
                <a:latin typeface="Google Sans"/>
                <a:ea typeface="Calibri" panose="020F0502020204030204" pitchFamily="34" charset="0"/>
                <a:cs typeface="Times New Roman" panose="02020603050405020304" pitchFamily="18" charset="0"/>
              </a:rPr>
              <a:t>MSHA</a:t>
            </a:r>
            <a:r>
              <a:rPr lang="en-US" sz="2400" kern="100" dirty="0">
                <a:effectLst/>
                <a:latin typeface="Google Sans"/>
                <a:ea typeface="Calibri" panose="020F0502020204030204" pitchFamily="34" charset="0"/>
                <a:cs typeface="Times New Roman" panose="02020603050405020304" pitchFamily="18" charset="0"/>
              </a:rPr>
              <a:t> has </a:t>
            </a:r>
            <a:r>
              <a:rPr lang="en-US" sz="2400" b="1" kern="100" dirty="0">
                <a:effectLst/>
                <a:latin typeface="Google Sans"/>
                <a:ea typeface="Calibri" panose="020F0502020204030204" pitchFamily="34" charset="0"/>
                <a:cs typeface="Times New Roman" panose="02020603050405020304" pitchFamily="18" charset="0"/>
              </a:rPr>
              <a:t>published</a:t>
            </a:r>
            <a:r>
              <a:rPr lang="en-US" sz="2400" kern="100" dirty="0">
                <a:effectLst/>
                <a:latin typeface="Google Sans"/>
                <a:ea typeface="Calibri" panose="020F0502020204030204" pitchFamily="34" charset="0"/>
                <a:cs typeface="Times New Roman" panose="02020603050405020304" pitchFamily="18" charset="0"/>
              </a:rPr>
              <a:t> a </a:t>
            </a:r>
            <a:r>
              <a:rPr lang="en-US" sz="2400" b="1" kern="100" dirty="0">
                <a:effectLst/>
                <a:latin typeface="Google Sans"/>
                <a:ea typeface="Calibri" panose="020F0502020204030204" pitchFamily="34" charset="0"/>
                <a:cs typeface="Times New Roman" panose="02020603050405020304" pitchFamily="18" charset="0"/>
              </a:rPr>
              <a:t>FAQ </a:t>
            </a:r>
            <a:r>
              <a:rPr lang="en-US" sz="2400" kern="100" dirty="0">
                <a:effectLst/>
                <a:latin typeface="Google Sans"/>
                <a:ea typeface="Calibri" panose="020F0502020204030204" pitchFamily="34" charset="0"/>
                <a:cs typeface="Times New Roman" panose="02020603050405020304" pitchFamily="18" charset="0"/>
              </a:rPr>
              <a:t>document which sheds light into the </a:t>
            </a:r>
            <a:r>
              <a:rPr lang="en-US" sz="2400" b="1" kern="100" dirty="0">
                <a:latin typeface="Google Sans"/>
                <a:ea typeface="Calibri" panose="020F0502020204030204" pitchFamily="34" charset="0"/>
                <a:cs typeface="Times New Roman" panose="02020603050405020304" pitchFamily="18" charset="0"/>
              </a:rPr>
              <a:t>details</a:t>
            </a:r>
            <a:r>
              <a:rPr lang="en-US" sz="2400" kern="100" dirty="0">
                <a:latin typeface="Google Sans"/>
                <a:ea typeface="Calibri" panose="020F0502020204030204" pitchFamily="34" charset="0"/>
                <a:cs typeface="Times New Roman" panose="02020603050405020304" pitchFamily="18" charset="0"/>
              </a:rPr>
              <a:t> and </a:t>
            </a:r>
            <a:r>
              <a:rPr lang="en-US" sz="2400" b="1" kern="100" dirty="0">
                <a:effectLst/>
                <a:latin typeface="Google Sans"/>
                <a:ea typeface="Calibri" panose="020F0502020204030204" pitchFamily="34" charset="0"/>
                <a:cs typeface="Times New Roman" panose="02020603050405020304" pitchFamily="18" charset="0"/>
              </a:rPr>
              <a:t>interpretations </a:t>
            </a:r>
            <a:r>
              <a:rPr lang="en-US" sz="2400" kern="100" dirty="0">
                <a:effectLst/>
                <a:latin typeface="Google Sans"/>
                <a:ea typeface="Calibri" panose="020F0502020204030204" pitchFamily="34" charset="0"/>
                <a:cs typeface="Times New Roman" panose="02020603050405020304" pitchFamily="18" charset="0"/>
              </a:rPr>
              <a:t>of the </a:t>
            </a:r>
            <a:r>
              <a:rPr lang="en-US" sz="2400" b="1" kern="100" dirty="0">
                <a:effectLst/>
                <a:latin typeface="Google Sans"/>
                <a:ea typeface="Calibri" panose="020F0502020204030204" pitchFamily="34" charset="0"/>
                <a:cs typeface="Times New Roman" panose="02020603050405020304" pitchFamily="18" charset="0"/>
              </a:rPr>
              <a:t>New Final Rule </a:t>
            </a:r>
            <a:r>
              <a:rPr lang="en-US" sz="2400" kern="100" dirty="0">
                <a:effectLst/>
                <a:latin typeface="Google Sans"/>
                <a:ea typeface="Calibri" panose="020F0502020204030204" pitchFamily="34" charset="0"/>
                <a:cs typeface="Times New Roman" panose="02020603050405020304" pitchFamily="18" charset="0"/>
              </a:rPr>
              <a:t>on </a:t>
            </a:r>
            <a:r>
              <a:rPr lang="en-US" sz="2400" b="1" kern="100" dirty="0">
                <a:effectLst/>
                <a:latin typeface="Google Sans"/>
                <a:ea typeface="Calibri" panose="020F0502020204030204" pitchFamily="34" charset="0"/>
                <a:cs typeface="Times New Roman" panose="02020603050405020304" pitchFamily="18" charset="0"/>
              </a:rPr>
              <a:t>Silica</a:t>
            </a:r>
            <a:r>
              <a:rPr lang="en-US" sz="2400" b="1" kern="100" dirty="0">
                <a:latin typeface="Google Sans"/>
                <a:ea typeface="Calibri" panose="020F0502020204030204" pitchFamily="34" charset="0"/>
                <a:cs typeface="Times New Roman" panose="02020603050405020304" pitchFamily="18" charset="0"/>
              </a:rPr>
              <a:t>.  Refer to the link below</a:t>
            </a:r>
          </a:p>
          <a:p>
            <a:pPr marL="0" marR="0">
              <a:lnSpc>
                <a:spcPct val="115000"/>
              </a:lnSpc>
              <a:spcBef>
                <a:spcPts val="0"/>
              </a:spcBef>
              <a:spcAft>
                <a:spcPts val="800"/>
              </a:spcAft>
            </a:pPr>
            <a:r>
              <a:rPr lang="en-US" sz="2100" u="sng"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https://www.msha.gov/respirable-crystalline-silica-30-cfr-part-60-frequently-asked questions#:~:text=Part%2060%20establishes%20a% 20uniform,ISO%20sampling%20conventions</a:t>
            </a:r>
            <a:endParaRPr lang="en-US" sz="2100" b="1" kern="100" dirty="0">
              <a:solidFill>
                <a:srgbClr val="FF0000"/>
              </a:solidFill>
              <a:latin typeface="Google Sans"/>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kern="100" dirty="0">
                <a:latin typeface="Google Sans"/>
                <a:ea typeface="Calibri" panose="020F0502020204030204" pitchFamily="34" charset="0"/>
                <a:cs typeface="Times New Roman" panose="02020603050405020304" pitchFamily="18" charset="0"/>
              </a:rPr>
              <a:t>This document </a:t>
            </a:r>
            <a:r>
              <a:rPr lang="en-US" sz="2400" kern="100" dirty="0">
                <a:latin typeface="Google Sans"/>
                <a:ea typeface="Calibri" panose="020F0502020204030204" pitchFamily="34" charset="0"/>
                <a:cs typeface="Times New Roman" panose="02020603050405020304" pitchFamily="18" charset="0"/>
              </a:rPr>
              <a:t>in its entirety </a:t>
            </a:r>
            <a:r>
              <a:rPr lang="en-US" sz="2400" b="1" kern="100" dirty="0">
                <a:latin typeface="Google Sans"/>
                <a:ea typeface="Calibri" panose="020F0502020204030204" pitchFamily="34" charset="0"/>
                <a:cs typeface="Times New Roman" panose="02020603050405020304" pitchFamily="18" charset="0"/>
              </a:rPr>
              <a:t>has 34 questions </a:t>
            </a:r>
            <a:r>
              <a:rPr lang="en-US" sz="2400" kern="100" dirty="0">
                <a:latin typeface="Google Sans"/>
                <a:ea typeface="Calibri" panose="020F0502020204030204" pitchFamily="34" charset="0"/>
                <a:cs typeface="Times New Roman" panose="02020603050405020304" pitchFamily="18" charset="0"/>
              </a:rPr>
              <a:t>and </a:t>
            </a:r>
            <a:r>
              <a:rPr lang="en-US" sz="2400" b="1" kern="100" dirty="0">
                <a:latin typeface="Google Sans"/>
                <a:ea typeface="Calibri" panose="020F0502020204030204" pitchFamily="34" charset="0"/>
                <a:cs typeface="Times New Roman" panose="02020603050405020304" pitchFamily="18" charset="0"/>
              </a:rPr>
              <a:t>answers        (Q and A). </a:t>
            </a:r>
            <a:r>
              <a:rPr lang="en-US" sz="2400" kern="100" dirty="0">
                <a:latin typeface="Google Sans"/>
                <a:ea typeface="Calibri" panose="020F0502020204030204" pitchFamily="34" charset="0"/>
                <a:cs typeface="Times New Roman" panose="02020603050405020304" pitchFamily="18" charset="0"/>
              </a:rPr>
              <a:t>A</a:t>
            </a:r>
            <a:r>
              <a:rPr lang="en-US" sz="2400" b="1" kern="100" dirty="0">
                <a:latin typeface="Google Sans"/>
                <a:ea typeface="Calibri" panose="020F0502020204030204" pitchFamily="34" charset="0"/>
                <a:cs typeface="Times New Roman" panose="02020603050405020304" pitchFamily="18" charset="0"/>
              </a:rPr>
              <a:t> sampling of these Q and A are presented here</a:t>
            </a:r>
            <a:endParaRPr lang="en-US" sz="2400" kern="100" dirty="0">
              <a:effectLst/>
              <a:latin typeface="Google Sans"/>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12561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1" y="2314195"/>
            <a:ext cx="9144001" cy="2093213"/>
          </a:xfrm>
        </p:spPr>
        <p:txBody>
          <a:bodyPr/>
          <a:lstStyle/>
          <a:p>
            <a:br>
              <a:rPr lang="en-US" b="1" dirty="0">
                <a:latin typeface="Times New Roman" panose="02020603050405020304" pitchFamily="18" charset="0"/>
                <a:cs typeface="Times New Roman" panose="02020603050405020304" pitchFamily="18" charset="0"/>
              </a:rPr>
            </a:br>
            <a:r>
              <a:rPr lang="en-US" b="1" i="1" dirty="0">
                <a:latin typeface="Google Sans"/>
                <a:cs typeface="Times New Roman" panose="02020603050405020304" pitchFamily="18" charset="0"/>
              </a:rPr>
              <a:t>ANY QUESTIONS?</a:t>
            </a:r>
          </a:p>
        </p:txBody>
      </p:sp>
    </p:spTree>
    <p:extLst>
      <p:ext uri="{BB962C8B-B14F-4D97-AF65-F5344CB8AC3E}">
        <p14:creationId xmlns:p14="http://schemas.microsoft.com/office/powerpoint/2010/main" val="13824799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BC5ABBB-010D-6266-0A5C-7D7D90344CAA}"/>
              </a:ext>
            </a:extLst>
          </p:cNvPr>
          <p:cNvSpPr txBox="1"/>
          <p:nvPr/>
        </p:nvSpPr>
        <p:spPr>
          <a:xfrm>
            <a:off x="857644" y="5114335"/>
            <a:ext cx="7699879" cy="1160342"/>
          </a:xfrm>
          <a:prstGeom prst="rect">
            <a:avLst/>
          </a:prstGeom>
        </p:spPr>
        <p:txBody>
          <a:bodyPr vert="horz">
            <a:normAutofit fontScale="55000" lnSpcReduction="20000"/>
          </a:bodyPr>
          <a:lstStyle/>
          <a:p>
            <a:pPr algn="ctr" eaLnBrk="0" fontAlgn="base" hangingPunct="0">
              <a:lnSpc>
                <a:spcPct val="90000"/>
              </a:lnSpc>
              <a:spcBef>
                <a:spcPct val="0"/>
              </a:spcBef>
              <a:spcAft>
                <a:spcPts val="600"/>
              </a:spcAft>
            </a:pPr>
            <a:r>
              <a:rPr kumimoji="0" lang="en-US" sz="3800" b="1" i="0" u="none" strike="noStrike" kern="1200" cap="none" spc="0" normalizeH="0" baseline="0" noProof="0" dirty="0">
                <a:ln>
                  <a:noFill/>
                </a:ln>
                <a:solidFill>
                  <a:schemeClr val="tx2"/>
                </a:solidFill>
                <a:effectLst/>
                <a:uLnTx/>
                <a:uFillTx/>
                <a:latin typeface="Google Sans"/>
                <a:ea typeface="ＭＳ Ｐゴシック" charset="-128"/>
                <a:cs typeface="ＭＳ Ｐゴシック" charset="-128"/>
              </a:rPr>
              <a:t>Dr. Mumtaz Usmen – </a:t>
            </a:r>
            <a:r>
              <a:rPr kumimoji="0" lang="en-US" sz="3800" b="1" i="0" u="none" strike="noStrike" kern="1200" cap="none" spc="0" normalizeH="0" baseline="0" noProof="0" dirty="0">
                <a:ln>
                  <a:noFill/>
                </a:ln>
                <a:solidFill>
                  <a:prstClr val="black"/>
                </a:solidFill>
                <a:effectLst/>
                <a:uLnTx/>
                <a:uFillTx/>
                <a:latin typeface="Google Sans"/>
                <a:ea typeface="+mj-ea"/>
                <a:cs typeface="+mj-cs"/>
                <a:hlinkClick r:id="rId3"/>
              </a:rPr>
              <a:t>musmen@wayne.edu</a:t>
            </a:r>
            <a:br>
              <a:rPr kumimoji="0" lang="en-US" sz="3800" b="1" i="0" u="none" strike="noStrike" kern="1200" cap="none" spc="0" normalizeH="0" baseline="0" noProof="0" dirty="0">
                <a:ln>
                  <a:noFill/>
                </a:ln>
                <a:solidFill>
                  <a:schemeClr val="tx2"/>
                </a:solidFill>
                <a:effectLst/>
                <a:uLnTx/>
                <a:uFillTx/>
                <a:latin typeface="Google Sans"/>
                <a:ea typeface="ＭＳ Ｐゴシック" charset="-128"/>
                <a:cs typeface="ＭＳ Ｐゴシック" charset="-128"/>
              </a:rPr>
            </a:br>
            <a:br>
              <a:rPr kumimoji="0" lang="en-US" sz="3800" b="1" i="0" u="none" strike="noStrike" kern="1200" cap="none" spc="0" normalizeH="0" baseline="0" noProof="0" dirty="0">
                <a:ln>
                  <a:noFill/>
                </a:ln>
                <a:solidFill>
                  <a:schemeClr val="tx2"/>
                </a:solidFill>
                <a:effectLst/>
                <a:uLnTx/>
                <a:uFillTx/>
                <a:latin typeface="Google Sans"/>
                <a:ea typeface="ＭＳ Ｐゴシック" charset="-128"/>
                <a:cs typeface="ＭＳ Ｐゴシック" charset="-128"/>
              </a:rPr>
            </a:br>
            <a:r>
              <a:rPr kumimoji="0" lang="en-US" sz="3800" b="1" i="0" u="none" strike="noStrike" kern="1200" cap="none" spc="0" normalizeH="0" baseline="0" noProof="0" dirty="0">
                <a:ln>
                  <a:noFill/>
                </a:ln>
                <a:solidFill>
                  <a:schemeClr val="tx2"/>
                </a:solidFill>
                <a:effectLst/>
                <a:uLnTx/>
                <a:uFillTx/>
                <a:latin typeface="Google Sans"/>
                <a:ea typeface="ＭＳ Ｐゴシック" charset="-128"/>
                <a:cs typeface="ＭＳ Ｐゴシック" charset="-128"/>
              </a:rPr>
              <a:t>Dr. Emrah Kazan – </a:t>
            </a:r>
            <a:r>
              <a:rPr kumimoji="0" lang="en-US" sz="3800" b="1" i="0" u="none" strike="noStrike" kern="1200" cap="none" spc="0" normalizeH="0" baseline="0" noProof="0" dirty="0">
                <a:ln>
                  <a:noFill/>
                </a:ln>
                <a:solidFill>
                  <a:prstClr val="black"/>
                </a:solidFill>
                <a:effectLst/>
                <a:uLnTx/>
                <a:uFillTx/>
                <a:latin typeface="Google Sans"/>
                <a:ea typeface="+mj-ea"/>
                <a:cs typeface="+mj-cs"/>
                <a:hlinkClick r:id="rId4"/>
              </a:rPr>
              <a:t>ekazan@wayne.edu</a:t>
            </a:r>
            <a:br>
              <a:rPr kumimoji="0" lang="en-US" sz="2200" b="1" i="0" u="none" strike="noStrike" kern="1200" cap="none" spc="0" normalizeH="0" baseline="0" noProof="0" dirty="0">
                <a:ln>
                  <a:noFill/>
                </a:ln>
                <a:solidFill>
                  <a:schemeClr val="tx2"/>
                </a:solidFill>
                <a:effectLst/>
                <a:uLnTx/>
                <a:uFillTx/>
                <a:latin typeface="Google Sans"/>
                <a:ea typeface="ＭＳ Ｐゴシック" charset="-128"/>
                <a:cs typeface="ＭＳ Ｐゴシック" charset="-128"/>
              </a:rPr>
            </a:br>
            <a:br>
              <a:rPr kumimoji="0" lang="en-US" sz="2200" b="1" i="0" u="none" strike="noStrike" kern="1200" cap="none" spc="0" normalizeH="0" baseline="0" noProof="0" dirty="0">
                <a:ln>
                  <a:noFill/>
                </a:ln>
                <a:solidFill>
                  <a:schemeClr val="tx2"/>
                </a:solidFill>
                <a:effectLst/>
                <a:uLnTx/>
                <a:uFillTx/>
                <a:latin typeface="Google Sans"/>
                <a:ea typeface="ＭＳ Ｐゴシック" charset="-128"/>
                <a:cs typeface="ＭＳ Ｐゴシック" charset="-128"/>
              </a:rPr>
            </a:br>
            <a:endParaRPr lang="en-US" sz="2200" dirty="0">
              <a:solidFill>
                <a:schemeClr val="tx2"/>
              </a:solidFill>
              <a:latin typeface="Google Sans"/>
              <a:ea typeface="ＭＳ Ｐゴシック" charset="-128"/>
              <a:cs typeface="ＭＳ Ｐゴシック" charset="-128"/>
            </a:endParaRPr>
          </a:p>
        </p:txBody>
      </p:sp>
      <p:pic>
        <p:nvPicPr>
          <p:cNvPr id="9" name="Picture 8">
            <a:extLst>
              <a:ext uri="{FF2B5EF4-FFF2-40B4-BE49-F238E27FC236}">
                <a16:creationId xmlns:a16="http://schemas.microsoft.com/office/drawing/2014/main" id="{0E507463-C099-34C4-1AF1-886E3C8D0521}"/>
              </a:ext>
            </a:extLst>
          </p:cNvPr>
          <p:cNvPicPr>
            <a:picLocks noChangeAspect="1"/>
          </p:cNvPicPr>
          <p:nvPr/>
        </p:nvPicPr>
        <p:blipFill>
          <a:blip r:embed="rId5"/>
          <a:stretch>
            <a:fillRect/>
          </a:stretch>
        </p:blipFill>
        <p:spPr>
          <a:xfrm>
            <a:off x="1603331" y="2038088"/>
            <a:ext cx="6162763" cy="2615750"/>
          </a:xfrm>
          <a:prstGeom prst="rect">
            <a:avLst/>
          </a:prstGeom>
        </p:spPr>
      </p:pic>
    </p:spTree>
    <p:extLst>
      <p:ext uri="{BB962C8B-B14F-4D97-AF65-F5344CB8AC3E}">
        <p14:creationId xmlns:p14="http://schemas.microsoft.com/office/powerpoint/2010/main" val="1327264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110154" y="305852"/>
            <a:ext cx="7033846" cy="755454"/>
          </a:xfrm>
        </p:spPr>
        <p:txBody>
          <a:bodyPr vert="horz"/>
          <a:lstStyle/>
          <a:p>
            <a:r>
              <a:rPr lang="en-US" sz="3600" b="1" spc="150" dirty="0">
                <a:solidFill>
                  <a:srgbClr val="FFFFFF"/>
                </a:solidFill>
                <a:latin typeface="Arial" panose="020B0604020202020204" pitchFamily="34" charset="0"/>
                <a:ea typeface="Tahoma" panose="020B0604030504040204" pitchFamily="34" charset="0"/>
                <a:cs typeface="Arial" panose="020B0604020202020204" pitchFamily="34" charset="0"/>
              </a:rPr>
              <a:t>What is Silica?</a:t>
            </a:r>
            <a:b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br>
            <a:endPar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endParaRPr>
          </a:p>
        </p:txBody>
      </p:sp>
      <p:sp>
        <p:nvSpPr>
          <p:cNvPr id="3" name="Content Placeholder 2"/>
          <p:cNvSpPr>
            <a:spLocks noGrp="1"/>
          </p:cNvSpPr>
          <p:nvPr>
            <p:ph idx="1"/>
          </p:nvPr>
        </p:nvSpPr>
        <p:spPr>
          <a:xfrm>
            <a:off x="568036" y="1374753"/>
            <a:ext cx="8342633" cy="5279657"/>
          </a:xfrm>
        </p:spPr>
        <p:txBody>
          <a:bodyPr/>
          <a:lstStyle/>
          <a:p>
            <a:pPr lvl="0"/>
            <a:r>
              <a:rPr lang="en-US" sz="2200" b="1" dirty="0">
                <a:latin typeface="Google Sans"/>
                <a:cs typeface="Times New Roman" panose="02020603050405020304" pitchFamily="18" charset="0"/>
              </a:rPr>
              <a:t>Silicon Dioxide</a:t>
            </a:r>
            <a:r>
              <a:rPr kumimoji="0" lang="en-US" sz="2200" b="1" i="0" u="none" strike="noStrike" kern="0" cap="none" spc="0" normalizeH="0" baseline="0" noProof="0" dirty="0">
                <a:ln>
                  <a:noFill/>
                </a:ln>
                <a:solidFill>
                  <a:srgbClr val="000000"/>
                </a:solidFill>
                <a:effectLst/>
                <a:uLnTx/>
                <a:uFillTx/>
                <a:latin typeface="Google Sans"/>
                <a:ea typeface="ＭＳ Ｐゴシック" charset="-128"/>
                <a:cs typeface="Times New Roman" panose="02020603050405020304" pitchFamily="18" charset="0"/>
              </a:rPr>
              <a:t> (SiO</a:t>
            </a:r>
            <a:r>
              <a:rPr kumimoji="0" lang="en-US" sz="2200" b="1" i="0" u="none" strike="noStrike" kern="0" cap="none" spc="0" normalizeH="0" baseline="-25000" noProof="0" dirty="0">
                <a:ln>
                  <a:noFill/>
                </a:ln>
                <a:solidFill>
                  <a:srgbClr val="000000"/>
                </a:solidFill>
                <a:effectLst/>
                <a:uLnTx/>
                <a:uFillTx/>
                <a:latin typeface="Google Sans"/>
                <a:ea typeface="ＭＳ Ｐゴシック" charset="-128"/>
                <a:cs typeface="Times New Roman" panose="02020603050405020304" pitchFamily="18" charset="0"/>
              </a:rPr>
              <a:t>2</a:t>
            </a:r>
            <a:r>
              <a:rPr kumimoji="0" lang="en-US" sz="2200" b="1" i="0" u="none" strike="noStrike" kern="0" cap="none" spc="0" normalizeH="0" baseline="0" noProof="0" dirty="0">
                <a:ln>
                  <a:noFill/>
                </a:ln>
                <a:solidFill>
                  <a:srgbClr val="000000"/>
                </a:solidFill>
                <a:effectLst/>
                <a:uLnTx/>
                <a:uFillTx/>
                <a:latin typeface="Google Sans"/>
                <a:ea typeface="ＭＳ Ｐゴシック" charset="-128"/>
                <a:cs typeface="Times New Roman" panose="02020603050405020304" pitchFamily="18" charset="0"/>
              </a:rPr>
              <a:t>)</a:t>
            </a:r>
            <a:r>
              <a:rPr lang="en-US" sz="2200" b="1" dirty="0">
                <a:latin typeface="Google Sans"/>
                <a:cs typeface="Times New Roman" panose="02020603050405020304" pitchFamily="18" charset="0"/>
              </a:rPr>
              <a:t>, also known as Silica, </a:t>
            </a:r>
            <a:r>
              <a:rPr lang="en-US" sz="2200" dirty="0">
                <a:latin typeface="Google Sans"/>
                <a:cs typeface="Times New Roman" panose="02020603050405020304" pitchFamily="18" charset="0"/>
              </a:rPr>
              <a:t>is a</a:t>
            </a:r>
            <a:r>
              <a:rPr lang="en-US" sz="2200" b="1" dirty="0">
                <a:latin typeface="Google Sans"/>
                <a:cs typeface="Times New Roman" panose="02020603050405020304" pitchFamily="18" charset="0"/>
              </a:rPr>
              <a:t> mineral commonly found </a:t>
            </a:r>
            <a:r>
              <a:rPr lang="en-US" sz="2200" dirty="0">
                <a:latin typeface="Google Sans"/>
                <a:cs typeface="Times New Roman" panose="02020603050405020304" pitchFamily="18" charset="0"/>
              </a:rPr>
              <a:t>in</a:t>
            </a:r>
            <a:r>
              <a:rPr lang="en-US" sz="2200" b="1" dirty="0">
                <a:latin typeface="Google Sans"/>
                <a:cs typeface="Times New Roman" panose="02020603050405020304" pitchFamily="18" charset="0"/>
              </a:rPr>
              <a:t> many naturally occurring </a:t>
            </a:r>
            <a:r>
              <a:rPr lang="en-US" sz="2200" dirty="0">
                <a:latin typeface="Google Sans"/>
                <a:cs typeface="Times New Roman" panose="02020603050405020304" pitchFamily="18" charset="0"/>
              </a:rPr>
              <a:t>and</a:t>
            </a:r>
            <a:r>
              <a:rPr lang="en-US" sz="2200" b="1" dirty="0">
                <a:latin typeface="Google Sans"/>
                <a:cs typeface="Times New Roman" panose="02020603050405020304" pitchFamily="18" charset="0"/>
              </a:rPr>
              <a:t> man-made materials </a:t>
            </a:r>
            <a:r>
              <a:rPr lang="en-US" sz="2200" dirty="0">
                <a:latin typeface="Google Sans"/>
                <a:cs typeface="Times New Roman" panose="02020603050405020304" pitchFamily="18" charset="0"/>
              </a:rPr>
              <a:t>used at various </a:t>
            </a:r>
            <a:r>
              <a:rPr lang="en-US" sz="2400" dirty="0">
                <a:latin typeface="Google Sans"/>
                <a:cs typeface="Times New Roman" panose="02020603050405020304" pitchFamily="18" charset="0"/>
              </a:rPr>
              <a:t>work sites – </a:t>
            </a:r>
          </a:p>
          <a:p>
            <a:pPr lvl="0"/>
            <a:r>
              <a:rPr lang="en-US" sz="2400" b="1" u="sng" dirty="0">
                <a:latin typeface="Google Sans"/>
                <a:cs typeface="Times New Roman" panose="02020603050405020304" pitchFamily="18" charset="0"/>
              </a:rPr>
              <a:t>Examples</a:t>
            </a:r>
          </a:p>
          <a:p>
            <a:pPr lvl="1" indent="-342900">
              <a:buFont typeface="Arial" panose="020B0604020202020204" pitchFamily="34" charset="0"/>
              <a:buChar char="•"/>
              <a:defRPr/>
            </a:pPr>
            <a:r>
              <a:rPr kumimoji="0" lang="en-US" sz="2100" b="1" i="0" u="none" strike="noStrike" kern="0" cap="none" spc="0" normalizeH="0" baseline="0" noProof="0" dirty="0">
                <a:ln>
                  <a:noFill/>
                </a:ln>
                <a:solidFill>
                  <a:srgbClr val="000000"/>
                </a:solidFill>
                <a:effectLst/>
                <a:uLnTx/>
                <a:uFillTx/>
                <a:latin typeface="Google Sans"/>
                <a:ea typeface="ＭＳ Ｐゴシック" charset="-128"/>
                <a:cs typeface="Times New Roman" panose="02020603050405020304" pitchFamily="18" charset="0"/>
              </a:rPr>
              <a:t>Stone / Rock</a:t>
            </a:r>
            <a:endParaRPr kumimoji="0" lang="en-US" sz="2100" i="0" u="none" strike="noStrike" kern="0" cap="none" spc="0" normalizeH="0" baseline="0" noProof="0" dirty="0">
              <a:ln>
                <a:noFill/>
              </a:ln>
              <a:solidFill>
                <a:srgbClr val="000000"/>
              </a:solidFill>
              <a:effectLst/>
              <a:uLnTx/>
              <a:uFillTx/>
              <a:latin typeface="Google Sans"/>
              <a:ea typeface="ＭＳ Ｐゴシック" charset="-128"/>
              <a:cs typeface="Times New Roman" panose="02020603050405020304" pitchFamily="18" charset="0"/>
            </a:endParaRPr>
          </a:p>
          <a:p>
            <a:pPr lvl="1" indent="-342900">
              <a:buFont typeface="Arial" panose="020B0604020202020204" pitchFamily="34" charset="0"/>
              <a:buChar char="•"/>
              <a:defRPr/>
            </a:pPr>
            <a:r>
              <a:rPr lang="en-US" sz="2100" b="1" dirty="0">
                <a:latin typeface="Google Sans"/>
                <a:cs typeface="Times New Roman" panose="02020603050405020304" pitchFamily="18" charset="0"/>
              </a:rPr>
              <a:t>Sand / Gravel</a:t>
            </a:r>
          </a:p>
          <a:p>
            <a:pPr lvl="1" indent="-342900">
              <a:buFont typeface="Arial" panose="020B0604020202020204" pitchFamily="34" charset="0"/>
              <a:buChar char="•"/>
              <a:defRPr/>
            </a:pPr>
            <a:r>
              <a:rPr lang="en-US" sz="2100" b="1" dirty="0">
                <a:latin typeface="Google Sans"/>
                <a:cs typeface="Times New Roman" panose="02020603050405020304" pitchFamily="18" charset="0"/>
              </a:rPr>
              <a:t>Soil/Clay</a:t>
            </a:r>
          </a:p>
          <a:p>
            <a:pPr lvl="1" indent="-342900">
              <a:buFont typeface="Arial" panose="020B0604020202020204" pitchFamily="34" charset="0"/>
              <a:buChar char="•"/>
              <a:defRPr/>
            </a:pPr>
            <a:r>
              <a:rPr lang="en-US" sz="2100" b="1" dirty="0">
                <a:latin typeface="Google Sans"/>
                <a:cs typeface="Times New Roman" panose="02020603050405020304" pitchFamily="18" charset="0"/>
              </a:rPr>
              <a:t>Concrete /Mortar </a:t>
            </a:r>
          </a:p>
        </p:txBody>
      </p:sp>
      <p:pic>
        <p:nvPicPr>
          <p:cNvPr id="2" name="Picture 1">
            <a:extLst>
              <a:ext uri="{FF2B5EF4-FFF2-40B4-BE49-F238E27FC236}">
                <a16:creationId xmlns:a16="http://schemas.microsoft.com/office/drawing/2014/main" id="{28323729-E85A-FF83-3516-F225BC655D49}"/>
              </a:ext>
            </a:extLst>
          </p:cNvPr>
          <p:cNvPicPr>
            <a:picLocks noChangeAspect="1"/>
          </p:cNvPicPr>
          <p:nvPr/>
        </p:nvPicPr>
        <p:blipFill>
          <a:blip r:embed="rId3"/>
          <a:stretch>
            <a:fillRect/>
          </a:stretch>
        </p:blipFill>
        <p:spPr>
          <a:xfrm>
            <a:off x="4212023" y="2529506"/>
            <a:ext cx="2143125" cy="2143125"/>
          </a:xfrm>
          <a:prstGeom prst="rect">
            <a:avLst/>
          </a:prstGeom>
        </p:spPr>
      </p:pic>
      <p:pic>
        <p:nvPicPr>
          <p:cNvPr id="4" name="Picture 3">
            <a:extLst>
              <a:ext uri="{FF2B5EF4-FFF2-40B4-BE49-F238E27FC236}">
                <a16:creationId xmlns:a16="http://schemas.microsoft.com/office/drawing/2014/main" id="{5E145645-A38C-1CAE-5028-A71CD6D59679}"/>
              </a:ext>
            </a:extLst>
          </p:cNvPr>
          <p:cNvPicPr>
            <a:picLocks noChangeAspect="1"/>
          </p:cNvPicPr>
          <p:nvPr/>
        </p:nvPicPr>
        <p:blipFill>
          <a:blip r:embed="rId4"/>
          <a:stretch>
            <a:fillRect/>
          </a:stretch>
        </p:blipFill>
        <p:spPr>
          <a:xfrm>
            <a:off x="6429774" y="2489571"/>
            <a:ext cx="2113977" cy="2156120"/>
          </a:xfrm>
          <a:prstGeom prst="rect">
            <a:avLst/>
          </a:prstGeom>
        </p:spPr>
      </p:pic>
      <p:pic>
        <p:nvPicPr>
          <p:cNvPr id="8" name="Picture 7">
            <a:extLst>
              <a:ext uri="{FF2B5EF4-FFF2-40B4-BE49-F238E27FC236}">
                <a16:creationId xmlns:a16="http://schemas.microsoft.com/office/drawing/2014/main" id="{D795F885-AB97-F10E-6BEC-24B7E7085001}"/>
              </a:ext>
            </a:extLst>
          </p:cNvPr>
          <p:cNvPicPr>
            <a:picLocks noChangeAspect="1"/>
          </p:cNvPicPr>
          <p:nvPr/>
        </p:nvPicPr>
        <p:blipFill>
          <a:blip r:embed="rId5"/>
          <a:stretch>
            <a:fillRect/>
          </a:stretch>
        </p:blipFill>
        <p:spPr>
          <a:xfrm>
            <a:off x="4212022" y="4591958"/>
            <a:ext cx="2143125" cy="2143125"/>
          </a:xfrm>
          <a:prstGeom prst="rect">
            <a:avLst/>
          </a:prstGeom>
        </p:spPr>
      </p:pic>
      <p:pic>
        <p:nvPicPr>
          <p:cNvPr id="6" name="Picture 5">
            <a:extLst>
              <a:ext uri="{FF2B5EF4-FFF2-40B4-BE49-F238E27FC236}">
                <a16:creationId xmlns:a16="http://schemas.microsoft.com/office/drawing/2014/main" id="{6406F75C-C13A-2D31-F511-2C5522B0C7E1}"/>
              </a:ext>
            </a:extLst>
          </p:cNvPr>
          <p:cNvPicPr>
            <a:picLocks noChangeAspect="1"/>
          </p:cNvPicPr>
          <p:nvPr/>
        </p:nvPicPr>
        <p:blipFill>
          <a:blip r:embed="rId6"/>
          <a:stretch>
            <a:fillRect/>
          </a:stretch>
        </p:blipFill>
        <p:spPr>
          <a:xfrm>
            <a:off x="6439230" y="4672631"/>
            <a:ext cx="2143125" cy="2143125"/>
          </a:xfrm>
          <a:prstGeom prst="rect">
            <a:avLst/>
          </a:prstGeom>
        </p:spPr>
      </p:pic>
      <p:pic>
        <p:nvPicPr>
          <p:cNvPr id="9" name="Picture 8">
            <a:extLst>
              <a:ext uri="{FF2B5EF4-FFF2-40B4-BE49-F238E27FC236}">
                <a16:creationId xmlns:a16="http://schemas.microsoft.com/office/drawing/2014/main" id="{ECE907D0-9431-24A8-D912-F4F8FD09101B}"/>
              </a:ext>
            </a:extLst>
          </p:cNvPr>
          <p:cNvPicPr>
            <a:picLocks noChangeAspect="1"/>
          </p:cNvPicPr>
          <p:nvPr/>
        </p:nvPicPr>
        <p:blipFill>
          <a:blip r:embed="rId7"/>
          <a:stretch>
            <a:fillRect/>
          </a:stretch>
        </p:blipFill>
        <p:spPr>
          <a:xfrm>
            <a:off x="679776" y="4645691"/>
            <a:ext cx="3420505" cy="1979564"/>
          </a:xfrm>
          <a:prstGeom prst="rect">
            <a:avLst/>
          </a:prstGeom>
        </p:spPr>
      </p:pic>
    </p:spTree>
    <p:extLst>
      <p:ext uri="{BB962C8B-B14F-4D97-AF65-F5344CB8AC3E}">
        <p14:creationId xmlns:p14="http://schemas.microsoft.com/office/powerpoint/2010/main" val="1314838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145323" y="252248"/>
            <a:ext cx="6998677" cy="763051"/>
          </a:xfrm>
        </p:spPr>
        <p:txBody>
          <a:bodyPr/>
          <a:lstStyle/>
          <a:p>
            <a:r>
              <a:rPr lang="en-US" sz="2800" spc="150" dirty="0">
                <a:solidFill>
                  <a:srgbClr val="FFFFFF"/>
                </a:solidFill>
                <a:latin typeface="Times New Roman" panose="02020603050405020304" pitchFamily="18" charset="0"/>
                <a:cs typeface="Times New Roman" panose="02020603050405020304" pitchFamily="18" charset="0"/>
              </a:rPr>
              <a:t> </a:t>
            </a:r>
            <a:r>
              <a:rPr lang="en-US" sz="4000" b="1" spc="150" dirty="0">
                <a:solidFill>
                  <a:srgbClr val="FFFFFF"/>
                </a:solidFill>
                <a:latin typeface="Google Sans"/>
                <a:cs typeface="Times New Roman" panose="02020603050405020304" pitchFamily="18" charset="0"/>
              </a:rPr>
              <a:t>Types of Crystalline Silica </a:t>
            </a:r>
            <a:endParaRPr lang="en-US" sz="4000" b="1" spc="150" dirty="0">
              <a:solidFill>
                <a:srgbClr val="FFFFFF"/>
              </a:solidFill>
              <a:latin typeface="Google Sans"/>
              <a:ea typeface="Tahoma" panose="020B0604030504040204" pitchFamily="34" charset="0"/>
              <a:cs typeface="Arial" panose="020B0604020202020204" pitchFamily="34" charset="0"/>
            </a:endParaRPr>
          </a:p>
        </p:txBody>
      </p:sp>
      <p:sp>
        <p:nvSpPr>
          <p:cNvPr id="4" name="Content Placeholder 2"/>
          <p:cNvSpPr>
            <a:spLocks noGrp="1"/>
          </p:cNvSpPr>
          <p:nvPr>
            <p:ph idx="1"/>
          </p:nvPr>
        </p:nvSpPr>
        <p:spPr>
          <a:xfrm>
            <a:off x="106018" y="1351722"/>
            <a:ext cx="6155634" cy="5254029"/>
          </a:xfrm>
        </p:spPr>
        <p:txBody>
          <a:bodyPr/>
          <a:lstStyle/>
          <a:p>
            <a:r>
              <a:rPr lang="en-US" sz="2600" dirty="0">
                <a:latin typeface="Google Sans"/>
                <a:cs typeface="Times New Roman" panose="02020603050405020304" pitchFamily="18" charset="0"/>
              </a:rPr>
              <a:t>There are </a:t>
            </a:r>
            <a:r>
              <a:rPr lang="en-US" sz="2600" b="1" dirty="0">
                <a:latin typeface="Google Sans"/>
                <a:cs typeface="Times New Roman" panose="02020603050405020304" pitchFamily="18" charset="0"/>
              </a:rPr>
              <a:t>three forms </a:t>
            </a:r>
            <a:r>
              <a:rPr lang="en-US" sz="2600" dirty="0">
                <a:latin typeface="Google Sans"/>
                <a:cs typeface="Times New Roman" panose="02020603050405020304" pitchFamily="18" charset="0"/>
              </a:rPr>
              <a:t>of </a:t>
            </a:r>
            <a:r>
              <a:rPr lang="en-US" sz="2600" b="1" dirty="0">
                <a:latin typeface="Google Sans"/>
                <a:cs typeface="Times New Roman" panose="02020603050405020304" pitchFamily="18" charset="0"/>
              </a:rPr>
              <a:t>crystalline silica</a:t>
            </a:r>
            <a:r>
              <a:rPr lang="en-US" sz="2600" dirty="0">
                <a:latin typeface="Google Sans"/>
                <a:cs typeface="Times New Roman" panose="02020603050405020304" pitchFamily="18" charset="0"/>
              </a:rPr>
              <a:t> minerals covered by the standard </a:t>
            </a:r>
          </a:p>
          <a:p>
            <a:pPr lvl="1" indent="-342900">
              <a:buFont typeface="Arial" panose="020B0604020202020204" pitchFamily="34" charset="0"/>
              <a:buChar char="•"/>
            </a:pPr>
            <a:r>
              <a:rPr lang="en-US" sz="2400" b="1" dirty="0">
                <a:latin typeface="Google Sans"/>
                <a:cs typeface="Times New Roman" panose="02020603050405020304" pitchFamily="18" charset="0"/>
              </a:rPr>
              <a:t>Quartz</a:t>
            </a:r>
            <a:r>
              <a:rPr lang="en-US" sz="2400" dirty="0">
                <a:latin typeface="Google Sans"/>
                <a:cs typeface="Times New Roman" panose="02020603050405020304" pitchFamily="18" charset="0"/>
              </a:rPr>
              <a:t> - the </a:t>
            </a:r>
            <a:r>
              <a:rPr lang="en-US" sz="2400" b="1" dirty="0">
                <a:latin typeface="Google Sans"/>
                <a:cs typeface="Times New Roman" panose="02020603050405020304" pitchFamily="18" charset="0"/>
              </a:rPr>
              <a:t>most common form </a:t>
            </a:r>
            <a:r>
              <a:rPr lang="en-US" sz="2400" dirty="0">
                <a:latin typeface="Google Sans"/>
                <a:cs typeface="Times New Roman" panose="02020603050405020304" pitchFamily="18" charset="0"/>
              </a:rPr>
              <a:t>of  </a:t>
            </a:r>
            <a:r>
              <a:rPr lang="en-US" sz="2400" b="1" dirty="0">
                <a:latin typeface="Google Sans"/>
                <a:cs typeface="Times New Roman" panose="02020603050405020304" pitchFamily="18" charset="0"/>
              </a:rPr>
              <a:t>silica</a:t>
            </a:r>
            <a:r>
              <a:rPr lang="en-US" sz="2400" dirty="0">
                <a:latin typeface="Google Sans"/>
                <a:cs typeface="Times New Roman" panose="02020603050405020304" pitchFamily="18" charset="0"/>
              </a:rPr>
              <a:t> found in </a:t>
            </a:r>
            <a:r>
              <a:rPr lang="en-US" sz="2400" b="1" dirty="0">
                <a:latin typeface="Google Sans"/>
                <a:cs typeface="Times New Roman" panose="02020603050405020304" pitchFamily="18" charset="0"/>
              </a:rPr>
              <a:t>mining sites  </a:t>
            </a:r>
            <a:r>
              <a:rPr lang="en-US" sz="2400" dirty="0">
                <a:latin typeface="Google Sans"/>
                <a:cs typeface="Times New Roman" panose="02020603050405020304" pitchFamily="18" charset="0"/>
              </a:rPr>
              <a:t>(various rocks)        </a:t>
            </a:r>
          </a:p>
          <a:p>
            <a:pPr lvl="1" indent="-342900">
              <a:buFont typeface="Arial" panose="020B0604020202020204" pitchFamily="34" charset="0"/>
              <a:buChar char="•"/>
            </a:pPr>
            <a:r>
              <a:rPr lang="en-US" sz="2400" b="1" dirty="0">
                <a:latin typeface="Google Sans"/>
                <a:cs typeface="Times New Roman" panose="02020603050405020304" pitchFamily="18" charset="0"/>
              </a:rPr>
              <a:t>Cristobalite - </a:t>
            </a:r>
            <a:r>
              <a:rPr lang="en-US" sz="2400" dirty="0">
                <a:latin typeface="Google Sans"/>
              </a:rPr>
              <a:t>a polymorph of silica</a:t>
            </a:r>
            <a:r>
              <a:rPr lang="en-US" sz="2400" dirty="0">
                <a:solidFill>
                  <a:srgbClr val="001D35"/>
                </a:solidFill>
                <a:latin typeface="Google Sans"/>
              </a:rPr>
              <a:t>; it </a:t>
            </a:r>
            <a:r>
              <a:rPr lang="en-US" sz="2400" b="0" i="0" dirty="0">
                <a:solidFill>
                  <a:srgbClr val="001D35"/>
                </a:solidFill>
                <a:effectLst/>
                <a:latin typeface="Google Sans"/>
              </a:rPr>
              <a:t>has the </a:t>
            </a:r>
            <a:r>
              <a:rPr lang="en-US" sz="2400" b="1" i="0" dirty="0">
                <a:solidFill>
                  <a:srgbClr val="001D35"/>
                </a:solidFill>
                <a:effectLst/>
                <a:latin typeface="Google Sans"/>
              </a:rPr>
              <a:t>same chemical formula    </a:t>
            </a:r>
            <a:r>
              <a:rPr lang="en-US" sz="2400" b="0" i="0" dirty="0">
                <a:solidFill>
                  <a:srgbClr val="001D35"/>
                </a:solidFill>
                <a:effectLst/>
                <a:latin typeface="Google Sans"/>
              </a:rPr>
              <a:t>but a </a:t>
            </a:r>
            <a:r>
              <a:rPr lang="en-US" sz="2400" b="1" i="0" dirty="0">
                <a:solidFill>
                  <a:srgbClr val="001D35"/>
                </a:solidFill>
                <a:effectLst/>
                <a:latin typeface="Google Sans"/>
              </a:rPr>
              <a:t>different crystal structure </a:t>
            </a:r>
            <a:r>
              <a:rPr lang="en-US" sz="2400" b="1" dirty="0">
                <a:latin typeface="Google Sans"/>
                <a:cs typeface="Times New Roman" panose="02020603050405020304" pitchFamily="18" charset="0"/>
              </a:rPr>
              <a:t>(less common)</a:t>
            </a:r>
          </a:p>
          <a:p>
            <a:pPr lvl="1" indent="-342900">
              <a:buFont typeface="Arial" panose="020B0604020202020204" pitchFamily="34" charset="0"/>
              <a:buChar char="•"/>
            </a:pPr>
            <a:r>
              <a:rPr lang="en-US" sz="2400" b="1" dirty="0">
                <a:latin typeface="Google Sans"/>
                <a:cs typeface="Times New Roman" panose="02020603050405020304" pitchFamily="18" charset="0"/>
              </a:rPr>
              <a:t>Tridymite – </a:t>
            </a:r>
            <a:r>
              <a:rPr lang="en-US" sz="2400" dirty="0">
                <a:latin typeface="Google Sans"/>
                <a:cs typeface="Times New Roman" panose="02020603050405020304" pitchFamily="18" charset="0"/>
              </a:rPr>
              <a:t>a different polymorph  </a:t>
            </a:r>
            <a:r>
              <a:rPr lang="en-US" sz="2400" b="1" dirty="0">
                <a:latin typeface="Google Sans"/>
                <a:cs typeface="Times New Roman" panose="02020603050405020304" pitchFamily="18" charset="0"/>
              </a:rPr>
              <a:t>(less common)</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CDEA46BB-6C15-0969-830D-63D9196129D0}"/>
              </a:ext>
            </a:extLst>
          </p:cNvPr>
          <p:cNvPicPr>
            <a:picLocks noChangeAspect="1"/>
          </p:cNvPicPr>
          <p:nvPr/>
        </p:nvPicPr>
        <p:blipFill>
          <a:blip r:embed="rId3"/>
          <a:stretch>
            <a:fillRect/>
          </a:stretch>
        </p:blipFill>
        <p:spPr>
          <a:xfrm>
            <a:off x="6390499" y="1674065"/>
            <a:ext cx="2254639" cy="1806909"/>
          </a:xfrm>
          <a:prstGeom prst="rect">
            <a:avLst/>
          </a:prstGeom>
        </p:spPr>
      </p:pic>
      <p:pic>
        <p:nvPicPr>
          <p:cNvPr id="3" name="Picture 2">
            <a:extLst>
              <a:ext uri="{FF2B5EF4-FFF2-40B4-BE49-F238E27FC236}">
                <a16:creationId xmlns:a16="http://schemas.microsoft.com/office/drawing/2014/main" id="{5FA3C5CC-3128-0892-FC98-19B5C459FBCD}"/>
              </a:ext>
            </a:extLst>
          </p:cNvPr>
          <p:cNvPicPr>
            <a:picLocks noChangeAspect="1"/>
          </p:cNvPicPr>
          <p:nvPr/>
        </p:nvPicPr>
        <p:blipFill>
          <a:blip r:embed="rId4"/>
          <a:stretch>
            <a:fillRect/>
          </a:stretch>
        </p:blipFill>
        <p:spPr>
          <a:xfrm>
            <a:off x="6298015" y="3703982"/>
            <a:ext cx="2466975" cy="1847850"/>
          </a:xfrm>
          <a:prstGeom prst="rect">
            <a:avLst/>
          </a:prstGeom>
        </p:spPr>
      </p:pic>
      <p:pic>
        <p:nvPicPr>
          <p:cNvPr id="6" name="Picture 5">
            <a:extLst>
              <a:ext uri="{FF2B5EF4-FFF2-40B4-BE49-F238E27FC236}">
                <a16:creationId xmlns:a16="http://schemas.microsoft.com/office/drawing/2014/main" id="{2DC359DC-B0F6-3A12-863D-68F2B638C71B}"/>
              </a:ext>
            </a:extLst>
          </p:cNvPr>
          <p:cNvPicPr>
            <a:picLocks noChangeAspect="1"/>
          </p:cNvPicPr>
          <p:nvPr/>
        </p:nvPicPr>
        <p:blipFill>
          <a:blip r:embed="rId5"/>
          <a:stretch>
            <a:fillRect/>
          </a:stretch>
        </p:blipFill>
        <p:spPr>
          <a:xfrm>
            <a:off x="2763571" y="4759036"/>
            <a:ext cx="2546445" cy="1697629"/>
          </a:xfrm>
          <a:prstGeom prst="rect">
            <a:avLst/>
          </a:prstGeom>
        </p:spPr>
      </p:pic>
    </p:spTree>
    <p:extLst>
      <p:ext uri="{BB962C8B-B14F-4D97-AF65-F5344CB8AC3E}">
        <p14:creationId xmlns:p14="http://schemas.microsoft.com/office/powerpoint/2010/main" val="1158834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23513" y="0"/>
            <a:ext cx="7033846" cy="1172482"/>
          </a:xfrm>
        </p:spPr>
        <p:txBody>
          <a:bodyPr/>
          <a:lstStyle/>
          <a:p>
            <a:r>
              <a:rPr lang="en-US" sz="3700" b="1" spc="150" dirty="0">
                <a:solidFill>
                  <a:srgbClr val="FFFFFF"/>
                </a:solidFill>
                <a:latin typeface="Arial" panose="020B0604020202020204" pitchFamily="34" charset="0"/>
                <a:ea typeface="Tahoma" panose="020B0604030504040204" pitchFamily="34" charset="0"/>
                <a:cs typeface="Arial" panose="020B0604020202020204" pitchFamily="34" charset="0"/>
              </a:rPr>
              <a:t>What is Respirable Crystalline Silica? </a:t>
            </a:r>
            <a:b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br>
            <a:endPar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endParaRPr>
          </a:p>
        </p:txBody>
      </p:sp>
      <p:sp>
        <p:nvSpPr>
          <p:cNvPr id="3" name="Content Placeholder 2"/>
          <p:cNvSpPr>
            <a:spLocks noGrp="1"/>
          </p:cNvSpPr>
          <p:nvPr>
            <p:ph idx="1"/>
          </p:nvPr>
        </p:nvSpPr>
        <p:spPr>
          <a:xfrm>
            <a:off x="86640" y="1358347"/>
            <a:ext cx="4991597" cy="5023533"/>
          </a:xfrm>
        </p:spPr>
        <p:txBody>
          <a:bodyPr/>
          <a:lstStyle/>
          <a:p>
            <a:pPr lvl="0"/>
            <a:r>
              <a:rPr lang="en-US" sz="2250" b="1" dirty="0">
                <a:latin typeface="Google Sans"/>
                <a:cs typeface="Times New Roman" panose="02020603050405020304" pitchFamily="18" charset="0"/>
              </a:rPr>
              <a:t>Respirable crystalline silica </a:t>
            </a:r>
            <a:r>
              <a:rPr lang="en-US" sz="2250" dirty="0">
                <a:latin typeface="Google Sans"/>
                <a:cs typeface="Times New Roman" panose="02020603050405020304" pitchFamily="18" charset="0"/>
              </a:rPr>
              <a:t>– very small particles of silica (</a:t>
            </a:r>
            <a:r>
              <a:rPr lang="en-US" sz="2250" b="1" dirty="0">
                <a:latin typeface="Google Sans"/>
                <a:cs typeface="Times New Roman" panose="02020603050405020304" pitchFamily="18" charset="0"/>
              </a:rPr>
              <a:t>1/100 the size of beach sand </a:t>
            </a:r>
            <a:r>
              <a:rPr lang="en-US" sz="2250" dirty="0">
                <a:latin typeface="Google Sans"/>
                <a:cs typeface="Times New Roman" panose="02020603050405020304" pitchFamily="18" charset="0"/>
              </a:rPr>
              <a:t>or </a:t>
            </a:r>
            <a:r>
              <a:rPr lang="en-US" sz="2250" b="1" dirty="0">
                <a:latin typeface="Google Sans"/>
                <a:cs typeface="Times New Roman" panose="02020603050405020304" pitchFamily="18" charset="0"/>
              </a:rPr>
              <a:t>smaller</a:t>
            </a:r>
            <a:r>
              <a:rPr lang="en-US" sz="2250" dirty="0">
                <a:latin typeface="Google Sans"/>
                <a:cs typeface="Times New Roman" panose="02020603050405020304" pitchFamily="18" charset="0"/>
              </a:rPr>
              <a:t>), </a:t>
            </a:r>
            <a:r>
              <a:rPr lang="en-US" sz="2250" b="1" dirty="0">
                <a:latin typeface="Google Sans"/>
                <a:cs typeface="Times New Roman" panose="02020603050405020304" pitchFamily="18" charset="0"/>
              </a:rPr>
              <a:t>generated by </a:t>
            </a:r>
            <a:r>
              <a:rPr lang="en-US" sz="2250" dirty="0">
                <a:latin typeface="Google Sans"/>
                <a:cs typeface="Times New Roman" panose="02020603050405020304" pitchFamily="18" charset="0"/>
              </a:rPr>
              <a:t>high-energy </a:t>
            </a:r>
            <a:r>
              <a:rPr lang="en-US" sz="2300" b="1" dirty="0">
                <a:latin typeface="Google Sans"/>
                <a:cs typeface="Times New Roman" panose="02020603050405020304" pitchFamily="18" charset="0"/>
              </a:rPr>
              <a:t>operations (silica dust), </a:t>
            </a:r>
            <a:r>
              <a:rPr lang="en-US" sz="2300" dirty="0">
                <a:latin typeface="Google Sans"/>
                <a:cs typeface="Times New Roman" panose="02020603050405020304" pitchFamily="18" charset="0"/>
              </a:rPr>
              <a:t>which include</a:t>
            </a:r>
          </a:p>
          <a:p>
            <a:pPr marL="800100" lvl="1" indent="-342900">
              <a:buFont typeface="Arial" panose="020B0604020202020204" pitchFamily="34" charset="0"/>
              <a:buChar char="•"/>
            </a:pPr>
            <a:r>
              <a:rPr lang="en-US" sz="2100" b="1" dirty="0">
                <a:latin typeface="Google Sans"/>
                <a:cs typeface="Times New Roman" panose="02020603050405020304" pitchFamily="18" charset="0"/>
              </a:rPr>
              <a:t>Cutting / Sawing</a:t>
            </a:r>
          </a:p>
          <a:p>
            <a:pPr marL="800100" lvl="1" indent="-342900">
              <a:buFont typeface="Arial" panose="020B0604020202020204" pitchFamily="34" charset="0"/>
              <a:buChar char="•"/>
            </a:pPr>
            <a:r>
              <a:rPr lang="en-US" sz="2100" b="1" dirty="0">
                <a:latin typeface="Google Sans"/>
                <a:cs typeface="Times New Roman" panose="02020603050405020304" pitchFamily="18" charset="0"/>
              </a:rPr>
              <a:t>Grinding / Drilling</a:t>
            </a:r>
          </a:p>
          <a:p>
            <a:pPr marL="800100" lvl="1" indent="-342900">
              <a:buFont typeface="Arial" panose="020B0604020202020204" pitchFamily="34" charset="0"/>
              <a:buChar char="•"/>
            </a:pPr>
            <a:r>
              <a:rPr lang="en-US" sz="2100" b="1" dirty="0">
                <a:latin typeface="Google Sans"/>
                <a:cs typeface="Times New Roman" panose="02020603050405020304" pitchFamily="18" charset="0"/>
              </a:rPr>
              <a:t>Crushing </a:t>
            </a:r>
            <a:r>
              <a:rPr lang="en-US" sz="2100" dirty="0">
                <a:latin typeface="Google Sans"/>
                <a:cs typeface="Times New Roman" panose="02020603050405020304" pitchFamily="18" charset="0"/>
              </a:rPr>
              <a:t>and</a:t>
            </a:r>
            <a:r>
              <a:rPr lang="en-US" sz="2100" b="1" dirty="0">
                <a:latin typeface="Google Sans"/>
                <a:cs typeface="Times New Roman" panose="02020603050405020304" pitchFamily="18" charset="0"/>
              </a:rPr>
              <a:t> abrasive blasting  </a:t>
            </a:r>
            <a:r>
              <a:rPr lang="en-US" sz="2100" dirty="0">
                <a:latin typeface="Google Sans"/>
                <a:cs typeface="Times New Roman" panose="02020603050405020304" pitchFamily="18" charset="0"/>
              </a:rPr>
              <a:t>(of/with </a:t>
            </a:r>
            <a:r>
              <a:rPr lang="en-US" sz="2100" b="1" dirty="0">
                <a:latin typeface="Google Sans"/>
                <a:cs typeface="Times New Roman" panose="02020603050405020304" pitchFamily="18" charset="0"/>
              </a:rPr>
              <a:t>silica containing materials)</a:t>
            </a:r>
            <a:endParaRPr lang="en-US" sz="2100" dirty="0">
              <a:latin typeface="Google Sans"/>
              <a:cs typeface="Times New Roman" panose="02020603050405020304" pitchFamily="18" charset="0"/>
            </a:endParaRPr>
          </a:p>
          <a:p>
            <a:pPr marL="800100" lvl="1" indent="-342900">
              <a:buFont typeface="Arial" panose="020B0604020202020204" pitchFamily="34" charset="0"/>
              <a:buChar char="•"/>
            </a:pPr>
            <a:r>
              <a:rPr lang="en-US" sz="2100" b="1" dirty="0">
                <a:latin typeface="Google Sans"/>
                <a:cs typeface="Times New Roman" panose="02020603050405020304" pitchFamily="18" charset="0"/>
              </a:rPr>
              <a:t>Loading/Unloading, hauling</a:t>
            </a:r>
          </a:p>
          <a:p>
            <a:pPr lvl="1">
              <a:buFont typeface="Wingdings" panose="05000000000000000000" pitchFamily="2" charset="2"/>
              <a:buChar char="§"/>
            </a:pPr>
            <a:endParaRPr lang="en-US" sz="2300" dirty="0">
              <a:solidFill>
                <a:srgbClr val="FF0000"/>
              </a:solidFill>
              <a:latin typeface="Google Sans"/>
              <a:cs typeface="Times New Roman" panose="02020603050405020304" pitchFamily="18" charset="0"/>
            </a:endParaRPr>
          </a:p>
        </p:txBody>
      </p:sp>
      <p:pic>
        <p:nvPicPr>
          <p:cNvPr id="10" name="Picture 9">
            <a:extLst>
              <a:ext uri="{FF2B5EF4-FFF2-40B4-BE49-F238E27FC236}">
                <a16:creationId xmlns:a16="http://schemas.microsoft.com/office/drawing/2014/main" id="{458DDC01-8144-84B5-4558-54417BA38DE1}"/>
              </a:ext>
            </a:extLst>
          </p:cNvPr>
          <p:cNvPicPr>
            <a:picLocks noChangeAspect="1"/>
          </p:cNvPicPr>
          <p:nvPr/>
        </p:nvPicPr>
        <p:blipFill>
          <a:blip r:embed="rId3"/>
          <a:stretch>
            <a:fillRect/>
          </a:stretch>
        </p:blipFill>
        <p:spPr>
          <a:xfrm>
            <a:off x="5290909" y="1413503"/>
            <a:ext cx="3227909" cy="2610068"/>
          </a:xfrm>
          <a:prstGeom prst="rect">
            <a:avLst/>
          </a:prstGeom>
        </p:spPr>
      </p:pic>
      <p:sp>
        <p:nvSpPr>
          <p:cNvPr id="14" name="TextBox 13">
            <a:extLst>
              <a:ext uri="{FF2B5EF4-FFF2-40B4-BE49-F238E27FC236}">
                <a16:creationId xmlns:a16="http://schemas.microsoft.com/office/drawing/2014/main" id="{8220C58C-2087-35DB-280D-0C41C6886335}"/>
              </a:ext>
            </a:extLst>
          </p:cNvPr>
          <p:cNvSpPr txBox="1"/>
          <p:nvPr/>
        </p:nvSpPr>
        <p:spPr>
          <a:xfrm>
            <a:off x="5290909" y="3940444"/>
            <a:ext cx="3670212" cy="923330"/>
          </a:xfrm>
          <a:prstGeom prst="rect">
            <a:avLst/>
          </a:prstGeom>
          <a:noFill/>
        </p:spPr>
        <p:txBody>
          <a:bodyPr wrap="square">
            <a:spAutoFit/>
          </a:bodyPr>
          <a:lstStyle/>
          <a:p>
            <a:r>
              <a:rPr lang="en-US" b="1" dirty="0"/>
              <a:t>https://blogs.cdc.gov/niosh-science-blog/2023/12/22/silica-metal-nonmetal-mining/</a:t>
            </a:r>
          </a:p>
        </p:txBody>
      </p:sp>
      <p:pic>
        <p:nvPicPr>
          <p:cNvPr id="16" name="Picture 15">
            <a:extLst>
              <a:ext uri="{FF2B5EF4-FFF2-40B4-BE49-F238E27FC236}">
                <a16:creationId xmlns:a16="http://schemas.microsoft.com/office/drawing/2014/main" id="{0C794112-809E-EFC9-31C2-FA5217F9E5EA}"/>
              </a:ext>
            </a:extLst>
          </p:cNvPr>
          <p:cNvPicPr>
            <a:picLocks noChangeAspect="1"/>
          </p:cNvPicPr>
          <p:nvPr/>
        </p:nvPicPr>
        <p:blipFill>
          <a:blip r:embed="rId4"/>
          <a:stretch>
            <a:fillRect/>
          </a:stretch>
        </p:blipFill>
        <p:spPr>
          <a:xfrm>
            <a:off x="904791" y="5018991"/>
            <a:ext cx="2660695" cy="1770572"/>
          </a:xfrm>
          <a:prstGeom prst="rect">
            <a:avLst/>
          </a:prstGeom>
        </p:spPr>
      </p:pic>
      <p:pic>
        <p:nvPicPr>
          <p:cNvPr id="17" name="Picture 16">
            <a:extLst>
              <a:ext uri="{FF2B5EF4-FFF2-40B4-BE49-F238E27FC236}">
                <a16:creationId xmlns:a16="http://schemas.microsoft.com/office/drawing/2014/main" id="{97E3A6C1-A7F4-A1F5-1A0D-780CA56D21CC}"/>
              </a:ext>
            </a:extLst>
          </p:cNvPr>
          <p:cNvPicPr>
            <a:picLocks noChangeAspect="1"/>
          </p:cNvPicPr>
          <p:nvPr/>
        </p:nvPicPr>
        <p:blipFill>
          <a:blip r:embed="rId5"/>
          <a:stretch>
            <a:fillRect/>
          </a:stretch>
        </p:blipFill>
        <p:spPr>
          <a:xfrm>
            <a:off x="6849515" y="4863774"/>
            <a:ext cx="2041892" cy="1914106"/>
          </a:xfrm>
          <a:prstGeom prst="rect">
            <a:avLst/>
          </a:prstGeom>
        </p:spPr>
      </p:pic>
      <p:pic>
        <p:nvPicPr>
          <p:cNvPr id="2" name="Picture 1">
            <a:extLst>
              <a:ext uri="{FF2B5EF4-FFF2-40B4-BE49-F238E27FC236}">
                <a16:creationId xmlns:a16="http://schemas.microsoft.com/office/drawing/2014/main" id="{3DDF14F7-958C-3EEE-EDF1-6DB843D4F406}"/>
              </a:ext>
            </a:extLst>
          </p:cNvPr>
          <p:cNvPicPr>
            <a:picLocks noChangeAspect="1"/>
          </p:cNvPicPr>
          <p:nvPr/>
        </p:nvPicPr>
        <p:blipFill>
          <a:blip r:embed="rId6"/>
          <a:stretch>
            <a:fillRect/>
          </a:stretch>
        </p:blipFill>
        <p:spPr>
          <a:xfrm>
            <a:off x="3780241" y="5075602"/>
            <a:ext cx="2856602" cy="1713961"/>
          </a:xfrm>
          <a:prstGeom prst="rect">
            <a:avLst/>
          </a:prstGeom>
        </p:spPr>
      </p:pic>
    </p:spTree>
    <p:extLst>
      <p:ext uri="{BB962C8B-B14F-4D97-AF65-F5344CB8AC3E}">
        <p14:creationId xmlns:p14="http://schemas.microsoft.com/office/powerpoint/2010/main" val="3247621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06957-55EA-AC21-8923-1023C5A9BBEF}"/>
              </a:ext>
            </a:extLst>
          </p:cNvPr>
          <p:cNvSpPr>
            <a:spLocks noGrp="1"/>
          </p:cNvSpPr>
          <p:nvPr>
            <p:ph type="title"/>
          </p:nvPr>
        </p:nvSpPr>
        <p:spPr>
          <a:xfrm>
            <a:off x="2194560" y="0"/>
            <a:ext cx="6492240" cy="1330610"/>
          </a:xfrm>
        </p:spPr>
        <p:txBody>
          <a:bodyPr/>
          <a:lstStyle/>
          <a:p>
            <a:r>
              <a:rPr lang="en-US" sz="4000" b="1" dirty="0">
                <a:solidFill>
                  <a:schemeClr val="bg1"/>
                </a:solidFill>
                <a:latin typeface="Google Sans"/>
              </a:rPr>
              <a:t>Respirable Crystalline Silica Health Effects</a:t>
            </a:r>
          </a:p>
        </p:txBody>
      </p:sp>
      <p:sp>
        <p:nvSpPr>
          <p:cNvPr id="4" name="TextBox 3">
            <a:extLst>
              <a:ext uri="{FF2B5EF4-FFF2-40B4-BE49-F238E27FC236}">
                <a16:creationId xmlns:a16="http://schemas.microsoft.com/office/drawing/2014/main" id="{8351D55A-1B53-B97A-904B-D7596E1850C9}"/>
              </a:ext>
            </a:extLst>
          </p:cNvPr>
          <p:cNvSpPr txBox="1"/>
          <p:nvPr/>
        </p:nvSpPr>
        <p:spPr>
          <a:xfrm>
            <a:off x="315310" y="1399978"/>
            <a:ext cx="8573288" cy="5663089"/>
          </a:xfrm>
          <a:prstGeom prst="rect">
            <a:avLst/>
          </a:prstGeom>
          <a:noFill/>
        </p:spPr>
        <p:txBody>
          <a:bodyPr wrap="square">
            <a:spAutoFit/>
          </a:bodyPr>
          <a:lstStyle/>
          <a:p>
            <a:pPr marL="342900" indent="-342900">
              <a:buFont typeface="Arial" panose="020B0604020202020204" pitchFamily="34" charset="0"/>
              <a:buChar char="•"/>
            </a:pPr>
            <a:r>
              <a:rPr lang="en-US" sz="2400" b="1" dirty="0">
                <a:latin typeface="Google Sans"/>
              </a:rPr>
              <a:t>Respirable crystalline silica </a:t>
            </a:r>
            <a:r>
              <a:rPr lang="en-US" sz="2400" dirty="0">
                <a:latin typeface="Google Sans"/>
              </a:rPr>
              <a:t>is classified by the International Agency for Research on Cancer (IARC) as                                                           a </a:t>
            </a:r>
            <a:r>
              <a:rPr lang="en-US" sz="2400" b="1" dirty="0">
                <a:latin typeface="Google Sans"/>
              </a:rPr>
              <a:t>human carcinogen </a:t>
            </a:r>
          </a:p>
          <a:p>
            <a:pPr marL="342900" indent="-342900">
              <a:buFont typeface="Arial" panose="020B0604020202020204" pitchFamily="34" charset="0"/>
              <a:buChar char="•"/>
            </a:pPr>
            <a:r>
              <a:rPr lang="en-US" sz="2400" b="1" dirty="0">
                <a:latin typeface="Google Sans"/>
              </a:rPr>
              <a:t>Adverse health effects (risks) </a:t>
            </a:r>
            <a:r>
              <a:rPr lang="en-US" sz="2400" dirty="0">
                <a:latin typeface="Google Sans"/>
              </a:rPr>
              <a:t>include</a:t>
            </a:r>
          </a:p>
          <a:p>
            <a:pPr marL="800100" lvl="1" indent="-342900">
              <a:buFont typeface="Arial" panose="020B0604020202020204" pitchFamily="34" charset="0"/>
              <a:buChar char="•"/>
            </a:pPr>
            <a:r>
              <a:rPr lang="en-US" sz="2400" b="1" dirty="0">
                <a:latin typeface="Google Sans"/>
              </a:rPr>
              <a:t>Silicosis </a:t>
            </a:r>
          </a:p>
          <a:p>
            <a:pPr marL="1257300" lvl="2" indent="-342900" eaLnBrk="0" fontAlgn="base" hangingPunct="0">
              <a:spcBef>
                <a:spcPct val="20000"/>
              </a:spcBef>
              <a:spcAft>
                <a:spcPct val="0"/>
              </a:spcAft>
              <a:buFont typeface="Arial" panose="020B0604020202020204" pitchFamily="34" charset="0"/>
              <a:buChar char="•"/>
              <a:defRPr/>
            </a:pPr>
            <a:r>
              <a:rPr lang="en-US" sz="2200" b="1" dirty="0">
                <a:latin typeface="Google Sans"/>
              </a:rPr>
              <a:t>Acute silicosis - </a:t>
            </a:r>
            <a:r>
              <a:rPr kumimoji="0" lang="en-US" sz="2200" b="1" i="0" u="none" strike="noStrike" kern="0" cap="none" spc="0" normalizeH="0" baseline="0" noProof="0" dirty="0">
                <a:ln>
                  <a:noFill/>
                </a:ln>
                <a:solidFill>
                  <a:srgbClr val="000000"/>
                </a:solidFill>
                <a:effectLst/>
                <a:uLnTx/>
                <a:uFillTx/>
                <a:latin typeface="Google Sans"/>
                <a:ea typeface="ＭＳ Ｐゴシック" pitchFamily="-112" charset="-128"/>
                <a:cs typeface="Times New Roman" panose="02020603050405020304" pitchFamily="18" charset="0"/>
              </a:rPr>
              <a:t>Intense exposure to respirable dust </a:t>
            </a:r>
            <a:r>
              <a:rPr kumimoji="0" lang="en-US" sz="2200" i="0" u="none" strike="noStrike" kern="0" cap="none" spc="0" normalizeH="0" baseline="0" noProof="0" dirty="0">
                <a:ln>
                  <a:noFill/>
                </a:ln>
                <a:solidFill>
                  <a:srgbClr val="000000"/>
                </a:solidFill>
                <a:effectLst/>
                <a:uLnTx/>
                <a:uFillTx/>
                <a:latin typeface="Google Sans"/>
                <a:ea typeface="ＭＳ Ｐゴシック" pitchFamily="-112" charset="-128"/>
                <a:cs typeface="Times New Roman" panose="02020603050405020304" pitchFamily="18" charset="0"/>
              </a:rPr>
              <a:t>of</a:t>
            </a:r>
            <a:r>
              <a:rPr kumimoji="0" lang="en-US" sz="2200" b="1" i="0" u="none" strike="noStrike" kern="0" cap="none" spc="0" normalizeH="0" baseline="0" noProof="0" dirty="0">
                <a:ln>
                  <a:noFill/>
                </a:ln>
                <a:solidFill>
                  <a:srgbClr val="000000"/>
                </a:solidFill>
                <a:effectLst/>
                <a:uLnTx/>
                <a:uFillTx/>
                <a:latin typeface="Google Sans"/>
                <a:ea typeface="ＭＳ Ｐゴシック" pitchFamily="-112" charset="-128"/>
                <a:cs typeface="Times New Roman" panose="02020603050405020304" pitchFamily="18" charset="0"/>
              </a:rPr>
              <a:t> high                     crystalline silica content</a:t>
            </a:r>
            <a:r>
              <a:rPr kumimoji="0" lang="en-US" sz="2200" b="0" i="0" u="none" strike="noStrike" kern="0" cap="none" spc="0" normalizeH="0" baseline="0" noProof="0" dirty="0">
                <a:ln>
                  <a:noFill/>
                </a:ln>
                <a:solidFill>
                  <a:srgbClr val="000000"/>
                </a:solidFill>
                <a:effectLst/>
                <a:uLnTx/>
                <a:uFillTx/>
                <a:latin typeface="Google Sans"/>
                <a:ea typeface="ＭＳ Ｐゴシック" pitchFamily="-112" charset="-128"/>
                <a:cs typeface="Times New Roman" panose="02020603050405020304" pitchFamily="18" charset="0"/>
              </a:rPr>
              <a:t> for </a:t>
            </a:r>
            <a:r>
              <a:rPr kumimoji="0" lang="en-US" sz="2200" b="1" i="0" u="none" strike="noStrike" kern="0" cap="none" spc="0" normalizeH="0" baseline="0" noProof="0" dirty="0">
                <a:ln>
                  <a:noFill/>
                </a:ln>
                <a:solidFill>
                  <a:srgbClr val="000000"/>
                </a:solidFill>
                <a:effectLst/>
                <a:uLnTx/>
                <a:uFillTx/>
                <a:latin typeface="Google Sans"/>
                <a:ea typeface="ＭＳ Ｐゴシック" pitchFamily="-112" charset="-128"/>
                <a:cs typeface="Times New Roman" panose="02020603050405020304" pitchFamily="18" charset="0"/>
              </a:rPr>
              <a:t>a relatively short period  (for few months</a:t>
            </a:r>
            <a:r>
              <a:rPr kumimoji="0" lang="en-US" sz="2200" b="0" i="0" u="none" strike="noStrike" kern="0" cap="none" spc="0" normalizeH="0" baseline="0" noProof="0" dirty="0">
                <a:ln>
                  <a:noFill/>
                </a:ln>
                <a:solidFill>
                  <a:srgbClr val="000000"/>
                </a:solidFill>
                <a:effectLst/>
                <a:uLnTx/>
                <a:uFillTx/>
                <a:latin typeface="Google Sans"/>
                <a:ea typeface="ＭＳ Ｐゴシック" pitchFamily="-112" charset="-128"/>
                <a:cs typeface="Times New Roman" panose="02020603050405020304" pitchFamily="18" charset="0"/>
              </a:rPr>
              <a:t> to </a:t>
            </a:r>
            <a:r>
              <a:rPr kumimoji="0" lang="en-US" sz="2200" b="1" i="0" u="none" strike="noStrike" kern="0" cap="none" spc="0" normalizeH="0" baseline="0" noProof="0" dirty="0">
                <a:ln>
                  <a:noFill/>
                </a:ln>
                <a:solidFill>
                  <a:srgbClr val="000000"/>
                </a:solidFill>
                <a:effectLst/>
                <a:uLnTx/>
                <a:uFillTx/>
                <a:latin typeface="Google Sans"/>
                <a:ea typeface="ＭＳ Ｐゴシック" pitchFamily="-112" charset="-128"/>
                <a:cs typeface="Times New Roman" panose="02020603050405020304" pitchFamily="18" charset="0"/>
              </a:rPr>
              <a:t>less than 2 years)</a:t>
            </a:r>
            <a:endParaRPr kumimoji="0" lang="en-US" sz="2200" i="0" u="none" strike="noStrike" kern="0" cap="none" spc="0" normalizeH="0" baseline="0" noProof="0" dirty="0">
              <a:ln>
                <a:noFill/>
              </a:ln>
              <a:solidFill>
                <a:srgbClr val="000000"/>
              </a:solidFill>
              <a:effectLst/>
              <a:uLnTx/>
              <a:uFillTx/>
              <a:latin typeface="Google Sans"/>
              <a:ea typeface="ＭＳ Ｐゴシック" pitchFamily="-112" charset="-128"/>
              <a:cs typeface="Times New Roman" panose="02020603050405020304" pitchFamily="18" charset="0"/>
            </a:endParaRPr>
          </a:p>
          <a:p>
            <a:pPr marL="1257300" lvl="2" indent="-342900" eaLnBrk="0" fontAlgn="base" hangingPunct="0">
              <a:spcBef>
                <a:spcPct val="20000"/>
              </a:spcBef>
              <a:spcAft>
                <a:spcPct val="0"/>
              </a:spcAft>
              <a:buFont typeface="Arial" panose="020B0604020202020204" pitchFamily="34" charset="0"/>
              <a:buChar char="•"/>
              <a:defRPr/>
            </a:pPr>
            <a:r>
              <a:rPr lang="en-US" sz="2200" b="1" dirty="0">
                <a:latin typeface="Google Sans"/>
              </a:rPr>
              <a:t>Accelerated silicosis -</a:t>
            </a:r>
            <a:r>
              <a:rPr lang="en-US" sz="2200" dirty="0">
                <a:latin typeface="Google Sans"/>
              </a:rPr>
              <a:t> </a:t>
            </a:r>
            <a:r>
              <a:rPr kumimoji="0" lang="en-US" sz="2200" b="0" i="0" u="none" strike="noStrike" kern="0" cap="none" spc="0" normalizeH="0" baseline="0" noProof="0" dirty="0">
                <a:ln>
                  <a:noFill/>
                </a:ln>
                <a:solidFill>
                  <a:srgbClr val="000000"/>
                </a:solidFill>
                <a:effectLst/>
                <a:uLnTx/>
                <a:uFillTx/>
                <a:latin typeface="Google Sans"/>
                <a:ea typeface="ＭＳ Ｐゴシック" pitchFamily="-112" charset="-128"/>
                <a:cs typeface="Times New Roman" panose="02020603050405020304" pitchFamily="18" charset="0"/>
              </a:rPr>
              <a:t>Resulting from about                                       </a:t>
            </a:r>
            <a:r>
              <a:rPr kumimoji="0" lang="en-US" sz="2200" b="1" i="0" u="none" strike="noStrike" kern="0" cap="none" spc="0" normalizeH="0" baseline="0" noProof="0" dirty="0">
                <a:ln>
                  <a:noFill/>
                </a:ln>
                <a:solidFill>
                  <a:srgbClr val="000000"/>
                </a:solidFill>
                <a:effectLst/>
                <a:uLnTx/>
                <a:uFillTx/>
                <a:latin typeface="Google Sans"/>
                <a:ea typeface="ＭＳ Ｐゴシック" pitchFamily="-112" charset="-128"/>
                <a:cs typeface="Times New Roman" panose="02020603050405020304" pitchFamily="18" charset="0"/>
              </a:rPr>
              <a:t>5-15 years </a:t>
            </a:r>
            <a:r>
              <a:rPr kumimoji="0" lang="en-US" sz="2200" b="0" i="0" u="none" strike="noStrike" kern="0" cap="none" spc="0" normalizeH="0" baseline="0" noProof="0" dirty="0">
                <a:ln>
                  <a:noFill/>
                </a:ln>
                <a:solidFill>
                  <a:srgbClr val="000000"/>
                </a:solidFill>
                <a:effectLst/>
                <a:uLnTx/>
                <a:uFillTx/>
                <a:latin typeface="Google Sans"/>
                <a:ea typeface="ＭＳ Ｐゴシック" pitchFamily="-112" charset="-128"/>
                <a:cs typeface="Times New Roman" panose="02020603050405020304" pitchFamily="18" charset="0"/>
              </a:rPr>
              <a:t>of </a:t>
            </a:r>
            <a:r>
              <a:rPr kumimoji="0" lang="en-US" sz="2200" b="1" i="0" u="none" strike="noStrike" kern="0" cap="none" spc="0" normalizeH="0" baseline="0" noProof="0" dirty="0">
                <a:ln>
                  <a:noFill/>
                </a:ln>
                <a:solidFill>
                  <a:srgbClr val="000000"/>
                </a:solidFill>
                <a:effectLst/>
                <a:uLnTx/>
                <a:uFillTx/>
                <a:latin typeface="Google Sans"/>
                <a:ea typeface="ＭＳ Ｐゴシック" pitchFamily="-112" charset="-128"/>
                <a:cs typeface="Times New Roman" panose="02020603050405020304" pitchFamily="18" charset="0"/>
              </a:rPr>
              <a:t>heavy exposure</a:t>
            </a:r>
            <a:endParaRPr kumimoji="0" lang="en-US" sz="2200" b="0" i="0" u="none" strike="noStrike" kern="0" cap="none" spc="0" normalizeH="0" baseline="0" noProof="0" dirty="0">
              <a:ln>
                <a:noFill/>
              </a:ln>
              <a:solidFill>
                <a:srgbClr val="000000"/>
              </a:solidFill>
              <a:effectLst/>
              <a:uLnTx/>
              <a:uFillTx/>
              <a:latin typeface="Google Sans"/>
              <a:ea typeface="ＭＳ Ｐゴシック" pitchFamily="-112" charset="-128"/>
              <a:cs typeface="Times New Roman" panose="02020603050405020304" pitchFamily="18" charset="0"/>
            </a:endParaRPr>
          </a:p>
          <a:p>
            <a:pPr marL="1257300" lvl="2" indent="-342900" eaLnBrk="0" fontAlgn="base" hangingPunct="0">
              <a:spcBef>
                <a:spcPct val="20000"/>
              </a:spcBef>
              <a:spcAft>
                <a:spcPct val="0"/>
              </a:spcAft>
              <a:buFont typeface="Arial" panose="020B0604020202020204" pitchFamily="34" charset="0"/>
              <a:buChar char="•"/>
              <a:defRPr/>
            </a:pPr>
            <a:r>
              <a:rPr lang="en-US" sz="2200" b="1" dirty="0">
                <a:latin typeface="Google Sans"/>
              </a:rPr>
              <a:t>Chronic silicosis - </a:t>
            </a:r>
            <a:r>
              <a:rPr kumimoji="0" lang="en-US" sz="2200" b="1" i="0" u="none" strike="noStrike" kern="0" cap="none" spc="0" normalizeH="0" baseline="0" noProof="0" dirty="0">
                <a:ln>
                  <a:noFill/>
                </a:ln>
                <a:solidFill>
                  <a:srgbClr val="000000"/>
                </a:solidFill>
                <a:effectLst/>
                <a:uLnTx/>
                <a:uFillTx/>
                <a:latin typeface="Google Sans"/>
                <a:ea typeface="ＭＳ Ｐゴシック" pitchFamily="-112" charset="-128"/>
                <a:cs typeface="Times New Roman" panose="02020603050405020304" pitchFamily="18" charset="0"/>
              </a:rPr>
              <a:t>Most common </a:t>
            </a:r>
            <a:r>
              <a:rPr kumimoji="0" lang="en-US" sz="2200" b="0" i="0" u="none" strike="noStrike" kern="0" cap="none" spc="0" normalizeH="0" baseline="0" noProof="0" dirty="0">
                <a:ln>
                  <a:noFill/>
                </a:ln>
                <a:solidFill>
                  <a:srgbClr val="000000"/>
                </a:solidFill>
                <a:effectLst/>
                <a:uLnTx/>
                <a:uFillTx/>
                <a:latin typeface="Google Sans"/>
                <a:ea typeface="ＭＳ Ｐゴシック" pitchFamily="-112" charset="-128"/>
                <a:cs typeface="Times New Roman" panose="02020603050405020304" pitchFamily="18" charset="0"/>
              </a:rPr>
              <a:t>form;                                                              </a:t>
            </a:r>
            <a:r>
              <a:rPr lang="en-US" sz="2200" b="1" kern="0" dirty="0">
                <a:solidFill>
                  <a:srgbClr val="000000"/>
                </a:solidFill>
                <a:latin typeface="Google Sans"/>
                <a:ea typeface="ＭＳ Ｐゴシック" pitchFamily="-112" charset="-128"/>
                <a:cs typeface="Times New Roman" panose="02020603050405020304" pitchFamily="18" charset="0"/>
              </a:rPr>
              <a:t>l</a:t>
            </a:r>
            <a:r>
              <a:rPr kumimoji="0" lang="en-US" sz="2200" b="1" i="0" u="none" strike="noStrike" kern="0" cap="none" spc="0" normalizeH="0" baseline="0" noProof="0" dirty="0">
                <a:ln>
                  <a:noFill/>
                </a:ln>
                <a:solidFill>
                  <a:srgbClr val="000000"/>
                </a:solidFill>
                <a:effectLst/>
                <a:uLnTx/>
                <a:uFillTx/>
                <a:latin typeface="Google Sans"/>
                <a:ea typeface="ＭＳ Ｐゴシック" pitchFamily="-112" charset="-128"/>
                <a:cs typeface="Times New Roman" panose="02020603050405020304" pitchFamily="18" charset="0"/>
              </a:rPr>
              <a:t>ess intense exposure; </a:t>
            </a:r>
            <a:r>
              <a:rPr kumimoji="0" lang="en-US" sz="2200" b="0" i="0" u="none" strike="noStrike" kern="0" cap="none" spc="0" normalizeH="0" baseline="0" noProof="0" dirty="0">
                <a:ln>
                  <a:noFill/>
                </a:ln>
                <a:solidFill>
                  <a:srgbClr val="000000"/>
                </a:solidFill>
                <a:effectLst/>
                <a:uLnTx/>
                <a:uFillTx/>
                <a:latin typeface="Google Sans"/>
                <a:ea typeface="ＭＳ Ｐゴシック" pitchFamily="-112" charset="-128"/>
                <a:cs typeface="Times New Roman" panose="02020603050405020304" pitchFamily="18" charset="0"/>
              </a:rPr>
              <a:t>usually </a:t>
            </a:r>
            <a:r>
              <a:rPr kumimoji="0" lang="en-US" sz="2200" b="1" i="0" u="none" strike="noStrike" kern="0" cap="none" spc="0" normalizeH="0" baseline="0" noProof="0" dirty="0">
                <a:ln>
                  <a:noFill/>
                </a:ln>
                <a:solidFill>
                  <a:srgbClr val="000000"/>
                </a:solidFill>
                <a:effectLst/>
                <a:uLnTx/>
                <a:uFillTx/>
                <a:latin typeface="Google Sans"/>
                <a:ea typeface="ＭＳ Ｐゴシック" pitchFamily="-112" charset="-128"/>
                <a:cs typeface="Times New Roman" panose="02020603050405020304" pitchFamily="18" charset="0"/>
              </a:rPr>
              <a:t>more than                                                             20 years</a:t>
            </a:r>
          </a:p>
          <a:p>
            <a:pPr marL="1143000" marR="0" lvl="2" indent="-228600" algn="l" defTabSz="914400" rtl="0" eaLnBrk="0" fontAlgn="base" latinLnBrk="0" hangingPunct="0">
              <a:lnSpc>
                <a:spcPct val="100000"/>
              </a:lnSpc>
              <a:spcBef>
                <a:spcPct val="20000"/>
              </a:spcBef>
              <a:spcAft>
                <a:spcPct val="0"/>
              </a:spcAft>
              <a:buClrTx/>
              <a:buSzTx/>
              <a:buFont typeface="Wingdings" pitchFamily="2" charset="2"/>
              <a:buChar char="§"/>
              <a:tabLst/>
              <a:defRPr/>
            </a:pPr>
            <a:r>
              <a:rPr kumimoji="0" lang="en-US" altLang="en-US" sz="2200" b="0" i="0" u="none" strike="noStrike" kern="0" cap="none" spc="0" normalizeH="0" baseline="0" noProof="0" dirty="0">
                <a:ln>
                  <a:noFill/>
                </a:ln>
                <a:solidFill>
                  <a:srgbClr val="000000"/>
                </a:solidFill>
                <a:effectLst/>
                <a:uLnTx/>
                <a:uFillTx/>
                <a:latin typeface="Google Sans"/>
                <a:ea typeface="ＭＳ Ｐゴシック" pitchFamily="-112" charset="-128"/>
                <a:cs typeface="Times New Roman" panose="02020603050405020304" pitchFamily="18" charset="0"/>
              </a:rPr>
              <a:t>If one has silicosis, </a:t>
            </a:r>
            <a:r>
              <a:rPr kumimoji="0" lang="en-US" altLang="en-US" sz="2200" b="1" i="0" u="none" strike="noStrike" kern="0" cap="none" spc="0" normalizeH="0" baseline="0" noProof="0" dirty="0">
                <a:ln>
                  <a:noFill/>
                </a:ln>
                <a:solidFill>
                  <a:srgbClr val="000000"/>
                </a:solidFill>
                <a:effectLst/>
                <a:uLnTx/>
                <a:uFillTx/>
                <a:latin typeface="Google Sans"/>
                <a:ea typeface="ＭＳ Ｐゴシック" pitchFamily="-112" charset="-128"/>
                <a:cs typeface="Times New Roman" panose="02020603050405020304" pitchFamily="18" charset="0"/>
              </a:rPr>
              <a:t>tuberculosis (TB) </a:t>
            </a:r>
            <a:r>
              <a:rPr kumimoji="0" lang="en-US" altLang="en-US" sz="2200" b="0" i="0" u="none" strike="noStrike" kern="0" cap="none" spc="0" normalizeH="0" baseline="0" noProof="0" dirty="0">
                <a:ln>
                  <a:noFill/>
                </a:ln>
                <a:solidFill>
                  <a:srgbClr val="000000"/>
                </a:solidFill>
                <a:effectLst/>
                <a:uLnTx/>
                <a:uFillTx/>
                <a:latin typeface="Google Sans"/>
                <a:ea typeface="ＭＳ Ｐゴシック" pitchFamily="-112" charset="-128"/>
                <a:cs typeface="Times New Roman" panose="02020603050405020304" pitchFamily="18" charset="0"/>
              </a:rPr>
              <a:t>may also be developed</a:t>
            </a:r>
          </a:p>
          <a:p>
            <a:pPr marL="1257300" lvl="2" indent="-342900" eaLnBrk="0" fontAlgn="base" hangingPunct="0">
              <a:spcBef>
                <a:spcPct val="20000"/>
              </a:spcBef>
              <a:spcAft>
                <a:spcPct val="0"/>
              </a:spcAft>
              <a:buFont typeface="Arial" panose="020B0604020202020204" pitchFamily="34" charset="0"/>
              <a:buChar char="•"/>
              <a:defRPr/>
            </a:pPr>
            <a:endParaRPr kumimoji="0" lang="en-US" sz="2200" b="1" i="0" u="none" strike="noStrike" kern="0" cap="none" spc="0" normalizeH="0" baseline="0" noProof="0" dirty="0">
              <a:ln>
                <a:noFill/>
              </a:ln>
              <a:solidFill>
                <a:srgbClr val="000000"/>
              </a:solidFill>
              <a:effectLst/>
              <a:uLnTx/>
              <a:uFillTx/>
              <a:latin typeface="Google Sans"/>
              <a:ea typeface="ＭＳ Ｐゴシック" pitchFamily="-112" charset="-128"/>
              <a:cs typeface="Times New Roman" panose="02020603050405020304" pitchFamily="18" charset="0"/>
            </a:endParaRPr>
          </a:p>
        </p:txBody>
      </p:sp>
      <p:pic>
        <p:nvPicPr>
          <p:cNvPr id="3" name="Picture 2">
            <a:extLst>
              <a:ext uri="{FF2B5EF4-FFF2-40B4-BE49-F238E27FC236}">
                <a16:creationId xmlns:a16="http://schemas.microsoft.com/office/drawing/2014/main" id="{68066293-307F-CA02-2CBE-C33704F22A26}"/>
              </a:ext>
            </a:extLst>
          </p:cNvPr>
          <p:cNvPicPr>
            <a:picLocks noChangeAspect="1"/>
          </p:cNvPicPr>
          <p:nvPr/>
        </p:nvPicPr>
        <p:blipFill>
          <a:blip r:embed="rId3"/>
          <a:stretch>
            <a:fillRect/>
          </a:stretch>
        </p:blipFill>
        <p:spPr>
          <a:xfrm>
            <a:off x="6979959" y="4086480"/>
            <a:ext cx="1987468" cy="1987468"/>
          </a:xfrm>
          <a:prstGeom prst="rect">
            <a:avLst/>
          </a:prstGeom>
        </p:spPr>
      </p:pic>
      <p:pic>
        <p:nvPicPr>
          <p:cNvPr id="7" name="Picture 6">
            <a:extLst>
              <a:ext uri="{FF2B5EF4-FFF2-40B4-BE49-F238E27FC236}">
                <a16:creationId xmlns:a16="http://schemas.microsoft.com/office/drawing/2014/main" id="{6C8C20CF-51BD-B384-6DF2-37842F312EB8}"/>
              </a:ext>
            </a:extLst>
          </p:cNvPr>
          <p:cNvPicPr>
            <a:picLocks noChangeAspect="1"/>
          </p:cNvPicPr>
          <p:nvPr/>
        </p:nvPicPr>
        <p:blipFill>
          <a:blip r:embed="rId4"/>
          <a:stretch>
            <a:fillRect/>
          </a:stretch>
        </p:blipFill>
        <p:spPr>
          <a:xfrm>
            <a:off x="6459695" y="1778769"/>
            <a:ext cx="2123051" cy="1540506"/>
          </a:xfrm>
          <a:prstGeom prst="rect">
            <a:avLst/>
          </a:prstGeom>
        </p:spPr>
      </p:pic>
    </p:spTree>
    <p:extLst>
      <p:ext uri="{BB962C8B-B14F-4D97-AF65-F5344CB8AC3E}">
        <p14:creationId xmlns:p14="http://schemas.microsoft.com/office/powerpoint/2010/main" val="2065960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41DC1-DDCE-D799-C18E-CFBF353DFBB2}"/>
              </a:ext>
            </a:extLst>
          </p:cNvPr>
          <p:cNvSpPr>
            <a:spLocks noGrp="1"/>
          </p:cNvSpPr>
          <p:nvPr>
            <p:ph type="title"/>
          </p:nvPr>
        </p:nvSpPr>
        <p:spPr>
          <a:xfrm>
            <a:off x="2043211" y="0"/>
            <a:ext cx="6643589" cy="1267548"/>
          </a:xfrm>
        </p:spPr>
        <p:txBody>
          <a:bodyPr/>
          <a:lstStyle/>
          <a:p>
            <a:r>
              <a:rPr kumimoji="0" lang="en-US" sz="4000" b="1" i="0" u="none" strike="noStrike" kern="0" cap="none" spc="0" normalizeH="0" baseline="0" noProof="0" dirty="0">
                <a:ln>
                  <a:noFill/>
                </a:ln>
                <a:solidFill>
                  <a:srgbClr val="FFFFFF"/>
                </a:solidFill>
                <a:effectLst/>
                <a:uLnTx/>
                <a:uFillTx/>
                <a:latin typeface="Google Sans"/>
                <a:ea typeface="ＭＳ Ｐゴシック" charset="-128"/>
              </a:rPr>
              <a:t>Respirable Crystalline Silica Health Effects – cont’d</a:t>
            </a:r>
            <a:endParaRPr lang="en-US" dirty="0"/>
          </a:p>
        </p:txBody>
      </p:sp>
      <p:sp>
        <p:nvSpPr>
          <p:cNvPr id="4" name="TextBox 3">
            <a:extLst>
              <a:ext uri="{FF2B5EF4-FFF2-40B4-BE49-F238E27FC236}">
                <a16:creationId xmlns:a16="http://schemas.microsoft.com/office/drawing/2014/main" id="{FFC0A286-AE3C-44F3-C703-3FFBAE9EF4B0}"/>
              </a:ext>
            </a:extLst>
          </p:cNvPr>
          <p:cNvSpPr txBox="1"/>
          <p:nvPr/>
        </p:nvSpPr>
        <p:spPr>
          <a:xfrm>
            <a:off x="119269" y="1393672"/>
            <a:ext cx="5711687" cy="5087034"/>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Google Sans"/>
                <a:ea typeface="+mn-ea"/>
                <a:cs typeface="+mn-cs"/>
              </a:rPr>
              <a:t>Lung cancer- </a:t>
            </a:r>
            <a:r>
              <a:rPr kumimoji="0" lang="en-US" sz="2000" b="0" i="0" u="none" strike="noStrike" kern="1200" cap="none" spc="0" normalizeH="0" baseline="0" noProof="0" dirty="0">
                <a:ln>
                  <a:noFill/>
                </a:ln>
                <a:solidFill>
                  <a:srgbClr val="000000"/>
                </a:solidFill>
                <a:effectLst/>
                <a:uLnTx/>
                <a:uFillTx/>
                <a:latin typeface="Google Sans"/>
                <a:ea typeface="+mn-ea"/>
                <a:cs typeface="+mn-cs"/>
              </a:rPr>
              <a:t>exposure to very high silica concentration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Google Sans"/>
                <a:ea typeface="+mn-ea"/>
                <a:cs typeface="+mn-cs"/>
              </a:rPr>
              <a:t>COPD- Chronic Obstructive                                                                           Pulmonary Disease (</a:t>
            </a:r>
            <a:r>
              <a:rPr kumimoji="0" lang="en-US" sz="2000" b="0" i="0" u="none" strike="noStrike" kern="1200" cap="none" spc="0" normalizeH="0" baseline="0" noProof="0" dirty="0">
                <a:ln>
                  <a:noFill/>
                </a:ln>
                <a:solidFill>
                  <a:srgbClr val="000000"/>
                </a:solidFill>
                <a:effectLst/>
                <a:uLnTx/>
                <a:uFillTx/>
                <a:latin typeface="Google Sans"/>
                <a:ea typeface="+mn-ea"/>
                <a:cs typeface="+mn-cs"/>
              </a:rPr>
              <a:t>e.g. </a:t>
            </a:r>
            <a:r>
              <a:rPr kumimoji="0" lang="en-US" sz="2000" b="1" i="0" u="none" strike="noStrike" kern="1200" cap="none" spc="0" normalizeH="0" baseline="0" noProof="0" dirty="0">
                <a:ln>
                  <a:noFill/>
                </a:ln>
                <a:solidFill>
                  <a:srgbClr val="000000"/>
                </a:solidFill>
                <a:effectLst/>
                <a:uLnTx/>
                <a:uFillTx/>
                <a:latin typeface="Google Sans"/>
                <a:ea typeface="+mn-ea"/>
                <a:cs typeface="+mn-cs"/>
              </a:rPr>
              <a:t>emphysema)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Google Sans"/>
                <a:ea typeface="+mn-ea"/>
                <a:cs typeface="+mn-cs"/>
              </a:rPr>
              <a:t>Kidney </a:t>
            </a:r>
            <a:r>
              <a:rPr kumimoji="0" lang="en-US" sz="2000" b="0" i="0" u="none" strike="noStrike" kern="1200" cap="none" spc="0" normalizeH="0" baseline="0" noProof="0" dirty="0">
                <a:ln>
                  <a:noFill/>
                </a:ln>
                <a:solidFill>
                  <a:srgbClr val="000000"/>
                </a:solidFill>
                <a:effectLst/>
                <a:uLnTx/>
                <a:uFillTx/>
                <a:latin typeface="Google Sans"/>
                <a:ea typeface="+mn-ea"/>
                <a:cs typeface="+mn-cs"/>
              </a:rPr>
              <a:t>and </a:t>
            </a:r>
            <a:r>
              <a:rPr kumimoji="0" lang="en-US" sz="2000" b="1" i="0" u="none" strike="noStrike" kern="1200" cap="none" spc="0" normalizeH="0" baseline="0" noProof="0" dirty="0">
                <a:ln>
                  <a:noFill/>
                </a:ln>
                <a:solidFill>
                  <a:srgbClr val="000000"/>
                </a:solidFill>
                <a:effectLst/>
                <a:uLnTx/>
                <a:uFillTx/>
                <a:latin typeface="Google Sans"/>
                <a:ea typeface="+mn-ea"/>
                <a:cs typeface="+mn-cs"/>
              </a:rPr>
              <a:t>immune system disease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Google Sans"/>
                <a:ea typeface="+mn-ea"/>
                <a:cs typeface="+mn-cs"/>
              </a:rPr>
              <a:t>All of these illnesses are </a:t>
            </a:r>
            <a:r>
              <a:rPr kumimoji="0" lang="en-US" sz="2000" b="1" i="0" u="none" strike="noStrike" kern="1200" cap="none" spc="0" normalizeH="0" baseline="0" noProof="0" dirty="0">
                <a:ln>
                  <a:noFill/>
                </a:ln>
                <a:solidFill>
                  <a:srgbClr val="000000"/>
                </a:solidFill>
                <a:effectLst/>
                <a:uLnTx/>
                <a:uFillTx/>
                <a:latin typeface="Google Sans"/>
                <a:ea typeface="+mn-ea"/>
                <a:cs typeface="+mn-cs"/>
              </a:rPr>
              <a:t>chronic,                                                irreversible, </a:t>
            </a:r>
            <a:r>
              <a:rPr kumimoji="0" lang="en-US" sz="2000" b="0" i="0" u="none" strike="noStrike" kern="1200" cap="none" spc="0" normalizeH="0" baseline="0" noProof="0" dirty="0">
                <a:ln>
                  <a:noFill/>
                </a:ln>
                <a:solidFill>
                  <a:srgbClr val="000000"/>
                </a:solidFill>
                <a:effectLst/>
                <a:uLnTx/>
                <a:uFillTx/>
                <a:latin typeface="Google Sans"/>
                <a:ea typeface="+mn-ea"/>
                <a:cs typeface="+mn-cs"/>
              </a:rPr>
              <a:t>and</a:t>
            </a:r>
            <a:r>
              <a:rPr kumimoji="0" lang="en-US" sz="2000" b="1" i="0" u="none" strike="noStrike" kern="1200" cap="none" spc="0" normalizeH="0" baseline="0" noProof="0" dirty="0">
                <a:ln>
                  <a:noFill/>
                </a:ln>
                <a:solidFill>
                  <a:srgbClr val="000000"/>
                </a:solidFill>
                <a:effectLst/>
                <a:uLnTx/>
                <a:uFillTx/>
                <a:latin typeface="Google Sans"/>
                <a:ea typeface="+mn-ea"/>
                <a:cs typeface="+mn-cs"/>
              </a:rPr>
              <a:t> potentially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Google Sans"/>
                <a:ea typeface="+mn-ea"/>
                <a:cs typeface="+mn-cs"/>
              </a:rPr>
              <a:t>     disabling </a:t>
            </a:r>
            <a:r>
              <a:rPr kumimoji="0" lang="en-US" sz="2000" b="0" i="0" u="none" strike="noStrike" kern="1200" cap="none" spc="0" normalizeH="0" baseline="0" noProof="0" dirty="0">
                <a:ln>
                  <a:noFill/>
                </a:ln>
                <a:solidFill>
                  <a:srgbClr val="000000"/>
                </a:solidFill>
                <a:effectLst/>
                <a:uLnTx/>
                <a:uFillTx/>
                <a:latin typeface="Google Sans"/>
                <a:ea typeface="+mn-ea"/>
                <a:cs typeface="+mn-cs"/>
              </a:rPr>
              <a:t>or </a:t>
            </a:r>
            <a:r>
              <a:rPr kumimoji="0" lang="en-US" sz="2000" b="1" i="0" u="none" strike="noStrike" kern="1200" cap="none" spc="0" normalizeH="0" baseline="0" noProof="0" dirty="0">
                <a:ln>
                  <a:noFill/>
                </a:ln>
                <a:solidFill>
                  <a:srgbClr val="000000"/>
                </a:solidFill>
                <a:effectLst/>
                <a:uLnTx/>
                <a:uFillTx/>
                <a:latin typeface="Google Sans"/>
                <a:ea typeface="+mn-ea"/>
                <a:cs typeface="+mn-cs"/>
              </a:rPr>
              <a:t>fatal</a:t>
            </a:r>
          </a:p>
          <a:p>
            <a:pPr marL="342900" indent="-342900" algn="just" defTabSz="685800" fontAlgn="base">
              <a:lnSpc>
                <a:spcPct val="110000"/>
              </a:lnSpc>
              <a:spcBef>
                <a:spcPts val="700"/>
              </a:spcBef>
              <a:spcAft>
                <a:spcPct val="0"/>
              </a:spcAft>
              <a:buClr>
                <a:srgbClr val="000000"/>
              </a:buClr>
              <a:buFont typeface="Arial" panose="020B0604020202020204" pitchFamily="34" charset="0"/>
              <a:buChar char="•"/>
              <a:defRPr/>
            </a:pPr>
            <a:r>
              <a:rPr lang="en-US" sz="2000" b="0" i="0" dirty="0">
                <a:solidFill>
                  <a:srgbClr val="2F2833"/>
                </a:solidFill>
                <a:effectLst/>
                <a:latin typeface="Cabin"/>
              </a:rPr>
              <a:t>Based on the evaluation of these hazards and the new controls, MSHA believes that the </a:t>
            </a:r>
            <a:r>
              <a:rPr lang="en-US" sz="2000" b="1" i="0" dirty="0">
                <a:solidFill>
                  <a:srgbClr val="2F2833"/>
                </a:solidFill>
                <a:effectLst/>
                <a:latin typeface="Cabin"/>
              </a:rPr>
              <a:t>rule change </a:t>
            </a:r>
            <a:r>
              <a:rPr lang="en-US" sz="2000" i="0" dirty="0">
                <a:solidFill>
                  <a:srgbClr val="2F2833"/>
                </a:solidFill>
                <a:effectLst/>
                <a:latin typeface="Cabin"/>
              </a:rPr>
              <a:t>will</a:t>
            </a:r>
            <a:r>
              <a:rPr lang="en-US" sz="2000" b="1" i="0" dirty="0">
                <a:solidFill>
                  <a:srgbClr val="2F2833"/>
                </a:solidFill>
                <a:effectLst/>
                <a:latin typeface="Cabin"/>
              </a:rPr>
              <a:t> prevent over 1,000 deaths </a:t>
            </a:r>
            <a:r>
              <a:rPr lang="en-US" sz="2000" b="0" i="0" dirty="0">
                <a:solidFill>
                  <a:srgbClr val="2F2833"/>
                </a:solidFill>
                <a:effectLst/>
                <a:latin typeface="Cabin"/>
              </a:rPr>
              <a:t>and </a:t>
            </a:r>
            <a:r>
              <a:rPr lang="en-US" sz="2000" b="1" i="0" dirty="0">
                <a:solidFill>
                  <a:srgbClr val="2F2833"/>
                </a:solidFill>
                <a:effectLst/>
                <a:latin typeface="Cabin"/>
              </a:rPr>
              <a:t>almost 4,000 cases of silica-related illnesses </a:t>
            </a:r>
            <a:r>
              <a:rPr lang="en-US" sz="2000" i="0" dirty="0">
                <a:solidFill>
                  <a:srgbClr val="2F2833"/>
                </a:solidFill>
                <a:effectLst/>
                <a:highlight>
                  <a:srgbClr val="FFFF00"/>
                </a:highlight>
                <a:latin typeface="Cabin"/>
              </a:rPr>
              <a:t>(lifetime)</a:t>
            </a:r>
          </a:p>
          <a:p>
            <a:pPr marL="342900" indent="-342900" algn="just" defTabSz="685800" fontAlgn="base">
              <a:lnSpc>
                <a:spcPct val="110000"/>
              </a:lnSpc>
              <a:spcBef>
                <a:spcPts val="700"/>
              </a:spcBef>
              <a:spcAft>
                <a:spcPct val="0"/>
              </a:spcAft>
              <a:buClr>
                <a:srgbClr val="000000"/>
              </a:buClr>
              <a:buFont typeface="Arial" panose="020B0604020202020204" pitchFamily="34" charset="0"/>
              <a:buChar char="•"/>
              <a:defRPr/>
            </a:pPr>
            <a:r>
              <a:rPr kumimoji="0" lang="en-US" sz="2000" b="0" i="0" u="none" strike="noStrike" kern="0" cap="none" spc="0" normalizeH="0" baseline="0" noProof="0" dirty="0">
                <a:ln>
                  <a:noFill/>
                </a:ln>
                <a:solidFill>
                  <a:srgbClr val="000000"/>
                </a:solidFill>
                <a:effectLst/>
                <a:uLnTx/>
                <a:uFillTx/>
                <a:latin typeface="Google Sans"/>
                <a:ea typeface="ＭＳ Ｐゴシック" charset="-128"/>
                <a:cs typeface="Times New Roman" panose="02020603050405020304" pitchFamily="18" charset="0"/>
              </a:rPr>
              <a:t>MSHA has also estimated that there will be </a:t>
            </a:r>
            <a:r>
              <a:rPr kumimoji="0" lang="en-US" sz="2000" b="1" i="0" u="none" strike="noStrike" kern="0" cap="none" spc="0" normalizeH="0" baseline="0" noProof="0" dirty="0">
                <a:ln>
                  <a:noFill/>
                </a:ln>
                <a:solidFill>
                  <a:srgbClr val="000000"/>
                </a:solidFill>
                <a:effectLst/>
                <a:uLnTx/>
                <a:uFillTx/>
                <a:latin typeface="Google Sans"/>
                <a:ea typeface="ＭＳ Ｐゴシック" charset="-128"/>
                <a:cs typeface="Times New Roman" panose="02020603050405020304" pitchFamily="18" charset="0"/>
              </a:rPr>
              <a:t>financial benefits exceeding $150 million </a:t>
            </a:r>
            <a:r>
              <a:rPr kumimoji="0" lang="en-US" sz="2000" b="1" i="0" u="none" strike="noStrike" kern="0" cap="none" spc="0" normalizeH="0" baseline="0" noProof="0" dirty="0">
                <a:ln>
                  <a:noFill/>
                </a:ln>
                <a:solidFill>
                  <a:srgbClr val="000000"/>
                </a:solidFill>
                <a:effectLst/>
                <a:highlight>
                  <a:srgbClr val="FFFF00"/>
                </a:highlight>
                <a:uLnTx/>
                <a:uFillTx/>
                <a:latin typeface="Google Sans"/>
                <a:ea typeface="ＭＳ Ｐゴシック" charset="-128"/>
                <a:cs typeface="Times New Roman" panose="02020603050405020304" pitchFamily="18" charset="0"/>
              </a:rPr>
              <a:t>annually </a:t>
            </a:r>
          </a:p>
        </p:txBody>
      </p:sp>
      <p:pic>
        <p:nvPicPr>
          <p:cNvPr id="5" name="Picture 4">
            <a:extLst>
              <a:ext uri="{FF2B5EF4-FFF2-40B4-BE49-F238E27FC236}">
                <a16:creationId xmlns:a16="http://schemas.microsoft.com/office/drawing/2014/main" id="{B393AEAE-2AD6-92A1-5E73-96C916849A3B}"/>
              </a:ext>
            </a:extLst>
          </p:cNvPr>
          <p:cNvPicPr>
            <a:picLocks noChangeAspect="1"/>
          </p:cNvPicPr>
          <p:nvPr/>
        </p:nvPicPr>
        <p:blipFill>
          <a:blip r:embed="rId3"/>
          <a:stretch>
            <a:fillRect/>
          </a:stretch>
        </p:blipFill>
        <p:spPr>
          <a:xfrm>
            <a:off x="6222215" y="3987617"/>
            <a:ext cx="2577144" cy="2577144"/>
          </a:xfrm>
          <a:prstGeom prst="rect">
            <a:avLst/>
          </a:prstGeom>
        </p:spPr>
      </p:pic>
      <p:pic>
        <p:nvPicPr>
          <p:cNvPr id="8" name="Picture 7">
            <a:extLst>
              <a:ext uri="{FF2B5EF4-FFF2-40B4-BE49-F238E27FC236}">
                <a16:creationId xmlns:a16="http://schemas.microsoft.com/office/drawing/2014/main" id="{A8808F4F-E834-3481-047F-CC18C6A70F51}"/>
              </a:ext>
            </a:extLst>
          </p:cNvPr>
          <p:cNvPicPr>
            <a:picLocks noChangeAspect="1"/>
          </p:cNvPicPr>
          <p:nvPr/>
        </p:nvPicPr>
        <p:blipFill>
          <a:blip r:embed="rId4"/>
          <a:stretch>
            <a:fillRect/>
          </a:stretch>
        </p:blipFill>
        <p:spPr>
          <a:xfrm>
            <a:off x="6181180" y="1581972"/>
            <a:ext cx="2843551" cy="2188202"/>
          </a:xfrm>
          <a:prstGeom prst="rect">
            <a:avLst/>
          </a:prstGeom>
        </p:spPr>
      </p:pic>
    </p:spTree>
    <p:extLst>
      <p:ext uri="{BB962C8B-B14F-4D97-AF65-F5344CB8AC3E}">
        <p14:creationId xmlns:p14="http://schemas.microsoft.com/office/powerpoint/2010/main" val="3057940885"/>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51cdec9-811d-471d-bbe6-dd3d8d54c28b}" enabled="0" method="" siteId="{e51cdec9-811d-471d-bbe6-dd3d8d54c28b}" removed="1"/>
</clbl:labelList>
</file>

<file path=docProps/app.xml><?xml version="1.0" encoding="utf-8"?>
<Properties xmlns="http://schemas.openxmlformats.org/officeDocument/2006/extended-properties" xmlns:vt="http://schemas.openxmlformats.org/officeDocument/2006/docPropsVTypes">
  <TotalTime>33683</TotalTime>
  <Words>7597</Words>
  <Application>Microsoft Macintosh PowerPoint</Application>
  <PresentationFormat>On-screen Show (4:3)</PresentationFormat>
  <Paragraphs>653</Paragraphs>
  <Slides>45</Slides>
  <Notes>44</Notes>
  <HiddenSlides>1</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45</vt:i4>
      </vt:variant>
    </vt:vector>
  </HeadingPairs>
  <TitlesOfParts>
    <vt:vector size="58" baseType="lpstr">
      <vt:lpstr>Aptos</vt:lpstr>
      <vt:lpstr>Arial</vt:lpstr>
      <vt:lpstr>Cabin</vt:lpstr>
      <vt:lpstr>Calibri</vt:lpstr>
      <vt:lpstr>Gill Sans MT</vt:lpstr>
      <vt:lpstr>Google Sans</vt:lpstr>
      <vt:lpstr>Merriweather</vt:lpstr>
      <vt:lpstr>Symbol</vt:lpstr>
      <vt:lpstr>Times</vt:lpstr>
      <vt:lpstr>Times New Roman</vt:lpstr>
      <vt:lpstr>Wingdings</vt:lpstr>
      <vt:lpstr>Blank Presentation</vt:lpstr>
      <vt:lpstr>1_Blank Presentation</vt:lpstr>
      <vt:lpstr>MSHA’s final Rule - Lowering Miners’ Exposure to Respirable Crystalline Silica and Improving Respiratory Protection      </vt:lpstr>
      <vt:lpstr>Acknowledgement and Disclaimer</vt:lpstr>
      <vt:lpstr>Background Information on Silica</vt:lpstr>
      <vt:lpstr>Contents of the Standard</vt:lpstr>
      <vt:lpstr>What is Silica? </vt:lpstr>
      <vt:lpstr> Types of Crystalline Silica </vt:lpstr>
      <vt:lpstr>What is Respirable Crystalline Silica?  </vt:lpstr>
      <vt:lpstr>Respirable Crystalline Silica Health Effects</vt:lpstr>
      <vt:lpstr>Respirable Crystalline Silica Health Effects – cont’d</vt:lpstr>
      <vt:lpstr>Respirable Crystalline Silica Health Effects – Cont’d</vt:lpstr>
      <vt:lpstr>Silicosis Mortality Rate</vt:lpstr>
      <vt:lpstr>Silicosis Statistics in Michigan (1985- 2022)</vt:lpstr>
      <vt:lpstr>Authorities on Silica Regulation</vt:lpstr>
      <vt:lpstr>MSHA’S Final Rule on Respirable Crystalline Silica</vt:lpstr>
      <vt:lpstr>Section 60.1 – Scope;  Compliance Dates</vt:lpstr>
      <vt:lpstr>Section 60.1 – Scope;  Compliance Dates – Cont’d</vt:lpstr>
      <vt:lpstr>  SECTION 60.2 – DEFINITIONS </vt:lpstr>
      <vt:lpstr>Supplemental Definitions   </vt:lpstr>
      <vt:lpstr>SECTION 60.10 – PERMISSIBLE EXPOSURE LIMIT (PEL) </vt:lpstr>
      <vt:lpstr>Permissible  Exposure Limit and Action Level - Summary</vt:lpstr>
      <vt:lpstr>SECTION 60.11 – METHODS OF COMPLIANCE </vt:lpstr>
      <vt:lpstr>Hierarchy of Controls</vt:lpstr>
      <vt:lpstr>Hierarchy of Controls - Cont’d</vt:lpstr>
      <vt:lpstr>Engineering and Administrative Controls </vt:lpstr>
      <vt:lpstr>SECTION 60.12 – EXPOSURE MONITORING </vt:lpstr>
      <vt:lpstr>ADDITIONAL SAMPLING REQUIREMENTS</vt:lpstr>
      <vt:lpstr>    SAMPLING TYPE/SEQUENCE </vt:lpstr>
      <vt:lpstr>Exposure Monitoring - Initial Samplings</vt:lpstr>
      <vt:lpstr>Exposure Monitoring - Subsequent Samplings</vt:lpstr>
      <vt:lpstr>PERIODIC EVALUATIONS</vt:lpstr>
      <vt:lpstr>SECTION 60.13 – CORRECTIVE ACTIONS </vt:lpstr>
      <vt:lpstr>SECTION 60.14 – RESPIRATORY PROTECTION </vt:lpstr>
      <vt:lpstr>RESPIRATORY PROTECTION – CONT’D</vt:lpstr>
      <vt:lpstr>    Key Elements of Respiratory Protection Plan – ASTM F3387-19 </vt:lpstr>
      <vt:lpstr>PowerPoint Presentation</vt:lpstr>
      <vt:lpstr>PowerPoint Presentation</vt:lpstr>
      <vt:lpstr>SECTION 60.15 – MEDICAL SURVEILLANCE </vt:lpstr>
      <vt:lpstr>MEDICAL SURVEILLANCE – CONT’D</vt:lpstr>
      <vt:lpstr>SECTION 60.16 – RECORDKEEPING </vt:lpstr>
      <vt:lpstr>RECORDKEEPING REQUIREMENTS – CONT’D</vt:lpstr>
      <vt:lpstr>SUMMARY</vt:lpstr>
      <vt:lpstr>     SUMMARY – Cont’d</vt:lpstr>
      <vt:lpstr>FREQUENTLY ASKED QUESTIONS (FAQ)</vt:lpstr>
      <vt:lpstr> ANY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Authorities on Silica Regulation</dc:title>
  <dc:creator>Emrah Kazan</dc:creator>
  <cp:lastModifiedBy>Kendra Miriani</cp:lastModifiedBy>
  <cp:revision>1120</cp:revision>
  <cp:lastPrinted>2017-03-13T15:59:21Z</cp:lastPrinted>
  <dcterms:created xsi:type="dcterms:W3CDTF">2016-12-27T18:21:02Z</dcterms:created>
  <dcterms:modified xsi:type="dcterms:W3CDTF">2025-02-17T14:30:00Z</dcterms:modified>
</cp:coreProperties>
</file>