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300" r:id="rId4"/>
    <p:sldId id="258" r:id="rId5"/>
    <p:sldId id="259" r:id="rId6"/>
    <p:sldId id="260" r:id="rId7"/>
    <p:sldId id="2147473295" r:id="rId8"/>
    <p:sldId id="266" r:id="rId9"/>
    <p:sldId id="267" r:id="rId10"/>
    <p:sldId id="268" r:id="rId11"/>
    <p:sldId id="269" r:id="rId12"/>
    <p:sldId id="270" r:id="rId13"/>
    <p:sldId id="2147473290" r:id="rId14"/>
    <p:sldId id="2147375755" r:id="rId15"/>
    <p:sldId id="302" r:id="rId16"/>
    <p:sldId id="2147473294" r:id="rId17"/>
    <p:sldId id="285" r:id="rId18"/>
    <p:sldId id="2147473289" r:id="rId19"/>
    <p:sldId id="1191" r:id="rId20"/>
    <p:sldId id="1192" r:id="rId21"/>
    <p:sldId id="1193" r:id="rId22"/>
    <p:sldId id="1244" r:id="rId23"/>
    <p:sldId id="1246" r:id="rId24"/>
    <p:sldId id="1245" r:id="rId25"/>
    <p:sldId id="1243" r:id="rId26"/>
    <p:sldId id="301" r:id="rId27"/>
    <p:sldId id="272" r:id="rId28"/>
    <p:sldId id="275" r:id="rId29"/>
    <p:sldId id="276" r:id="rId30"/>
    <p:sldId id="277" r:id="rId31"/>
    <p:sldId id="278" r:id="rId32"/>
    <p:sldId id="281" r:id="rId33"/>
    <p:sldId id="282" r:id="rId34"/>
    <p:sldId id="283" r:id="rId35"/>
    <p:sldId id="284" r:id="rId36"/>
    <p:sldId id="296" r:id="rId37"/>
  </p:sldIdLst>
  <p:sldSz cx="18288000" cy="10287000"/>
  <p:notesSz cx="6858000" cy="9144000"/>
  <p:embeddedFontLst>
    <p:embeddedFont>
      <p:font typeface="Segoe UI Emoji" panose="020B0502040204020203" pitchFamily="34" charset="0"/>
      <p:regular r:id="rId39"/>
    </p:embeddedFont>
    <p:embeddedFont>
      <p:font typeface="Touvlo" panose="020B0604020202020204" pitchFamily="34" charset="0"/>
      <p:regular r:id="rId40"/>
    </p:embeddedFont>
    <p:embeddedFont>
      <p:font typeface="Touvlo Bold" panose="020B0804030403020204" pitchFamily="34" charset="77"/>
      <p:regular r:id="rId41"/>
      <p:bold r:id="rId42"/>
    </p:embeddedFont>
    <p:embeddedFont>
      <p:font typeface="Touvlo Bold Italics" panose="020B0804030403090204" pitchFamily="34" charset="77"/>
      <p:regular r:id="rId43"/>
      <p:bold r:id="rId44"/>
      <p:italic r:id="rId45"/>
      <p:boldItalic r:id="rId46"/>
    </p:embeddedFont>
    <p:embeddedFont>
      <p:font typeface="Touvlo Italics" panose="020B0604030403090204" pitchFamily="34" charset="77"/>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4"/>
    <a:srgbClr val="00A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0952" autoAdjust="0"/>
  </p:normalViewPr>
  <p:slideViewPr>
    <p:cSldViewPr>
      <p:cViewPr varScale="1">
        <p:scale>
          <a:sx n="65" d="100"/>
          <a:sy n="65" d="100"/>
        </p:scale>
        <p:origin x="160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E2CB-59A6-4584-895A-4B4B257FB6E9}" type="datetimeFigureOut">
              <a:rPr lang="en-US" smtClean="0"/>
              <a:t>2/16/26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945B2-4DCF-4544-85DF-881DFC6BCEC3}" type="slidenum">
              <a:rPr lang="en-US" smtClean="0"/>
              <a:t>‹#›</a:t>
            </a:fld>
            <a:endParaRPr lang="en-US"/>
          </a:p>
        </p:txBody>
      </p:sp>
    </p:spTree>
    <p:extLst>
      <p:ext uri="{BB962C8B-B14F-4D97-AF65-F5344CB8AC3E}">
        <p14:creationId xmlns:p14="http://schemas.microsoft.com/office/powerpoint/2010/main" val="225541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7AC1F-F78E-5765-CD19-24D87010E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4AE83-07D1-FFE5-5C71-FAAF2CF70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1D6F7-148E-C1A9-5A5A-94E6313CB4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19CF11-378B-D28D-2AAD-EBFAA24D76D5}"/>
              </a:ext>
            </a:extLst>
          </p:cNvPr>
          <p:cNvSpPr>
            <a:spLocks noGrp="1"/>
          </p:cNvSpPr>
          <p:nvPr>
            <p:ph type="sldNum" sz="quarter" idx="5"/>
          </p:nvPr>
        </p:nvSpPr>
        <p:spPr/>
        <p:txBody>
          <a:bodyPr/>
          <a:lstStyle/>
          <a:p>
            <a:fld id="{F63945B2-4DCF-4544-85DF-881DFC6BCEC3}" type="slidenum">
              <a:rPr lang="en-US" smtClean="0"/>
              <a:t>23</a:t>
            </a:fld>
            <a:endParaRPr lang="en-US"/>
          </a:p>
        </p:txBody>
      </p:sp>
    </p:spTree>
    <p:extLst>
      <p:ext uri="{BB962C8B-B14F-4D97-AF65-F5344CB8AC3E}">
        <p14:creationId xmlns:p14="http://schemas.microsoft.com/office/powerpoint/2010/main" val="354763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3B06-167F-2553-4B1D-74C579E5A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486D7-1E1F-2E05-7F8F-B41B602AC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7A5E7-34E2-07A7-15C7-76AA738E4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31B6E7-482B-5DEC-BF81-61114378BFF5}"/>
              </a:ext>
            </a:extLst>
          </p:cNvPr>
          <p:cNvSpPr>
            <a:spLocks noGrp="1"/>
          </p:cNvSpPr>
          <p:nvPr>
            <p:ph type="sldNum" sz="quarter" idx="5"/>
          </p:nvPr>
        </p:nvSpPr>
        <p:spPr/>
        <p:txBody>
          <a:bodyPr/>
          <a:lstStyle/>
          <a:p>
            <a:fld id="{F63945B2-4DCF-4544-85DF-881DFC6BCEC3}" type="slidenum">
              <a:rPr lang="en-US" smtClean="0"/>
              <a:t>24</a:t>
            </a:fld>
            <a:endParaRPr lang="en-US"/>
          </a:p>
        </p:txBody>
      </p:sp>
    </p:spTree>
    <p:extLst>
      <p:ext uri="{BB962C8B-B14F-4D97-AF65-F5344CB8AC3E}">
        <p14:creationId xmlns:p14="http://schemas.microsoft.com/office/powerpoint/2010/main" val="280279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CA" b="0" i="0" dirty="0">
              <a:solidFill>
                <a:srgbClr val="444444"/>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pPr/>
              <a:t>25</a:t>
            </a:fld>
            <a:endParaRPr lang="en-GB"/>
          </a:p>
        </p:txBody>
      </p:sp>
    </p:spTree>
    <p:extLst>
      <p:ext uri="{BB962C8B-B14F-4D97-AF65-F5344CB8AC3E}">
        <p14:creationId xmlns:p14="http://schemas.microsoft.com/office/powerpoint/2010/main" val="243243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27</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8FA3F-9B9F-5CFB-19ED-6543A1287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AE998-2401-B67C-4A99-3DB77BEFC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D2A85-314C-126A-596B-B6B10BD7BD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A6866A-94DF-BCE2-4600-CC43B6FFC826}"/>
              </a:ext>
            </a:extLst>
          </p:cNvPr>
          <p:cNvSpPr>
            <a:spLocks noGrp="1"/>
          </p:cNvSpPr>
          <p:nvPr>
            <p:ph type="sldNum" sz="quarter" idx="5"/>
          </p:nvPr>
        </p:nvSpPr>
        <p:spPr/>
        <p:txBody>
          <a:bodyPr/>
          <a:lstStyle/>
          <a:p>
            <a:fld id="{F63945B2-4DCF-4544-85DF-881DFC6BCEC3}" type="slidenum">
              <a:rPr lang="en-US" smtClean="0"/>
              <a:t>28</a:t>
            </a:fld>
            <a:endParaRPr lang="en-US"/>
          </a:p>
        </p:txBody>
      </p:sp>
    </p:spTree>
    <p:extLst>
      <p:ext uri="{BB962C8B-B14F-4D97-AF65-F5344CB8AC3E}">
        <p14:creationId xmlns:p14="http://schemas.microsoft.com/office/powerpoint/2010/main" val="86211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29</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30</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31</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32</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33</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6248F-1395-DD8D-6154-0B4839421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934CB-D2B5-9901-80F9-6114415C7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AB931-AED7-1D1D-ECFD-BE9711AD75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D7E512-10C0-22A6-4CFF-047B0E7BF6EF}"/>
              </a:ext>
            </a:extLst>
          </p:cNvPr>
          <p:cNvSpPr>
            <a:spLocks noGrp="1"/>
          </p:cNvSpPr>
          <p:nvPr>
            <p:ph type="sldNum" sz="quarter" idx="5"/>
          </p:nvPr>
        </p:nvSpPr>
        <p:spPr/>
        <p:txBody>
          <a:bodyPr/>
          <a:lstStyle/>
          <a:p>
            <a:fld id="{F63945B2-4DCF-4544-85DF-881DFC6BCEC3}" type="slidenum">
              <a:rPr lang="en-US" smtClean="0"/>
              <a:t>13</a:t>
            </a:fld>
            <a:endParaRPr lang="en-US"/>
          </a:p>
        </p:txBody>
      </p:sp>
    </p:spTree>
    <p:extLst>
      <p:ext uri="{BB962C8B-B14F-4D97-AF65-F5344CB8AC3E}">
        <p14:creationId xmlns:p14="http://schemas.microsoft.com/office/powerpoint/2010/main" val="2379282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34</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35</a:t>
            </a:fld>
            <a:endParaRPr lang="en-US"/>
          </a:p>
        </p:txBody>
      </p:sp>
    </p:spTree>
    <p:extLst>
      <p:ext uri="{BB962C8B-B14F-4D97-AF65-F5344CB8AC3E}">
        <p14:creationId xmlns:p14="http://schemas.microsoft.com/office/powerpoint/2010/main" val="211581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26A6-8C5E-3D26-4C2A-E590F1666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E84EC-9D8F-8F0C-EB04-6E730E78A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F7EA0-5243-26E7-5595-7E8F8AB0AD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0384AA-5BC5-60C3-66BF-D6DE3DC4C53B}"/>
              </a:ext>
            </a:extLst>
          </p:cNvPr>
          <p:cNvSpPr>
            <a:spLocks noGrp="1"/>
          </p:cNvSpPr>
          <p:nvPr>
            <p:ph type="sldNum" sz="quarter" idx="5"/>
          </p:nvPr>
        </p:nvSpPr>
        <p:spPr/>
        <p:txBody>
          <a:bodyPr/>
          <a:lstStyle/>
          <a:p>
            <a:fld id="{F63945B2-4DCF-4544-85DF-881DFC6BCEC3}" type="slidenum">
              <a:rPr lang="en-US" smtClean="0"/>
              <a:t>14</a:t>
            </a:fld>
            <a:endParaRPr lang="en-US"/>
          </a:p>
        </p:txBody>
      </p:sp>
    </p:spTree>
    <p:extLst>
      <p:ext uri="{BB962C8B-B14F-4D97-AF65-F5344CB8AC3E}">
        <p14:creationId xmlns:p14="http://schemas.microsoft.com/office/powerpoint/2010/main" val="93961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945B2-4DCF-4544-85DF-881DFC6BCEC3}" type="slidenum">
              <a:rPr lang="en-US" smtClean="0"/>
              <a:t>17</a:t>
            </a:fld>
            <a:endParaRPr lang="en-US"/>
          </a:p>
        </p:txBody>
      </p:sp>
    </p:spTree>
    <p:extLst>
      <p:ext uri="{BB962C8B-B14F-4D97-AF65-F5344CB8AC3E}">
        <p14:creationId xmlns:p14="http://schemas.microsoft.com/office/powerpoint/2010/main" val="331674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A79C1-3142-457F-C3EF-AB285F415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CD509-13E3-A973-A2C8-E023BC3B0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3565D-81D7-AACE-B947-AD17EE1400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35B47B-32EC-2337-87EB-47BC999A75EB}"/>
              </a:ext>
            </a:extLst>
          </p:cNvPr>
          <p:cNvSpPr>
            <a:spLocks noGrp="1"/>
          </p:cNvSpPr>
          <p:nvPr>
            <p:ph type="sldNum" sz="quarter" idx="5"/>
          </p:nvPr>
        </p:nvSpPr>
        <p:spPr/>
        <p:txBody>
          <a:bodyPr/>
          <a:lstStyle/>
          <a:p>
            <a:fld id="{F63945B2-4DCF-4544-85DF-881DFC6BCEC3}" type="slidenum">
              <a:rPr lang="en-US" smtClean="0"/>
              <a:t>18</a:t>
            </a:fld>
            <a:endParaRPr lang="en-US"/>
          </a:p>
        </p:txBody>
      </p:sp>
    </p:spTree>
    <p:extLst>
      <p:ext uri="{BB962C8B-B14F-4D97-AF65-F5344CB8AC3E}">
        <p14:creationId xmlns:p14="http://schemas.microsoft.com/office/powerpoint/2010/main" val="312743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kern="100" dirty="0">
              <a:solidFill>
                <a:srgbClr val="000000"/>
              </a:solidFill>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1757366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815"/>
              </a:spcAft>
            </a:pPr>
            <a:endParaRPr lang="en-US" sz="1600" kern="100" dirty="0">
              <a:solidFill>
                <a:srgbClr val="000000"/>
              </a:solidFill>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290105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endParaRPr lang="en-CA" sz="1600" kern="100" dirty="0">
              <a:solidFill>
                <a:srgbClr val="000000"/>
              </a:solidFill>
              <a:ea typeface="Calibri"/>
              <a:cs typeface="Times New Roman" panose="02020603050405020304" pitchFamily="18" charset="0"/>
            </a:endParaRPr>
          </a:p>
        </p:txBody>
      </p:sp>
    </p:spTree>
    <p:extLst>
      <p:ext uri="{BB962C8B-B14F-4D97-AF65-F5344CB8AC3E}">
        <p14:creationId xmlns:p14="http://schemas.microsoft.com/office/powerpoint/2010/main" val="419199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A39B-3289-5BCE-D271-47EA17DE1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16BAB-A011-A082-E99D-18E90FF7C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33E39-E1BB-926A-5AA3-5369563A80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336B31-2B9E-87CB-BD5E-3DB05832F66E}"/>
              </a:ext>
            </a:extLst>
          </p:cNvPr>
          <p:cNvSpPr>
            <a:spLocks noGrp="1"/>
          </p:cNvSpPr>
          <p:nvPr>
            <p:ph type="sldNum" sz="quarter" idx="5"/>
          </p:nvPr>
        </p:nvSpPr>
        <p:spPr/>
        <p:txBody>
          <a:bodyPr/>
          <a:lstStyle/>
          <a:p>
            <a:fld id="{F63945B2-4DCF-4544-85DF-881DFC6BCEC3}" type="slidenum">
              <a:rPr lang="en-US" smtClean="0"/>
              <a:t>22</a:t>
            </a:fld>
            <a:endParaRPr lang="en-US"/>
          </a:p>
        </p:txBody>
      </p:sp>
    </p:spTree>
    <p:extLst>
      <p:ext uri="{BB962C8B-B14F-4D97-AF65-F5344CB8AC3E}">
        <p14:creationId xmlns:p14="http://schemas.microsoft.com/office/powerpoint/2010/main" val="410719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 Image x 2_Dynamic">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279096" y="-1"/>
            <a:ext cx="9007200" cy="10287002"/>
          </a:xfrm>
          <a:solidFill>
            <a:srgbClr val="DEDEDE"/>
          </a:solidFill>
        </p:spPr>
        <p:txBody>
          <a:bodyPr anchor="ctr" anchorCtr="0"/>
          <a:lstStyle>
            <a:lvl1pPr algn="ctr">
              <a:defRPr sz="1800" b="0">
                <a:solidFill>
                  <a:schemeClr val="tx1"/>
                </a:solidFill>
              </a:defRPr>
            </a:lvl1pPr>
          </a:lstStyle>
          <a:p>
            <a:r>
              <a:rPr lang="en-US"/>
              <a:t>Click icon to add picture</a:t>
            </a:r>
            <a:endParaRPr lang="en-GB"/>
          </a:p>
        </p:txBody>
      </p:sp>
      <p:sp>
        <p:nvSpPr>
          <p:cNvPr id="10" name="Slide Number Placeholder 9">
            <a:extLst>
              <a:ext uri="{FF2B5EF4-FFF2-40B4-BE49-F238E27FC236}">
                <a16:creationId xmlns:a16="http://schemas.microsoft.com/office/drawing/2014/main" id="{FE96888D-8280-AC29-6273-144B56DFE6F9}"/>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4" name="Picture Placeholder 8">
            <a:extLst>
              <a:ext uri="{FF2B5EF4-FFF2-40B4-BE49-F238E27FC236}">
                <a16:creationId xmlns:a16="http://schemas.microsoft.com/office/drawing/2014/main" id="{D7AD3F80-2C57-0619-6BB1-8D9E3AA20FD6}"/>
              </a:ext>
            </a:extLst>
          </p:cNvPr>
          <p:cNvSpPr>
            <a:spLocks noGrp="1"/>
          </p:cNvSpPr>
          <p:nvPr>
            <p:ph type="pic" sz="quarter" idx="18"/>
          </p:nvPr>
        </p:nvSpPr>
        <p:spPr>
          <a:xfrm>
            <a:off x="0" y="2983706"/>
            <a:ext cx="9008907" cy="6479381"/>
          </a:xfrm>
          <a:solidFill>
            <a:srgbClr val="DEDEDE"/>
          </a:solidFill>
        </p:spPr>
        <p:txBody>
          <a:bodyPr anchor="ctr" anchorCtr="0"/>
          <a:lstStyle>
            <a:lvl1pPr algn="ctr">
              <a:defRPr sz="1800" b="0">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3B71853D-3B4D-DCA1-ADFA-EE9D7A592C06}"/>
              </a:ext>
            </a:extLst>
          </p:cNvPr>
          <p:cNvSpPr>
            <a:spLocks noGrp="1"/>
          </p:cNvSpPr>
          <p:nvPr>
            <p:ph type="title"/>
          </p:nvPr>
        </p:nvSpPr>
        <p:spPr>
          <a:xfrm>
            <a:off x="773907" y="1080000"/>
            <a:ext cx="8101014" cy="1620000"/>
          </a:xfrm>
        </p:spPr>
        <p:txBody>
          <a:bodyPr/>
          <a:lstStyle/>
          <a:p>
            <a:r>
              <a:rPr lang="en-US"/>
              <a:t>Click to edit Master title style</a:t>
            </a:r>
          </a:p>
        </p:txBody>
      </p:sp>
      <p:sp>
        <p:nvSpPr>
          <p:cNvPr id="12" name="Text Placeholder 5">
            <a:extLst>
              <a:ext uri="{FF2B5EF4-FFF2-40B4-BE49-F238E27FC236}">
                <a16:creationId xmlns:a16="http://schemas.microsoft.com/office/drawing/2014/main" id="{DB25DB8E-C011-F154-7215-40638CC76215}"/>
              </a:ext>
            </a:extLst>
          </p:cNvPr>
          <p:cNvSpPr>
            <a:spLocks noGrp="1"/>
          </p:cNvSpPr>
          <p:nvPr>
            <p:ph type="body" sz="quarter" idx="20" hasCustomPrompt="1"/>
          </p:nvPr>
        </p:nvSpPr>
        <p:spPr>
          <a:xfrm>
            <a:off x="773908" y="378000"/>
            <a:ext cx="8101013" cy="540000"/>
          </a:xfrm>
        </p:spPr>
        <p:txBody>
          <a:bodyPr anchor="b"/>
          <a:lstStyle>
            <a:lvl1pPr>
              <a:defRPr sz="2400" b="0" i="0">
                <a:solidFill>
                  <a:schemeClr val="tx1"/>
                </a:solidFill>
                <a:latin typeface="Aptos" panose="020B0004020202020204" pitchFamily="34" charset="0"/>
              </a:defRPr>
            </a:lvl1pPr>
            <a:lvl2pPr>
              <a:defRPr sz="2400" b="0" i="0">
                <a:solidFill>
                  <a:schemeClr val="tx1"/>
                </a:solidFill>
                <a:latin typeface="Aptos" panose="020B0004020202020204" pitchFamily="34" charset="0"/>
              </a:defRPr>
            </a:lvl2pPr>
            <a:lvl3pPr>
              <a:defRPr sz="2400" b="0" i="0">
                <a:solidFill>
                  <a:schemeClr val="tx1"/>
                </a:solidFill>
                <a:latin typeface="Aptos" panose="020B0004020202020204" pitchFamily="34" charset="0"/>
              </a:defRPr>
            </a:lvl3pPr>
            <a:lvl4pPr>
              <a:defRPr sz="2400" b="0" i="0">
                <a:solidFill>
                  <a:schemeClr val="tx1"/>
                </a:solidFill>
                <a:latin typeface="Aptos" panose="020B0004020202020204" pitchFamily="34" charset="0"/>
              </a:defRPr>
            </a:lvl4pPr>
            <a:lvl5pPr>
              <a:defRPr sz="2400" b="0" i="0">
                <a:solidFill>
                  <a:schemeClr val="tx1"/>
                </a:solidFill>
                <a:latin typeface="Aptos" panose="020B0004020202020204" pitchFamily="34" charset="0"/>
              </a:defRPr>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8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nd Image x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279096" y="2983707"/>
            <a:ext cx="9007200" cy="6479382"/>
          </a:xfrm>
          <a:solidFill>
            <a:srgbClr val="DEDEDE"/>
          </a:solidFill>
        </p:spPr>
        <p:txBody>
          <a:bodyPr anchor="ctr" anchorCtr="0"/>
          <a:lstStyle>
            <a:lvl1pPr algn="ctr">
              <a:defRPr sz="1800" b="0">
                <a:solidFill>
                  <a:schemeClr val="tx1"/>
                </a:solidFill>
              </a:defRPr>
            </a:lvl1pPr>
          </a:lstStyle>
          <a:p>
            <a:r>
              <a:rPr lang="en-US"/>
              <a:t>Click icon to add picture</a:t>
            </a:r>
            <a:endParaRPr lang="en-GB"/>
          </a:p>
        </p:txBody>
      </p:sp>
      <p:sp>
        <p:nvSpPr>
          <p:cNvPr id="4" name="Picture Placeholder 8">
            <a:extLst>
              <a:ext uri="{FF2B5EF4-FFF2-40B4-BE49-F238E27FC236}">
                <a16:creationId xmlns:a16="http://schemas.microsoft.com/office/drawing/2014/main" id="{D7AD3F80-2C57-0619-6BB1-8D9E3AA20FD6}"/>
              </a:ext>
            </a:extLst>
          </p:cNvPr>
          <p:cNvSpPr>
            <a:spLocks noGrp="1"/>
          </p:cNvSpPr>
          <p:nvPr>
            <p:ph type="pic" sz="quarter" idx="18"/>
          </p:nvPr>
        </p:nvSpPr>
        <p:spPr>
          <a:xfrm>
            <a:off x="0" y="2983706"/>
            <a:ext cx="9008907" cy="6479381"/>
          </a:xfrm>
          <a:solidFill>
            <a:srgbClr val="DEDEDE"/>
          </a:solidFill>
        </p:spPr>
        <p:txBody>
          <a:bodyPr anchor="ctr" anchorCtr="0"/>
          <a:lstStyle>
            <a:lvl1pPr algn="ctr">
              <a:defRPr sz="1800" b="0">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4E30112D-2350-B35F-51C7-434D7DE8B13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992011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Number Facts">
    <p:bg>
      <p:bgPr>
        <a:gradFill>
          <a:gsLst>
            <a:gs pos="0">
              <a:schemeClr val="bg2"/>
            </a:gs>
            <a:gs pos="99000">
              <a:schemeClr val="bg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74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12.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38646" y="-1000250"/>
            <a:ext cx="12287500" cy="12287500"/>
            <a:chOff x="0" y="0"/>
            <a:chExt cx="812800" cy="812800"/>
          </a:xfrm>
        </p:grpSpPr>
        <p:sp>
          <p:nvSpPr>
            <p:cNvPr id="3" name="Freeform 3"/>
            <p:cNvSpPr/>
            <p:nvPr/>
          </p:nvSpPr>
          <p:spPr>
            <a:xfrm>
              <a:off x="11744" y="11744"/>
              <a:ext cx="789312" cy="789312"/>
            </a:xfrm>
            <a:custGeom>
              <a:avLst/>
              <a:gdLst/>
              <a:ahLst/>
              <a:cxnLst/>
              <a:rect l="l" t="t" r="r" b="b"/>
              <a:pathLst>
                <a:path w="789312" h="789312">
                  <a:moveTo>
                    <a:pt x="414705" y="8305"/>
                  </a:moveTo>
                  <a:lnTo>
                    <a:pt x="781007" y="374607"/>
                  </a:lnTo>
                  <a:cubicBezTo>
                    <a:pt x="792080" y="385680"/>
                    <a:pt x="792080" y="403632"/>
                    <a:pt x="781007" y="414705"/>
                  </a:cubicBezTo>
                  <a:lnTo>
                    <a:pt x="414705" y="781007"/>
                  </a:lnTo>
                  <a:cubicBezTo>
                    <a:pt x="403632" y="792080"/>
                    <a:pt x="385680" y="792080"/>
                    <a:pt x="374607" y="781007"/>
                  </a:cubicBezTo>
                  <a:lnTo>
                    <a:pt x="8305" y="414705"/>
                  </a:lnTo>
                  <a:cubicBezTo>
                    <a:pt x="-2768" y="403632"/>
                    <a:pt x="-2768" y="385680"/>
                    <a:pt x="8305" y="374607"/>
                  </a:cubicBezTo>
                  <a:lnTo>
                    <a:pt x="374607" y="8305"/>
                  </a:lnTo>
                  <a:cubicBezTo>
                    <a:pt x="385680" y="-2768"/>
                    <a:pt x="403632" y="-2768"/>
                    <a:pt x="414705" y="8305"/>
                  </a:cubicBezTo>
                  <a:close/>
                </a:path>
              </a:pathLst>
            </a:custGeom>
            <a:solidFill>
              <a:srgbClr val="0066A4"/>
            </a:solidFill>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8662158" y="160003"/>
            <a:ext cx="10029679" cy="9966993"/>
          </a:xfrm>
          <a:custGeom>
            <a:avLst/>
            <a:gdLst/>
            <a:ahLst/>
            <a:cxnLst/>
            <a:rect l="l" t="t" r="r" b="b"/>
            <a:pathLst>
              <a:path w="10029679" h="9966993">
                <a:moveTo>
                  <a:pt x="0" y="0"/>
                </a:moveTo>
                <a:lnTo>
                  <a:pt x="10029679" y="0"/>
                </a:lnTo>
                <a:lnTo>
                  <a:pt x="10029679" y="9966994"/>
                </a:lnTo>
                <a:lnTo>
                  <a:pt x="0" y="99669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9" name="Group 9"/>
          <p:cNvGrpSpPr/>
          <p:nvPr/>
        </p:nvGrpSpPr>
        <p:grpSpPr>
          <a:xfrm>
            <a:off x="9071599" y="538102"/>
            <a:ext cx="9210797" cy="9210797"/>
            <a:chOff x="0" y="0"/>
            <a:chExt cx="812800" cy="812800"/>
          </a:xfrm>
        </p:grpSpPr>
        <p:sp>
          <p:nvSpPr>
            <p:cNvPr id="10" name="Freeform 10"/>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136561" y="1603064"/>
            <a:ext cx="7080872" cy="7080872"/>
            <a:chOff x="0" y="0"/>
            <a:chExt cx="812800" cy="812800"/>
          </a:xfrm>
        </p:grpSpPr>
        <p:sp>
          <p:nvSpPr>
            <p:cNvPr id="13" name="Freeform 13"/>
            <p:cNvSpPr/>
            <p:nvPr/>
          </p:nvSpPr>
          <p:spPr>
            <a:xfrm>
              <a:off x="18115" y="18115"/>
              <a:ext cx="776569" cy="776569"/>
            </a:xfrm>
            <a:custGeom>
              <a:avLst/>
              <a:gdLst/>
              <a:ahLst/>
              <a:cxnLst/>
              <a:rect l="l" t="t" r="r" b="b"/>
              <a:pathLst>
                <a:path w="776569" h="776569">
                  <a:moveTo>
                    <a:pt x="419210" y="12810"/>
                  </a:moveTo>
                  <a:lnTo>
                    <a:pt x="763760" y="357360"/>
                  </a:lnTo>
                  <a:cubicBezTo>
                    <a:pt x="771962" y="365562"/>
                    <a:pt x="776570" y="376686"/>
                    <a:pt x="776570" y="388285"/>
                  </a:cubicBezTo>
                  <a:cubicBezTo>
                    <a:pt x="776570" y="399884"/>
                    <a:pt x="771962" y="411008"/>
                    <a:pt x="763760" y="419210"/>
                  </a:cubicBezTo>
                  <a:lnTo>
                    <a:pt x="419210" y="763760"/>
                  </a:lnTo>
                  <a:cubicBezTo>
                    <a:pt x="411008" y="771962"/>
                    <a:pt x="399884" y="776570"/>
                    <a:pt x="388285" y="776570"/>
                  </a:cubicBezTo>
                  <a:cubicBezTo>
                    <a:pt x="376686" y="776570"/>
                    <a:pt x="365562" y="771962"/>
                    <a:pt x="357360" y="763760"/>
                  </a:cubicBezTo>
                  <a:lnTo>
                    <a:pt x="12810" y="419210"/>
                  </a:lnTo>
                  <a:cubicBezTo>
                    <a:pt x="4608" y="411008"/>
                    <a:pt x="0" y="399884"/>
                    <a:pt x="0" y="388285"/>
                  </a:cubicBezTo>
                  <a:cubicBezTo>
                    <a:pt x="0" y="376686"/>
                    <a:pt x="4608" y="365562"/>
                    <a:pt x="12810" y="357360"/>
                  </a:cubicBezTo>
                  <a:lnTo>
                    <a:pt x="357360" y="12810"/>
                  </a:lnTo>
                  <a:cubicBezTo>
                    <a:pt x="365562" y="4608"/>
                    <a:pt x="376686" y="0"/>
                    <a:pt x="388285" y="0"/>
                  </a:cubicBezTo>
                  <a:cubicBezTo>
                    <a:pt x="399884" y="0"/>
                    <a:pt x="411008" y="4608"/>
                    <a:pt x="419210" y="1281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7" name="Freeform 17"/>
          <p:cNvSpPr/>
          <p:nvPr/>
        </p:nvSpPr>
        <p:spPr>
          <a:xfrm>
            <a:off x="972969" y="6868512"/>
            <a:ext cx="5286480" cy="467512"/>
          </a:xfrm>
          <a:custGeom>
            <a:avLst/>
            <a:gdLst/>
            <a:ahLst/>
            <a:cxnLst/>
            <a:rect l="l" t="t" r="r" b="b"/>
            <a:pathLst>
              <a:path w="5286480" h="467512">
                <a:moveTo>
                  <a:pt x="0" y="0"/>
                </a:moveTo>
                <a:lnTo>
                  <a:pt x="5286480" y="0"/>
                </a:lnTo>
                <a:lnTo>
                  <a:pt x="5286480" y="467512"/>
                </a:lnTo>
                <a:lnTo>
                  <a:pt x="0" y="467512"/>
                </a:lnTo>
                <a:lnTo>
                  <a:pt x="0" y="0"/>
                </a:lnTo>
                <a:close/>
              </a:path>
            </a:pathLst>
          </a:custGeom>
          <a:blipFill>
            <a:blip r:embed="rId4" cstate="email">
              <a:alphaModFix amt="80000"/>
              <a:extLst>
                <a:ext uri="{28A0092B-C50C-407E-A947-70E740481C1C}">
                  <a14:useLocalDpi xmlns:a14="http://schemas.microsoft.com/office/drawing/2010/main"/>
                </a:ext>
              </a:extLst>
            </a:blip>
            <a:stretch>
              <a:fillRect/>
            </a:stretch>
          </a:blipFill>
        </p:spPr>
        <p:txBody>
          <a:bodyPr/>
          <a:lstStyle/>
          <a:p>
            <a:endParaRPr lang="en-US"/>
          </a:p>
        </p:txBody>
      </p:sp>
      <p:grpSp>
        <p:nvGrpSpPr>
          <p:cNvPr id="18" name="Group 18"/>
          <p:cNvGrpSpPr/>
          <p:nvPr/>
        </p:nvGrpSpPr>
        <p:grpSpPr>
          <a:xfrm>
            <a:off x="7936861" y="-2199701"/>
            <a:ext cx="4399402" cy="4399402"/>
            <a:chOff x="0" y="0"/>
            <a:chExt cx="812800" cy="812800"/>
          </a:xfrm>
        </p:grpSpPr>
        <p:sp>
          <p:nvSpPr>
            <p:cNvPr id="19" name="Freeform 19"/>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936861" y="8252500"/>
            <a:ext cx="4399402" cy="4399402"/>
            <a:chOff x="0" y="0"/>
            <a:chExt cx="812800" cy="812800"/>
          </a:xfrm>
        </p:grpSpPr>
        <p:sp>
          <p:nvSpPr>
            <p:cNvPr id="22" name="Freeform 22"/>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088299" y="2963483"/>
            <a:ext cx="4399402" cy="4399402"/>
            <a:chOff x="0" y="0"/>
            <a:chExt cx="812800" cy="812800"/>
          </a:xfrm>
        </p:grpSpPr>
        <p:sp>
          <p:nvSpPr>
            <p:cNvPr id="25" name="Freeform 25"/>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838797" y="9748898"/>
            <a:ext cx="1676400" cy="1676400"/>
            <a:chOff x="0" y="0"/>
            <a:chExt cx="812800" cy="812800"/>
          </a:xfrm>
        </p:grpSpPr>
        <p:sp>
          <p:nvSpPr>
            <p:cNvPr id="31" name="Freeform 31"/>
            <p:cNvSpPr/>
            <p:nvPr/>
          </p:nvSpPr>
          <p:spPr>
            <a:xfrm>
              <a:off x="47823" y="47823"/>
              <a:ext cx="717154" cy="717154"/>
            </a:xfrm>
            <a:custGeom>
              <a:avLst/>
              <a:gdLst/>
              <a:ahLst/>
              <a:cxnLst/>
              <a:rect l="l" t="t" r="r" b="b"/>
              <a:pathLst>
                <a:path w="717154" h="717154">
                  <a:moveTo>
                    <a:pt x="440216" y="33816"/>
                  </a:moveTo>
                  <a:lnTo>
                    <a:pt x="683338" y="276938"/>
                  </a:lnTo>
                  <a:cubicBezTo>
                    <a:pt x="704990" y="298590"/>
                    <a:pt x="717154" y="327957"/>
                    <a:pt x="717154" y="358577"/>
                  </a:cubicBezTo>
                  <a:cubicBezTo>
                    <a:pt x="717154" y="389197"/>
                    <a:pt x="704990" y="418564"/>
                    <a:pt x="683338" y="440216"/>
                  </a:cubicBezTo>
                  <a:lnTo>
                    <a:pt x="440216" y="683338"/>
                  </a:lnTo>
                  <a:cubicBezTo>
                    <a:pt x="418564" y="704990"/>
                    <a:pt x="389197" y="717154"/>
                    <a:pt x="358577" y="717154"/>
                  </a:cubicBezTo>
                  <a:cubicBezTo>
                    <a:pt x="327957" y="717154"/>
                    <a:pt x="298590" y="704990"/>
                    <a:pt x="276938" y="683338"/>
                  </a:cubicBezTo>
                  <a:lnTo>
                    <a:pt x="33816" y="440216"/>
                  </a:lnTo>
                  <a:cubicBezTo>
                    <a:pt x="12164" y="418564"/>
                    <a:pt x="0" y="389197"/>
                    <a:pt x="0" y="358577"/>
                  </a:cubicBezTo>
                  <a:cubicBezTo>
                    <a:pt x="0" y="327957"/>
                    <a:pt x="12164" y="298590"/>
                    <a:pt x="33816" y="276938"/>
                  </a:cubicBezTo>
                  <a:lnTo>
                    <a:pt x="276938" y="33816"/>
                  </a:lnTo>
                  <a:cubicBezTo>
                    <a:pt x="298590" y="12164"/>
                    <a:pt x="327957" y="0"/>
                    <a:pt x="358577" y="0"/>
                  </a:cubicBezTo>
                  <a:cubicBezTo>
                    <a:pt x="389197" y="0"/>
                    <a:pt x="418564" y="12164"/>
                    <a:pt x="440216" y="33816"/>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2" name="TextBox 32"/>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5634252" y="3634391"/>
            <a:ext cx="3057584" cy="3057584"/>
            <a:chOff x="0" y="0"/>
            <a:chExt cx="812800" cy="812800"/>
          </a:xfrm>
        </p:grpSpPr>
        <p:sp>
          <p:nvSpPr>
            <p:cNvPr id="34" name="Freeform 34"/>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5" name="TextBox 3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664795" y="2682604"/>
            <a:ext cx="5076268" cy="1522881"/>
          </a:xfrm>
          <a:custGeom>
            <a:avLst/>
            <a:gdLst/>
            <a:ahLst/>
            <a:cxnLst/>
            <a:rect l="l" t="t" r="r" b="b"/>
            <a:pathLst>
              <a:path w="5076268" h="1522881">
                <a:moveTo>
                  <a:pt x="0" y="0"/>
                </a:moveTo>
                <a:lnTo>
                  <a:pt x="5076269" y="0"/>
                </a:lnTo>
                <a:lnTo>
                  <a:pt x="5076269" y="1522881"/>
                </a:lnTo>
                <a:lnTo>
                  <a:pt x="0" y="152288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7" name="TextBox 37"/>
          <p:cNvSpPr txBox="1"/>
          <p:nvPr/>
        </p:nvSpPr>
        <p:spPr>
          <a:xfrm>
            <a:off x="972969" y="4367046"/>
            <a:ext cx="7225690" cy="1029128"/>
          </a:xfrm>
          <a:prstGeom prst="rect">
            <a:avLst/>
          </a:prstGeom>
        </p:spPr>
        <p:txBody>
          <a:bodyPr lIns="0" tIns="0" rIns="0" bIns="0" rtlCol="0" anchor="t">
            <a:spAutoFit/>
          </a:bodyPr>
          <a:lstStyle/>
          <a:p>
            <a:pPr algn="l">
              <a:lnSpc>
                <a:spcPts val="7725"/>
              </a:lnSpc>
            </a:pPr>
            <a:r>
              <a:rPr lang="en-US" sz="9600" b="1" spc="-351" dirty="0">
                <a:solidFill>
                  <a:srgbClr val="0066A4"/>
                </a:solidFill>
                <a:latin typeface="Times New Roman" panose="02020603050405020304" pitchFamily="18" charset="0"/>
                <a:ea typeface="Touvlo Bold"/>
                <a:cs typeface="Times New Roman" panose="02020603050405020304" pitchFamily="18" charset="0"/>
                <a:sym typeface="Touvlo Bold"/>
              </a:rPr>
              <a:t>UPDATE</a:t>
            </a:r>
          </a:p>
        </p:txBody>
      </p:sp>
      <p:sp>
        <p:nvSpPr>
          <p:cNvPr id="38" name="TextBox 38"/>
          <p:cNvSpPr txBox="1"/>
          <p:nvPr/>
        </p:nvSpPr>
        <p:spPr>
          <a:xfrm>
            <a:off x="1088599" y="5389366"/>
            <a:ext cx="6653981" cy="436017"/>
          </a:xfrm>
          <a:prstGeom prst="rect">
            <a:avLst/>
          </a:prstGeom>
        </p:spPr>
        <p:txBody>
          <a:bodyPr lIns="0" tIns="0" rIns="0" bIns="0" rtlCol="0" anchor="t">
            <a:spAutoFit/>
          </a:bodyPr>
          <a:lstStyle/>
          <a:p>
            <a:pPr algn="l">
              <a:lnSpc>
                <a:spcPts val="3357"/>
              </a:lnSpc>
            </a:pPr>
            <a:r>
              <a:rPr lang="en-US" sz="3200" dirty="0">
                <a:solidFill>
                  <a:srgbClr val="000000"/>
                </a:solidFill>
                <a:latin typeface="+mj-lt"/>
                <a:ea typeface="Touvlo"/>
                <a:cs typeface="Touvlo"/>
                <a:sym typeface="Touvlo"/>
              </a:rPr>
              <a:t>February 12, 2026</a:t>
            </a:r>
          </a:p>
        </p:txBody>
      </p:sp>
      <p:grpSp>
        <p:nvGrpSpPr>
          <p:cNvPr id="5" name="Group 4">
            <a:extLst>
              <a:ext uri="{FF2B5EF4-FFF2-40B4-BE49-F238E27FC236}">
                <a16:creationId xmlns:a16="http://schemas.microsoft.com/office/drawing/2014/main" id="{4472F504-3ED9-C0D6-04D2-C5E06E278827}"/>
              </a:ext>
            </a:extLst>
          </p:cNvPr>
          <p:cNvGrpSpPr/>
          <p:nvPr/>
        </p:nvGrpSpPr>
        <p:grpSpPr>
          <a:xfrm>
            <a:off x="972969" y="6028745"/>
            <a:ext cx="5286480" cy="864635"/>
            <a:chOff x="802745" y="5983068"/>
            <a:chExt cx="5286480" cy="864635"/>
          </a:xfrm>
        </p:grpSpPr>
        <p:grpSp>
          <p:nvGrpSpPr>
            <p:cNvPr id="14" name="Group 14"/>
            <p:cNvGrpSpPr/>
            <p:nvPr/>
          </p:nvGrpSpPr>
          <p:grpSpPr>
            <a:xfrm>
              <a:off x="802745" y="5983068"/>
              <a:ext cx="5286480" cy="864635"/>
              <a:chOff x="0" y="0"/>
              <a:chExt cx="1649384" cy="318214"/>
            </a:xfrm>
          </p:grpSpPr>
          <p:sp>
            <p:nvSpPr>
              <p:cNvPr id="15" name="Freeform 15"/>
              <p:cNvSpPr/>
              <p:nvPr/>
            </p:nvSpPr>
            <p:spPr>
              <a:xfrm>
                <a:off x="0" y="0"/>
                <a:ext cx="1649384" cy="318214"/>
              </a:xfrm>
              <a:custGeom>
                <a:avLst/>
                <a:gdLst/>
                <a:ahLst/>
                <a:cxnLst/>
                <a:rect l="l" t="t" r="r" b="b"/>
                <a:pathLst>
                  <a:path w="1649384" h="318214">
                    <a:moveTo>
                      <a:pt x="43268" y="0"/>
                    </a:moveTo>
                    <a:lnTo>
                      <a:pt x="1606116" y="0"/>
                    </a:lnTo>
                    <a:cubicBezTo>
                      <a:pt x="1617591" y="0"/>
                      <a:pt x="1628597" y="4559"/>
                      <a:pt x="1636711" y="12673"/>
                    </a:cubicBezTo>
                    <a:cubicBezTo>
                      <a:pt x="1644826" y="20787"/>
                      <a:pt x="1649384" y="31793"/>
                      <a:pt x="1649384" y="43268"/>
                    </a:cubicBezTo>
                    <a:lnTo>
                      <a:pt x="1649384" y="274946"/>
                    </a:lnTo>
                    <a:cubicBezTo>
                      <a:pt x="1649384" y="286421"/>
                      <a:pt x="1644826" y="297427"/>
                      <a:pt x="1636711" y="305541"/>
                    </a:cubicBezTo>
                    <a:cubicBezTo>
                      <a:pt x="1628597" y="313655"/>
                      <a:pt x="1617591" y="318214"/>
                      <a:pt x="1606116" y="318214"/>
                    </a:cubicBezTo>
                    <a:lnTo>
                      <a:pt x="43268" y="318214"/>
                    </a:lnTo>
                    <a:cubicBezTo>
                      <a:pt x="31793" y="318214"/>
                      <a:pt x="20787" y="313655"/>
                      <a:pt x="12673" y="305541"/>
                    </a:cubicBezTo>
                    <a:cubicBezTo>
                      <a:pt x="4559" y="297427"/>
                      <a:pt x="0" y="286421"/>
                      <a:pt x="0" y="274946"/>
                    </a:cubicBezTo>
                    <a:lnTo>
                      <a:pt x="0" y="43268"/>
                    </a:lnTo>
                    <a:cubicBezTo>
                      <a:pt x="0" y="31793"/>
                      <a:pt x="4559" y="20787"/>
                      <a:pt x="12673" y="12673"/>
                    </a:cubicBezTo>
                    <a:cubicBezTo>
                      <a:pt x="20787" y="4559"/>
                      <a:pt x="31793" y="0"/>
                      <a:pt x="43268" y="0"/>
                    </a:cubicBezTo>
                    <a:close/>
                  </a:path>
                </a:pathLst>
              </a:custGeom>
              <a:solidFill>
                <a:srgbClr val="00A261"/>
              </a:solidFill>
            </p:spPr>
            <p:txBody>
              <a:bodyPr/>
              <a:lstStyle/>
              <a:p>
                <a:endParaRPr lang="en-US"/>
              </a:p>
            </p:txBody>
          </p:sp>
          <p:sp>
            <p:nvSpPr>
              <p:cNvPr id="16" name="TextBox 16"/>
              <p:cNvSpPr txBox="1"/>
              <p:nvPr/>
            </p:nvSpPr>
            <p:spPr>
              <a:xfrm>
                <a:off x="0" y="-38100"/>
                <a:ext cx="1649384" cy="356314"/>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1091128" y="6132762"/>
              <a:ext cx="4649935" cy="473976"/>
            </a:xfrm>
            <a:prstGeom prst="rect">
              <a:avLst/>
            </a:prstGeom>
          </p:spPr>
          <p:txBody>
            <a:bodyPr wrap="square" lIns="0" tIns="0" rIns="0" bIns="0" rtlCol="0" anchor="t">
              <a:spAutoFit/>
            </a:bodyPr>
            <a:lstStyle/>
            <a:p>
              <a:pPr algn="l">
                <a:lnSpc>
                  <a:spcPts val="4199"/>
                </a:lnSpc>
                <a:spcBef>
                  <a:spcPct val="0"/>
                </a:spcBef>
              </a:pPr>
              <a:r>
                <a:rPr lang="en-US" sz="2400" dirty="0">
                  <a:solidFill>
                    <a:srgbClr val="FFFFFF"/>
                  </a:solidFill>
                  <a:latin typeface="Arial" panose="020B0604020202020204" pitchFamily="34" charset="0"/>
                  <a:ea typeface="Touvlo Bold"/>
                  <a:cs typeface="Arial" panose="020B0604020202020204" pitchFamily="34" charset="0"/>
                  <a:sym typeface="Touvlo Bold"/>
                </a:rPr>
                <a:t>Director Bradley C. Wieferich, PE</a:t>
              </a:r>
            </a:p>
          </p:txBody>
        </p:sp>
      </p:grpSp>
      <p:sp>
        <p:nvSpPr>
          <p:cNvPr id="6" name="TextBox 38">
            <a:extLst>
              <a:ext uri="{FF2B5EF4-FFF2-40B4-BE49-F238E27FC236}">
                <a16:creationId xmlns:a16="http://schemas.microsoft.com/office/drawing/2014/main" id="{45311378-1D4D-4C0E-B6BC-4CF8FE556A17}"/>
              </a:ext>
            </a:extLst>
          </p:cNvPr>
          <p:cNvSpPr txBox="1"/>
          <p:nvPr/>
        </p:nvSpPr>
        <p:spPr>
          <a:xfrm>
            <a:off x="1088598" y="7102268"/>
            <a:ext cx="6653981" cy="408253"/>
          </a:xfrm>
          <a:prstGeom prst="rect">
            <a:avLst/>
          </a:prstGeom>
        </p:spPr>
        <p:txBody>
          <a:bodyPr lIns="0" tIns="0" rIns="0" bIns="0" rtlCol="0" anchor="t">
            <a:spAutoFit/>
          </a:bodyPr>
          <a:lstStyle/>
          <a:p>
            <a:pPr algn="l">
              <a:lnSpc>
                <a:spcPts val="3357"/>
              </a:lnSpc>
            </a:pPr>
            <a:r>
              <a:rPr lang="en-US" sz="2400" i="1" dirty="0">
                <a:solidFill>
                  <a:srgbClr val="000000"/>
                </a:solidFill>
                <a:latin typeface="+mj-lt"/>
                <a:ea typeface="Touvlo"/>
                <a:cs typeface="Touvlo"/>
                <a:sym typeface="Touvlo"/>
              </a:rPr>
              <a:t>Michigan Aggregates Association Annual Conference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36CF6-5EB7-49C4-A913-17DEAD7B3B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7239C9-6E92-7DF9-2357-4546F29C9CA5}"/>
              </a:ext>
            </a:extLst>
          </p:cNvPr>
          <p:cNvGrpSpPr/>
          <p:nvPr/>
        </p:nvGrpSpPr>
        <p:grpSpPr>
          <a:xfrm>
            <a:off x="16159245" y="6098362"/>
            <a:ext cx="4399402" cy="4399402"/>
            <a:chOff x="0" y="0"/>
            <a:chExt cx="812800" cy="812800"/>
          </a:xfrm>
        </p:grpSpPr>
        <p:sp>
          <p:nvSpPr>
            <p:cNvPr id="3" name="Freeform 3">
              <a:extLst>
                <a:ext uri="{FF2B5EF4-FFF2-40B4-BE49-F238E27FC236}">
                  <a16:creationId xmlns:a16="http://schemas.microsoft.com/office/drawing/2014/main" id="{489D9609-DBC0-233D-3F88-2443927B4585}"/>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E7AFCE53-3667-FCE8-A99F-E4A688A58F21}"/>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CA0E6BC7-2D1C-433C-9A96-DFF7E139990F}"/>
              </a:ext>
            </a:extLst>
          </p:cNvPr>
          <p:cNvGrpSpPr/>
          <p:nvPr/>
        </p:nvGrpSpPr>
        <p:grpSpPr>
          <a:xfrm>
            <a:off x="-2239985" y="-1548145"/>
            <a:ext cx="4399402" cy="4399402"/>
            <a:chOff x="0" y="0"/>
            <a:chExt cx="812800" cy="812800"/>
          </a:xfrm>
        </p:grpSpPr>
        <p:sp>
          <p:nvSpPr>
            <p:cNvPr id="6" name="Freeform 6">
              <a:extLst>
                <a:ext uri="{FF2B5EF4-FFF2-40B4-BE49-F238E27FC236}">
                  <a16:creationId xmlns:a16="http://schemas.microsoft.com/office/drawing/2014/main" id="{3B19EA37-7C94-BDCE-EDA6-B48A283ED087}"/>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97BD3FBE-D193-D5CE-7FFF-E802DEAD4F1D}"/>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ADF6F11E-91DA-A0CE-AEEF-CE7F9C07AA14}"/>
              </a:ext>
            </a:extLst>
          </p:cNvPr>
          <p:cNvGrpSpPr/>
          <p:nvPr/>
        </p:nvGrpSpPr>
        <p:grpSpPr>
          <a:xfrm>
            <a:off x="15705198" y="6769271"/>
            <a:ext cx="3057584" cy="3057584"/>
            <a:chOff x="0" y="0"/>
            <a:chExt cx="812800" cy="812800"/>
          </a:xfrm>
        </p:grpSpPr>
        <p:sp>
          <p:nvSpPr>
            <p:cNvPr id="9" name="Freeform 9">
              <a:extLst>
                <a:ext uri="{FF2B5EF4-FFF2-40B4-BE49-F238E27FC236}">
                  <a16:creationId xmlns:a16="http://schemas.microsoft.com/office/drawing/2014/main" id="{297FA7C5-ED6D-0974-3675-0CE209C249C2}"/>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24C1D78B-B580-9E3F-396A-2F3D45EDFE3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8D8C5603-1074-05BB-427A-5B8CB2D6B649}"/>
              </a:ext>
            </a:extLst>
          </p:cNvPr>
          <p:cNvGrpSpPr/>
          <p:nvPr/>
        </p:nvGrpSpPr>
        <p:grpSpPr>
          <a:xfrm>
            <a:off x="187309" y="-626548"/>
            <a:ext cx="2556209" cy="2556209"/>
            <a:chOff x="0" y="0"/>
            <a:chExt cx="812800" cy="812800"/>
          </a:xfrm>
        </p:grpSpPr>
        <p:sp>
          <p:nvSpPr>
            <p:cNvPr id="12" name="Freeform 12">
              <a:extLst>
                <a:ext uri="{FF2B5EF4-FFF2-40B4-BE49-F238E27FC236}">
                  <a16:creationId xmlns:a16="http://schemas.microsoft.com/office/drawing/2014/main" id="{AE7BFFE7-C468-CFB9-82D3-053C980B4408}"/>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353B98AA-E2D9-41AF-B5A4-2BABD2E7BCA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E05BD46A-1E2A-050D-832A-655EF5CC86DF}"/>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7981DCC3-E68D-DD12-E64A-72B44B1E8C95}"/>
              </a:ext>
            </a:extLst>
          </p:cNvPr>
          <p:cNvSpPr txBox="1"/>
          <p:nvPr/>
        </p:nvSpPr>
        <p:spPr>
          <a:xfrm>
            <a:off x="6838635" y="613774"/>
            <a:ext cx="12171822" cy="1661993"/>
          </a:xfrm>
          <a:prstGeom prst="rect">
            <a:avLst/>
          </a:prstGeom>
        </p:spPr>
        <p:txBody>
          <a:bodyPr wrap="square" lIns="0" tIns="0" rIns="0" bIns="0" rtlCol="0" anchor="t">
            <a:spAutoFit/>
          </a:bodyPr>
          <a:lstStyle>
            <a:defPPr>
              <a:defRPr lang="en-US"/>
            </a:defPPr>
            <a:lvl1pPr algn="ctr">
              <a:spcBef>
                <a:spcPct val="0"/>
              </a:spcBef>
              <a:defRPr sz="5400" b="1">
                <a:solidFill>
                  <a:srgbClr val="000000"/>
                </a:solidFill>
                <a:latin typeface="Arial" panose="020B0604020202020204" pitchFamily="34" charset="0"/>
                <a:ea typeface="Touvlo Bold"/>
                <a:cs typeface="Arial" panose="020B0604020202020204" pitchFamily="34" charset="0"/>
              </a:defRPr>
            </a:lvl1pPr>
          </a:lstStyle>
          <a:p>
            <a:pPr algn="l"/>
            <a:r>
              <a:rPr lang="en-US" dirty="0">
                <a:sym typeface="Touvlo Bold"/>
              </a:rPr>
              <a:t>Transportation Funding Package </a:t>
            </a:r>
            <a:r>
              <a:rPr lang="en-US" i="1" dirty="0">
                <a:sym typeface="Touvlo Bold Italics"/>
              </a:rPr>
              <a:t>Impacts</a:t>
            </a:r>
          </a:p>
        </p:txBody>
      </p:sp>
      <p:sp>
        <p:nvSpPr>
          <p:cNvPr id="18" name="Subtitle 2">
            <a:extLst>
              <a:ext uri="{FF2B5EF4-FFF2-40B4-BE49-F238E27FC236}">
                <a16:creationId xmlns:a16="http://schemas.microsoft.com/office/drawing/2014/main" id="{EEB2CDCC-D8C4-78F4-6C12-F74501C194BD}"/>
              </a:ext>
            </a:extLst>
          </p:cNvPr>
          <p:cNvSpPr txBox="1">
            <a:spLocks/>
          </p:cNvSpPr>
          <p:nvPr/>
        </p:nvSpPr>
        <p:spPr>
          <a:xfrm>
            <a:off x="6838635" y="2591495"/>
            <a:ext cx="11052996" cy="58109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t>Due to January 1, 2026, effective dates, partial year impacts for FY 2026 are projected as follows: </a:t>
            </a:r>
          </a:p>
          <a:p>
            <a:r>
              <a:rPr lang="en-US" sz="2600" dirty="0"/>
              <a:t>Source:  House Fiscal Agency analysis, dated November 20, 2025</a:t>
            </a:r>
          </a:p>
          <a:p>
            <a:r>
              <a:rPr lang="en-US" sz="2600" dirty="0"/>
              <a:t>William E. Hamilton </a:t>
            </a:r>
          </a:p>
          <a:p>
            <a:pPr marL="0" indent="0">
              <a:buNone/>
            </a:pPr>
            <a:endParaRPr lang="en-US" sz="2600" dirty="0"/>
          </a:p>
          <a:p>
            <a:pPr marL="0" indent="0">
              <a:buNone/>
            </a:pPr>
            <a:r>
              <a:rPr lang="en-US" sz="2600" dirty="0"/>
              <a:t>Motor Fuel Tax Increase - $715.6 million</a:t>
            </a:r>
          </a:p>
          <a:p>
            <a:r>
              <a:rPr lang="en-US" sz="2600" dirty="0"/>
              <a:t>2% to Recreation Improvement Fund ($11.5 million);  </a:t>
            </a:r>
          </a:p>
          <a:p>
            <a:r>
              <a:rPr lang="en-US" sz="2600" dirty="0"/>
              <a:t>10% to Comprehensive Transportation Fund ($70.4 m) </a:t>
            </a:r>
          </a:p>
          <a:p>
            <a:pPr marL="0" indent="0">
              <a:buNone/>
            </a:pPr>
            <a:endParaRPr lang="en-US" sz="2600" dirty="0"/>
          </a:p>
          <a:p>
            <a:pPr marL="0" indent="0">
              <a:buNone/>
            </a:pPr>
            <a:r>
              <a:rPr lang="en-US" sz="2600" dirty="0"/>
              <a:t>Income Tax Redirection Decrease - $600 million </a:t>
            </a:r>
          </a:p>
          <a:p>
            <a:pPr marL="0" indent="0">
              <a:buNone/>
            </a:pPr>
            <a:endParaRPr lang="en-US" sz="2600" dirty="0"/>
          </a:p>
          <a:p>
            <a:pPr marL="0" indent="0">
              <a:buNone/>
            </a:pPr>
            <a:r>
              <a:rPr lang="en-US" sz="2600" dirty="0"/>
              <a:t>Results:  Net Distribution to Road Programs $33.7 million </a:t>
            </a:r>
          </a:p>
          <a:p>
            <a:pPr marL="0" indent="0">
              <a:buNone/>
            </a:pPr>
            <a:endParaRPr lang="en-US" sz="2600" dirty="0"/>
          </a:p>
          <a:p>
            <a:pPr marL="0" indent="0">
              <a:buNone/>
            </a:pPr>
            <a:r>
              <a:rPr lang="en-US" sz="2600" dirty="0"/>
              <a:t>Local Agencies would receive $20.5 million  </a:t>
            </a:r>
          </a:p>
          <a:p>
            <a:pPr marL="0" indent="0">
              <a:buNone/>
            </a:pPr>
            <a:r>
              <a:rPr lang="en-US" sz="2600" dirty="0"/>
              <a:t>MDOT would receive $13.2 million </a:t>
            </a:r>
          </a:p>
        </p:txBody>
      </p:sp>
      <p:sp>
        <p:nvSpPr>
          <p:cNvPr id="19" name="Freeform 5">
            <a:extLst>
              <a:ext uri="{FF2B5EF4-FFF2-40B4-BE49-F238E27FC236}">
                <a16:creationId xmlns:a16="http://schemas.microsoft.com/office/drawing/2014/main" id="{E0049B13-310E-0D88-5070-006A34613AEB}"/>
              </a:ext>
            </a:extLst>
          </p:cNvPr>
          <p:cNvSpPr/>
          <p:nvPr/>
        </p:nvSpPr>
        <p:spPr>
          <a:xfrm>
            <a:off x="-1270373" y="852398"/>
            <a:ext cx="7895543" cy="7895543"/>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0066A4"/>
          </a:solidFill>
        </p:spPr>
        <p:txBody>
          <a:bodyPr/>
          <a:lstStyle/>
          <a:p>
            <a:endParaRPr lang="en-US"/>
          </a:p>
        </p:txBody>
      </p:sp>
      <p:grpSp>
        <p:nvGrpSpPr>
          <p:cNvPr id="22" name="Group 7">
            <a:extLst>
              <a:ext uri="{FF2B5EF4-FFF2-40B4-BE49-F238E27FC236}">
                <a16:creationId xmlns:a16="http://schemas.microsoft.com/office/drawing/2014/main" id="{1DF6B7C6-FCC4-FC28-3FED-B33B63CDA14E}"/>
              </a:ext>
            </a:extLst>
          </p:cNvPr>
          <p:cNvGrpSpPr/>
          <p:nvPr/>
        </p:nvGrpSpPr>
        <p:grpSpPr>
          <a:xfrm>
            <a:off x="-567593" y="1508148"/>
            <a:ext cx="6615711" cy="6615711"/>
            <a:chOff x="0" y="0"/>
            <a:chExt cx="812800" cy="812800"/>
          </a:xfrm>
        </p:grpSpPr>
        <p:sp>
          <p:nvSpPr>
            <p:cNvPr id="23" name="Freeform 8">
              <a:extLst>
                <a:ext uri="{FF2B5EF4-FFF2-40B4-BE49-F238E27FC236}">
                  <a16:creationId xmlns:a16="http://schemas.microsoft.com/office/drawing/2014/main" id="{0601CAC8-E97D-A66D-DAB2-FBA368DF2879}"/>
                </a:ext>
              </a:extLst>
            </p:cNvPr>
            <p:cNvSpPr/>
            <p:nvPr/>
          </p:nvSpPr>
          <p:spPr>
            <a:xfrm>
              <a:off x="19389" y="19389"/>
              <a:ext cx="774022" cy="77402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24" name="Freeform 15">
            <a:extLst>
              <a:ext uri="{FF2B5EF4-FFF2-40B4-BE49-F238E27FC236}">
                <a16:creationId xmlns:a16="http://schemas.microsoft.com/office/drawing/2014/main" id="{BB132671-50E5-202C-94AE-CE68DDCDB672}"/>
              </a:ext>
            </a:extLst>
          </p:cNvPr>
          <p:cNvSpPr/>
          <p:nvPr/>
        </p:nvSpPr>
        <p:spPr>
          <a:xfrm>
            <a:off x="-615664" y="1893571"/>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Tree>
    <p:extLst>
      <p:ext uri="{BB962C8B-B14F-4D97-AF65-F5344CB8AC3E}">
        <p14:creationId xmlns:p14="http://schemas.microsoft.com/office/powerpoint/2010/main" val="128414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2C7E-FBAC-AD22-1822-550CF55078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39AD22E-18F0-1542-37BE-F7D232BAF096}"/>
              </a:ext>
            </a:extLst>
          </p:cNvPr>
          <p:cNvGrpSpPr/>
          <p:nvPr/>
        </p:nvGrpSpPr>
        <p:grpSpPr>
          <a:xfrm>
            <a:off x="6822973" y="2667900"/>
            <a:ext cx="7998938" cy="820554"/>
            <a:chOff x="0" y="0"/>
            <a:chExt cx="3780366" cy="268441"/>
          </a:xfrm>
        </p:grpSpPr>
        <p:sp>
          <p:nvSpPr>
            <p:cNvPr id="3" name="Freeform 3">
              <a:extLst>
                <a:ext uri="{FF2B5EF4-FFF2-40B4-BE49-F238E27FC236}">
                  <a16:creationId xmlns:a16="http://schemas.microsoft.com/office/drawing/2014/main" id="{7435181F-2BD0-FE81-455E-1E1F6B619949}"/>
                </a:ext>
              </a:extLst>
            </p:cNvPr>
            <p:cNvSpPr/>
            <p:nvPr/>
          </p:nvSpPr>
          <p:spPr>
            <a:xfrm>
              <a:off x="0" y="0"/>
              <a:ext cx="3780366" cy="268441"/>
            </a:xfrm>
            <a:custGeom>
              <a:avLst/>
              <a:gdLst/>
              <a:ahLst/>
              <a:cxnLst/>
              <a:rect l="l" t="t" r="r" b="b"/>
              <a:pathLst>
                <a:path w="3780366" h="268441">
                  <a:moveTo>
                    <a:pt x="16749" y="0"/>
                  </a:moveTo>
                  <a:lnTo>
                    <a:pt x="3763616" y="0"/>
                  </a:lnTo>
                  <a:cubicBezTo>
                    <a:pt x="3768059" y="0"/>
                    <a:pt x="3772319" y="1765"/>
                    <a:pt x="3775460" y="4906"/>
                  </a:cubicBezTo>
                  <a:cubicBezTo>
                    <a:pt x="3778601" y="8047"/>
                    <a:pt x="3780366" y="12307"/>
                    <a:pt x="3780366" y="16749"/>
                  </a:cubicBezTo>
                  <a:lnTo>
                    <a:pt x="3780366" y="251692"/>
                  </a:lnTo>
                  <a:cubicBezTo>
                    <a:pt x="3780366" y="260943"/>
                    <a:pt x="3772867" y="268441"/>
                    <a:pt x="3763616" y="268441"/>
                  </a:cubicBezTo>
                  <a:lnTo>
                    <a:pt x="16749" y="268441"/>
                  </a:lnTo>
                  <a:cubicBezTo>
                    <a:pt x="12307" y="268441"/>
                    <a:pt x="8047" y="266677"/>
                    <a:pt x="4906" y="263536"/>
                  </a:cubicBezTo>
                  <a:cubicBezTo>
                    <a:pt x="1765" y="260395"/>
                    <a:pt x="0" y="256134"/>
                    <a:pt x="0" y="251692"/>
                  </a:cubicBezTo>
                  <a:lnTo>
                    <a:pt x="0" y="16749"/>
                  </a:lnTo>
                  <a:cubicBezTo>
                    <a:pt x="0" y="12307"/>
                    <a:pt x="1765" y="8047"/>
                    <a:pt x="4906" y="4906"/>
                  </a:cubicBezTo>
                  <a:cubicBezTo>
                    <a:pt x="8047" y="1765"/>
                    <a:pt x="12307" y="0"/>
                    <a:pt x="16749" y="0"/>
                  </a:cubicBezTo>
                  <a:close/>
                </a:path>
              </a:pathLst>
            </a:custGeom>
            <a:solidFill>
              <a:srgbClr val="0066A4"/>
            </a:solidFill>
          </p:spPr>
          <p:txBody>
            <a:bodyPr/>
            <a:lstStyle/>
            <a:p>
              <a:endParaRPr lang="en-US"/>
            </a:p>
          </p:txBody>
        </p:sp>
        <p:sp>
          <p:nvSpPr>
            <p:cNvPr id="4" name="TextBox 4">
              <a:extLst>
                <a:ext uri="{FF2B5EF4-FFF2-40B4-BE49-F238E27FC236}">
                  <a16:creationId xmlns:a16="http://schemas.microsoft.com/office/drawing/2014/main" id="{5A19DF33-E3B7-4BCC-44AB-4836FD2B73A7}"/>
                </a:ext>
              </a:extLst>
            </p:cNvPr>
            <p:cNvSpPr txBox="1"/>
            <p:nvPr/>
          </p:nvSpPr>
          <p:spPr>
            <a:xfrm>
              <a:off x="0" y="-38100"/>
              <a:ext cx="3780366" cy="30654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D89E3E21-DC34-013A-E40C-EB53C32BCDB0}"/>
              </a:ext>
            </a:extLst>
          </p:cNvPr>
          <p:cNvGrpSpPr/>
          <p:nvPr/>
        </p:nvGrpSpPr>
        <p:grpSpPr>
          <a:xfrm>
            <a:off x="-2239985" y="-1548145"/>
            <a:ext cx="4399402" cy="4399402"/>
            <a:chOff x="0" y="0"/>
            <a:chExt cx="812800" cy="812800"/>
          </a:xfrm>
        </p:grpSpPr>
        <p:sp>
          <p:nvSpPr>
            <p:cNvPr id="9" name="Freeform 9">
              <a:extLst>
                <a:ext uri="{FF2B5EF4-FFF2-40B4-BE49-F238E27FC236}">
                  <a16:creationId xmlns:a16="http://schemas.microsoft.com/office/drawing/2014/main" id="{303B3FDF-A51E-94FD-7C1B-9EA2A5495DD6}"/>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10" name="TextBox 10">
              <a:extLst>
                <a:ext uri="{FF2B5EF4-FFF2-40B4-BE49-F238E27FC236}">
                  <a16:creationId xmlns:a16="http://schemas.microsoft.com/office/drawing/2014/main" id="{57199726-2EEF-4899-FAB4-DB7168312E3C}"/>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a:extLst>
              <a:ext uri="{FF2B5EF4-FFF2-40B4-BE49-F238E27FC236}">
                <a16:creationId xmlns:a16="http://schemas.microsoft.com/office/drawing/2014/main" id="{DF86FC38-796C-6DC8-9279-C6B61679BFED}"/>
              </a:ext>
            </a:extLst>
          </p:cNvPr>
          <p:cNvGrpSpPr/>
          <p:nvPr/>
        </p:nvGrpSpPr>
        <p:grpSpPr>
          <a:xfrm>
            <a:off x="187309" y="-626548"/>
            <a:ext cx="2556209" cy="2556209"/>
            <a:chOff x="0" y="0"/>
            <a:chExt cx="812800" cy="812800"/>
          </a:xfrm>
        </p:grpSpPr>
        <p:sp>
          <p:nvSpPr>
            <p:cNvPr id="15" name="Freeform 15">
              <a:extLst>
                <a:ext uri="{FF2B5EF4-FFF2-40B4-BE49-F238E27FC236}">
                  <a16:creationId xmlns:a16="http://schemas.microsoft.com/office/drawing/2014/main" id="{32E33422-B1B8-4CA9-3070-AC4555CCA5BE}"/>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6" name="TextBox 16">
              <a:extLst>
                <a:ext uri="{FF2B5EF4-FFF2-40B4-BE49-F238E27FC236}">
                  <a16:creationId xmlns:a16="http://schemas.microsoft.com/office/drawing/2014/main" id="{F96F4613-71D3-CA7D-7F36-E025973BE15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7" name="TextBox 17">
            <a:extLst>
              <a:ext uri="{FF2B5EF4-FFF2-40B4-BE49-F238E27FC236}">
                <a16:creationId xmlns:a16="http://schemas.microsoft.com/office/drawing/2014/main" id="{6830120F-3A5C-6D5D-DADF-FCE8B2A6EB7E}"/>
              </a:ext>
            </a:extLst>
          </p:cNvPr>
          <p:cNvSpPr txBox="1"/>
          <p:nvPr/>
        </p:nvSpPr>
        <p:spPr>
          <a:xfrm>
            <a:off x="6838635" y="639644"/>
            <a:ext cx="12514993" cy="1661993"/>
          </a:xfrm>
          <a:prstGeom prst="rect">
            <a:avLst/>
          </a:prstGeom>
        </p:spPr>
        <p:txBody>
          <a:bodyPr wrap="square" lIns="0" tIns="0" rIns="0" bIns="0" rtlCol="0" anchor="t">
            <a:spAutoFit/>
          </a:bodyPr>
          <a:lstStyle>
            <a:defPPr>
              <a:defRPr lang="en-US"/>
            </a:defPPr>
            <a:lvl1pPr>
              <a:spcBef>
                <a:spcPct val="0"/>
              </a:spcBef>
              <a:defRPr sz="5400" b="1">
                <a:solidFill>
                  <a:srgbClr val="000000"/>
                </a:solidFill>
                <a:latin typeface="Arial" panose="020B0604020202020204" pitchFamily="34" charset="0"/>
                <a:ea typeface="Touvlo Bold"/>
                <a:cs typeface="Arial" panose="020B0604020202020204" pitchFamily="34" charset="0"/>
              </a:defRPr>
            </a:lvl1pPr>
          </a:lstStyle>
          <a:p>
            <a:r>
              <a:rPr lang="en-US" dirty="0">
                <a:sym typeface="Touvlo Bold"/>
              </a:rPr>
              <a:t>Transportation Funding Package </a:t>
            </a:r>
            <a:r>
              <a:rPr lang="en-US" i="1" dirty="0">
                <a:sym typeface="Touvlo Bold Italics"/>
              </a:rPr>
              <a:t>Impacts</a:t>
            </a:r>
          </a:p>
        </p:txBody>
      </p:sp>
      <p:sp>
        <p:nvSpPr>
          <p:cNvPr id="18" name="TextBox 18">
            <a:extLst>
              <a:ext uri="{FF2B5EF4-FFF2-40B4-BE49-F238E27FC236}">
                <a16:creationId xmlns:a16="http://schemas.microsoft.com/office/drawing/2014/main" id="{D0DFE940-BB16-9EB3-CF18-61DC185ACE05}"/>
              </a:ext>
            </a:extLst>
          </p:cNvPr>
          <p:cNvSpPr txBox="1"/>
          <p:nvPr/>
        </p:nvSpPr>
        <p:spPr>
          <a:xfrm>
            <a:off x="7047342" y="2888431"/>
            <a:ext cx="7998937" cy="307777"/>
          </a:xfrm>
          <a:prstGeom prst="rect">
            <a:avLst/>
          </a:prstGeom>
        </p:spPr>
        <p:txBody>
          <a:bodyPr wrap="square" lIns="0" tIns="0" rIns="0" bIns="0" rtlCol="0" anchor="t">
            <a:spAutoFit/>
          </a:bodyPr>
          <a:lstStyle/>
          <a:p>
            <a:pPr>
              <a:lnSpc>
                <a:spcPts val="2390"/>
              </a:lnSpc>
            </a:pPr>
            <a:r>
              <a:rPr lang="en-US" sz="2173" b="1" dirty="0">
                <a:solidFill>
                  <a:srgbClr val="FFFFFF"/>
                </a:solidFill>
                <a:latin typeface="Arial" panose="020B0604020202020204" pitchFamily="34" charset="0"/>
                <a:ea typeface="Touvlo Bold"/>
                <a:cs typeface="Arial" panose="020B0604020202020204" pitchFamily="34" charset="0"/>
                <a:sym typeface="Touvlo Bold"/>
              </a:rPr>
              <a:t>Partial Year End Estimates</a:t>
            </a:r>
          </a:p>
        </p:txBody>
      </p:sp>
      <p:sp>
        <p:nvSpPr>
          <p:cNvPr id="20" name="Freeform 20">
            <a:extLst>
              <a:ext uri="{FF2B5EF4-FFF2-40B4-BE49-F238E27FC236}">
                <a16:creationId xmlns:a16="http://schemas.microsoft.com/office/drawing/2014/main" id="{81BDC35B-341F-D220-716A-19F45DE12B1B}"/>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37D3B675-B154-5F03-204A-A646C109FD14}"/>
              </a:ext>
            </a:extLst>
          </p:cNvPr>
          <p:cNvSpPr/>
          <p:nvPr/>
        </p:nvSpPr>
        <p:spPr>
          <a:xfrm>
            <a:off x="-547620" y="1967369"/>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3">
              <a:extLst>
                <a:ext uri="{96DAC541-7B7A-43D3-8B79-37D633B846F1}">
                  <asvg:svgBlip xmlns:asvg="http://schemas.microsoft.com/office/drawing/2016/SVG/main" r:embed="rId4"/>
                </a:ext>
              </a:extLst>
            </a:blip>
            <a:stretch>
              <a:fillRect r="-17117" b="-217702"/>
            </a:stretch>
          </a:blipFill>
        </p:spPr>
        <p:txBody>
          <a:bodyPr/>
          <a:lstStyle/>
          <a:p>
            <a:endParaRPr lang="en-US"/>
          </a:p>
        </p:txBody>
      </p:sp>
      <p:sp>
        <p:nvSpPr>
          <p:cNvPr id="22" name="Freeform 5">
            <a:extLst>
              <a:ext uri="{FF2B5EF4-FFF2-40B4-BE49-F238E27FC236}">
                <a16:creationId xmlns:a16="http://schemas.microsoft.com/office/drawing/2014/main" id="{45040110-BD87-7D94-1042-1F8F6F8F73B1}"/>
              </a:ext>
            </a:extLst>
          </p:cNvPr>
          <p:cNvSpPr/>
          <p:nvPr/>
        </p:nvSpPr>
        <p:spPr>
          <a:xfrm>
            <a:off x="-1270373" y="852398"/>
            <a:ext cx="7895543" cy="7895543"/>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00A261"/>
          </a:solidFill>
        </p:spPr>
        <p:txBody>
          <a:bodyPr/>
          <a:lstStyle/>
          <a:p>
            <a:endParaRPr lang="en-US"/>
          </a:p>
        </p:txBody>
      </p:sp>
      <p:grpSp>
        <p:nvGrpSpPr>
          <p:cNvPr id="23" name="Group 7">
            <a:extLst>
              <a:ext uri="{FF2B5EF4-FFF2-40B4-BE49-F238E27FC236}">
                <a16:creationId xmlns:a16="http://schemas.microsoft.com/office/drawing/2014/main" id="{199F2E2D-9498-5A79-DA97-05441A3692D1}"/>
              </a:ext>
            </a:extLst>
          </p:cNvPr>
          <p:cNvGrpSpPr/>
          <p:nvPr/>
        </p:nvGrpSpPr>
        <p:grpSpPr>
          <a:xfrm>
            <a:off x="-567593" y="1508148"/>
            <a:ext cx="6615711" cy="6615711"/>
            <a:chOff x="0" y="0"/>
            <a:chExt cx="812800" cy="812800"/>
          </a:xfrm>
        </p:grpSpPr>
        <p:sp>
          <p:nvSpPr>
            <p:cNvPr id="24" name="Freeform 8">
              <a:extLst>
                <a:ext uri="{FF2B5EF4-FFF2-40B4-BE49-F238E27FC236}">
                  <a16:creationId xmlns:a16="http://schemas.microsoft.com/office/drawing/2014/main" id="{62F34D8C-9B52-C04F-08F9-382D71C84DD0}"/>
                </a:ext>
              </a:extLst>
            </p:cNvPr>
            <p:cNvSpPr/>
            <p:nvPr/>
          </p:nvSpPr>
          <p:spPr>
            <a:xfrm>
              <a:off x="19389" y="19389"/>
              <a:ext cx="774022" cy="77402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25" name="Subtitle 2">
            <a:extLst>
              <a:ext uri="{FF2B5EF4-FFF2-40B4-BE49-F238E27FC236}">
                <a16:creationId xmlns:a16="http://schemas.microsoft.com/office/drawing/2014/main" id="{B6C595A0-3BE8-6D0E-95BC-F76DCC221CAE}"/>
              </a:ext>
            </a:extLst>
          </p:cNvPr>
          <p:cNvSpPr txBox="1">
            <a:spLocks/>
          </p:cNvSpPr>
          <p:nvPr/>
        </p:nvSpPr>
        <p:spPr>
          <a:xfrm>
            <a:off x="6838635" y="4048519"/>
            <a:ext cx="11602065" cy="581096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 Neighborhood Roads Fund - $1,000.8 million </a:t>
            </a:r>
          </a:p>
          <a:p>
            <a:r>
              <a:rPr lang="en-US" dirty="0"/>
              <a:t>Corporate Income Tax capped at $688 million </a:t>
            </a:r>
          </a:p>
          <a:p>
            <a:r>
              <a:rPr lang="en-US" dirty="0"/>
              <a:t>Wholesale Marijuana Tax (75%) estimated at $312.8 million </a:t>
            </a:r>
          </a:p>
          <a:p>
            <a:pPr marL="0" indent="0">
              <a:buNone/>
            </a:pPr>
            <a:endParaRPr lang="en-US" dirty="0"/>
          </a:p>
          <a:p>
            <a:pPr marL="0" indent="0">
              <a:buNone/>
            </a:pPr>
            <a:r>
              <a:rPr lang="en-US" dirty="0"/>
              <a:t>Off the top: </a:t>
            </a:r>
          </a:p>
          <a:p>
            <a:r>
              <a:rPr lang="en-US" dirty="0"/>
              <a:t> Local Bridge Advisory Board - $100 million </a:t>
            </a:r>
          </a:p>
          <a:p>
            <a:r>
              <a:rPr lang="en-US" dirty="0"/>
              <a:t>Local (Rail) Grade Separation Fund - $40 million </a:t>
            </a:r>
          </a:p>
          <a:p>
            <a:r>
              <a:rPr lang="en-US" dirty="0"/>
              <a:t>Public Transportation - $100 million </a:t>
            </a:r>
          </a:p>
          <a:p>
            <a:pPr marL="0" indent="0">
              <a:buNone/>
            </a:pPr>
            <a:endParaRPr lang="en-US" dirty="0"/>
          </a:p>
          <a:p>
            <a:pPr marL="0" indent="0">
              <a:buNone/>
            </a:pPr>
            <a:r>
              <a:rPr lang="en-US" dirty="0"/>
              <a:t>Leaving $760.8 million to be distributed to Road Programs </a:t>
            </a:r>
          </a:p>
          <a:p>
            <a:pPr marL="0" indent="0">
              <a:buNone/>
            </a:pPr>
            <a:endParaRPr lang="en-US" dirty="0"/>
          </a:p>
          <a:p>
            <a:pPr marL="0" indent="0">
              <a:buNone/>
            </a:pPr>
            <a:r>
              <a:rPr lang="en-US" dirty="0"/>
              <a:t>Local Agencies would receive $608.6 million </a:t>
            </a:r>
          </a:p>
          <a:p>
            <a:pPr marL="0" indent="0">
              <a:buNone/>
            </a:pPr>
            <a:r>
              <a:rPr lang="en-US" dirty="0"/>
              <a:t>MDOT would receive $152.2 million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pSp>
        <p:nvGrpSpPr>
          <p:cNvPr id="26" name="Group 2">
            <a:extLst>
              <a:ext uri="{FF2B5EF4-FFF2-40B4-BE49-F238E27FC236}">
                <a16:creationId xmlns:a16="http://schemas.microsoft.com/office/drawing/2014/main" id="{B5C11CBE-5F21-6D1A-30D1-2AEC98518D90}"/>
              </a:ext>
            </a:extLst>
          </p:cNvPr>
          <p:cNvGrpSpPr/>
          <p:nvPr/>
        </p:nvGrpSpPr>
        <p:grpSpPr>
          <a:xfrm>
            <a:off x="16159245" y="6098362"/>
            <a:ext cx="4399402" cy="4399402"/>
            <a:chOff x="0" y="0"/>
            <a:chExt cx="812800" cy="812800"/>
          </a:xfrm>
        </p:grpSpPr>
        <p:sp>
          <p:nvSpPr>
            <p:cNvPr id="27" name="Freeform 3">
              <a:extLst>
                <a:ext uri="{FF2B5EF4-FFF2-40B4-BE49-F238E27FC236}">
                  <a16:creationId xmlns:a16="http://schemas.microsoft.com/office/drawing/2014/main" id="{679AA31D-230F-0419-2E66-84DDF0B9C8C5}"/>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28" name="TextBox 4">
              <a:extLst>
                <a:ext uri="{FF2B5EF4-FFF2-40B4-BE49-F238E27FC236}">
                  <a16:creationId xmlns:a16="http://schemas.microsoft.com/office/drawing/2014/main" id="{F8A76910-027F-B707-B24B-B045E851687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9" name="Group 8">
            <a:extLst>
              <a:ext uri="{FF2B5EF4-FFF2-40B4-BE49-F238E27FC236}">
                <a16:creationId xmlns:a16="http://schemas.microsoft.com/office/drawing/2014/main" id="{85820D00-BAC7-6CF2-1D21-1D61F3BFBBE8}"/>
              </a:ext>
            </a:extLst>
          </p:cNvPr>
          <p:cNvGrpSpPr/>
          <p:nvPr/>
        </p:nvGrpSpPr>
        <p:grpSpPr>
          <a:xfrm>
            <a:off x="15705198" y="6769271"/>
            <a:ext cx="3057584" cy="3057584"/>
            <a:chOff x="0" y="0"/>
            <a:chExt cx="812800" cy="812800"/>
          </a:xfrm>
        </p:grpSpPr>
        <p:sp>
          <p:nvSpPr>
            <p:cNvPr id="30" name="Freeform 9">
              <a:extLst>
                <a:ext uri="{FF2B5EF4-FFF2-40B4-BE49-F238E27FC236}">
                  <a16:creationId xmlns:a16="http://schemas.microsoft.com/office/drawing/2014/main" id="{BF415D46-6981-D2CE-AA91-5EFE024171BF}"/>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1" name="TextBox 10">
              <a:extLst>
                <a:ext uri="{FF2B5EF4-FFF2-40B4-BE49-F238E27FC236}">
                  <a16:creationId xmlns:a16="http://schemas.microsoft.com/office/drawing/2014/main" id="{2972F376-471A-F617-00BA-D86845A77D97}"/>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0810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A94EF-1CDE-B1FA-6758-8D367C41E7D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4AF2CA-2D4E-E017-7916-CD028399E932}"/>
              </a:ext>
            </a:extLst>
          </p:cNvPr>
          <p:cNvGrpSpPr/>
          <p:nvPr/>
        </p:nvGrpSpPr>
        <p:grpSpPr>
          <a:xfrm>
            <a:off x="16159245" y="6098362"/>
            <a:ext cx="4399402" cy="4399402"/>
            <a:chOff x="0" y="0"/>
            <a:chExt cx="812800" cy="812800"/>
          </a:xfrm>
        </p:grpSpPr>
        <p:sp>
          <p:nvSpPr>
            <p:cNvPr id="3" name="Freeform 3">
              <a:extLst>
                <a:ext uri="{FF2B5EF4-FFF2-40B4-BE49-F238E27FC236}">
                  <a16:creationId xmlns:a16="http://schemas.microsoft.com/office/drawing/2014/main" id="{747C5BD5-A017-C9E8-3D2C-A302BBDB6223}"/>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0F2E1E1A-FB82-F234-8608-64A4658B30E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5DB80E53-CAD9-3211-E1FB-0C0A0008386F}"/>
              </a:ext>
            </a:extLst>
          </p:cNvPr>
          <p:cNvGrpSpPr/>
          <p:nvPr/>
        </p:nvGrpSpPr>
        <p:grpSpPr>
          <a:xfrm>
            <a:off x="-2239985" y="-1548145"/>
            <a:ext cx="4399402" cy="4399402"/>
            <a:chOff x="0" y="0"/>
            <a:chExt cx="812800" cy="812800"/>
          </a:xfrm>
        </p:grpSpPr>
        <p:sp>
          <p:nvSpPr>
            <p:cNvPr id="6" name="Freeform 6">
              <a:extLst>
                <a:ext uri="{FF2B5EF4-FFF2-40B4-BE49-F238E27FC236}">
                  <a16:creationId xmlns:a16="http://schemas.microsoft.com/office/drawing/2014/main" id="{EEB2FD97-4995-6932-1346-1B268B8D48F3}"/>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82A4B0E7-CDC9-BD90-A925-673CF84924B8}"/>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6BFCAAD6-6D46-1380-94D6-1F8090EF4789}"/>
              </a:ext>
            </a:extLst>
          </p:cNvPr>
          <p:cNvGrpSpPr/>
          <p:nvPr/>
        </p:nvGrpSpPr>
        <p:grpSpPr>
          <a:xfrm>
            <a:off x="15705198" y="6769271"/>
            <a:ext cx="3057584" cy="3057584"/>
            <a:chOff x="0" y="0"/>
            <a:chExt cx="812800" cy="812800"/>
          </a:xfrm>
        </p:grpSpPr>
        <p:sp>
          <p:nvSpPr>
            <p:cNvPr id="9" name="Freeform 9">
              <a:extLst>
                <a:ext uri="{FF2B5EF4-FFF2-40B4-BE49-F238E27FC236}">
                  <a16:creationId xmlns:a16="http://schemas.microsoft.com/office/drawing/2014/main" id="{4193593C-79B6-B893-75AC-82A520431595}"/>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3965A4B0-A1F5-0D3E-3468-7C07074CA4FE}"/>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241DE7A7-8394-E071-CE84-646DC61409C1}"/>
              </a:ext>
            </a:extLst>
          </p:cNvPr>
          <p:cNvGrpSpPr/>
          <p:nvPr/>
        </p:nvGrpSpPr>
        <p:grpSpPr>
          <a:xfrm>
            <a:off x="187309" y="-626548"/>
            <a:ext cx="2556209" cy="2556209"/>
            <a:chOff x="0" y="0"/>
            <a:chExt cx="812800" cy="812800"/>
          </a:xfrm>
        </p:grpSpPr>
        <p:sp>
          <p:nvSpPr>
            <p:cNvPr id="12" name="Freeform 12">
              <a:extLst>
                <a:ext uri="{FF2B5EF4-FFF2-40B4-BE49-F238E27FC236}">
                  <a16:creationId xmlns:a16="http://schemas.microsoft.com/office/drawing/2014/main" id="{F719771C-39DC-9A58-3792-B72A0EB79983}"/>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F48603CC-3FB4-579E-1457-F9366E154D2D}"/>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90A08A72-6272-FEF5-4B17-FF9C3164C818}"/>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A0DABAC-7574-E2AF-A3D6-47479C6432B5}"/>
              </a:ext>
            </a:extLst>
          </p:cNvPr>
          <p:cNvSpPr/>
          <p:nvPr/>
        </p:nvSpPr>
        <p:spPr>
          <a:xfrm>
            <a:off x="-615664" y="1893571"/>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3">
              <a:extLst>
                <a:ext uri="{96DAC541-7B7A-43D3-8B79-37D633B846F1}">
                  <asvg:svgBlip xmlns:asvg="http://schemas.microsoft.com/office/drawing/2016/SVG/main" r:embed="rId4"/>
                </a:ext>
              </a:extLst>
            </a:blip>
            <a:stretch>
              <a:fillRect r="-17117" b="-217702"/>
            </a:stretch>
          </a:blipFill>
        </p:spPr>
        <p:txBody>
          <a:bodyPr/>
          <a:lstStyle/>
          <a:p>
            <a:endParaRPr lang="en-US"/>
          </a:p>
        </p:txBody>
      </p:sp>
      <p:grpSp>
        <p:nvGrpSpPr>
          <p:cNvPr id="22" name="Group 2">
            <a:extLst>
              <a:ext uri="{FF2B5EF4-FFF2-40B4-BE49-F238E27FC236}">
                <a16:creationId xmlns:a16="http://schemas.microsoft.com/office/drawing/2014/main" id="{8563FC79-55C4-C845-36CB-D8AA007EF2C2}"/>
              </a:ext>
            </a:extLst>
          </p:cNvPr>
          <p:cNvGrpSpPr/>
          <p:nvPr/>
        </p:nvGrpSpPr>
        <p:grpSpPr>
          <a:xfrm>
            <a:off x="6822973" y="2667900"/>
            <a:ext cx="7998938" cy="820554"/>
            <a:chOff x="0" y="0"/>
            <a:chExt cx="3780366" cy="268441"/>
          </a:xfrm>
        </p:grpSpPr>
        <p:sp>
          <p:nvSpPr>
            <p:cNvPr id="23" name="Freeform 3">
              <a:extLst>
                <a:ext uri="{FF2B5EF4-FFF2-40B4-BE49-F238E27FC236}">
                  <a16:creationId xmlns:a16="http://schemas.microsoft.com/office/drawing/2014/main" id="{5AC8BF56-A796-2857-3C9B-1655C37C5E66}"/>
                </a:ext>
              </a:extLst>
            </p:cNvPr>
            <p:cNvSpPr/>
            <p:nvPr/>
          </p:nvSpPr>
          <p:spPr>
            <a:xfrm>
              <a:off x="0" y="0"/>
              <a:ext cx="3780366" cy="268441"/>
            </a:xfrm>
            <a:custGeom>
              <a:avLst/>
              <a:gdLst/>
              <a:ahLst/>
              <a:cxnLst/>
              <a:rect l="l" t="t" r="r" b="b"/>
              <a:pathLst>
                <a:path w="3780366" h="268441">
                  <a:moveTo>
                    <a:pt x="16749" y="0"/>
                  </a:moveTo>
                  <a:lnTo>
                    <a:pt x="3763616" y="0"/>
                  </a:lnTo>
                  <a:cubicBezTo>
                    <a:pt x="3768059" y="0"/>
                    <a:pt x="3772319" y="1765"/>
                    <a:pt x="3775460" y="4906"/>
                  </a:cubicBezTo>
                  <a:cubicBezTo>
                    <a:pt x="3778601" y="8047"/>
                    <a:pt x="3780366" y="12307"/>
                    <a:pt x="3780366" y="16749"/>
                  </a:cubicBezTo>
                  <a:lnTo>
                    <a:pt x="3780366" y="251692"/>
                  </a:lnTo>
                  <a:cubicBezTo>
                    <a:pt x="3780366" y="260943"/>
                    <a:pt x="3772867" y="268441"/>
                    <a:pt x="3763616" y="268441"/>
                  </a:cubicBezTo>
                  <a:lnTo>
                    <a:pt x="16749" y="268441"/>
                  </a:lnTo>
                  <a:cubicBezTo>
                    <a:pt x="12307" y="268441"/>
                    <a:pt x="8047" y="266677"/>
                    <a:pt x="4906" y="263536"/>
                  </a:cubicBezTo>
                  <a:cubicBezTo>
                    <a:pt x="1765" y="260395"/>
                    <a:pt x="0" y="256134"/>
                    <a:pt x="0" y="251692"/>
                  </a:cubicBezTo>
                  <a:lnTo>
                    <a:pt x="0" y="16749"/>
                  </a:lnTo>
                  <a:cubicBezTo>
                    <a:pt x="0" y="12307"/>
                    <a:pt x="1765" y="8047"/>
                    <a:pt x="4906" y="4906"/>
                  </a:cubicBezTo>
                  <a:cubicBezTo>
                    <a:pt x="8047" y="1765"/>
                    <a:pt x="12307" y="0"/>
                    <a:pt x="16749" y="0"/>
                  </a:cubicBezTo>
                  <a:close/>
                </a:path>
              </a:pathLst>
            </a:custGeom>
            <a:solidFill>
              <a:srgbClr val="0066A4"/>
            </a:solidFill>
          </p:spPr>
          <p:txBody>
            <a:bodyPr/>
            <a:lstStyle/>
            <a:p>
              <a:endParaRPr lang="en-US"/>
            </a:p>
          </p:txBody>
        </p:sp>
        <p:sp>
          <p:nvSpPr>
            <p:cNvPr id="24" name="TextBox 4">
              <a:extLst>
                <a:ext uri="{FF2B5EF4-FFF2-40B4-BE49-F238E27FC236}">
                  <a16:creationId xmlns:a16="http://schemas.microsoft.com/office/drawing/2014/main" id="{B91B1CA1-FD17-1C90-702A-AEE6A0B5C1A0}"/>
                </a:ext>
              </a:extLst>
            </p:cNvPr>
            <p:cNvSpPr txBox="1"/>
            <p:nvPr/>
          </p:nvSpPr>
          <p:spPr>
            <a:xfrm>
              <a:off x="0" y="-38100"/>
              <a:ext cx="3780366" cy="306541"/>
            </a:xfrm>
            <a:prstGeom prst="rect">
              <a:avLst/>
            </a:prstGeom>
          </p:spPr>
          <p:txBody>
            <a:bodyPr lIns="50800" tIns="50800" rIns="50800" bIns="50800" rtlCol="0" anchor="ctr"/>
            <a:lstStyle/>
            <a:p>
              <a:pPr algn="ctr">
                <a:lnSpc>
                  <a:spcPts val="2659"/>
                </a:lnSpc>
              </a:pPr>
              <a:endParaRPr/>
            </a:p>
          </p:txBody>
        </p:sp>
      </p:grpSp>
      <p:sp>
        <p:nvSpPr>
          <p:cNvPr id="25" name="TextBox 17">
            <a:extLst>
              <a:ext uri="{FF2B5EF4-FFF2-40B4-BE49-F238E27FC236}">
                <a16:creationId xmlns:a16="http://schemas.microsoft.com/office/drawing/2014/main" id="{56FFE076-D921-C436-BE1A-46A09EADC854}"/>
              </a:ext>
            </a:extLst>
          </p:cNvPr>
          <p:cNvSpPr txBox="1"/>
          <p:nvPr/>
        </p:nvSpPr>
        <p:spPr>
          <a:xfrm>
            <a:off x="6838635" y="639644"/>
            <a:ext cx="12514993" cy="1661993"/>
          </a:xfrm>
          <a:prstGeom prst="rect">
            <a:avLst/>
          </a:prstGeom>
        </p:spPr>
        <p:txBody>
          <a:bodyPr wrap="square" lIns="0" tIns="0" rIns="0" bIns="0" rtlCol="0" anchor="t">
            <a:spAutoFit/>
          </a:bodyPr>
          <a:lstStyle>
            <a:defPPr>
              <a:defRPr lang="en-US"/>
            </a:defPPr>
            <a:lvl1pPr>
              <a:spcBef>
                <a:spcPct val="0"/>
              </a:spcBef>
              <a:defRPr sz="5400" b="1">
                <a:solidFill>
                  <a:srgbClr val="000000"/>
                </a:solidFill>
                <a:latin typeface="Arial" panose="020B0604020202020204" pitchFamily="34" charset="0"/>
                <a:ea typeface="Touvlo Bold"/>
                <a:cs typeface="Arial" panose="020B0604020202020204" pitchFamily="34" charset="0"/>
              </a:defRPr>
            </a:lvl1pPr>
          </a:lstStyle>
          <a:p>
            <a:r>
              <a:rPr lang="en-US" dirty="0">
                <a:sym typeface="Touvlo Bold"/>
              </a:rPr>
              <a:t>Transportation Funding Package </a:t>
            </a:r>
            <a:r>
              <a:rPr lang="en-US" i="1" dirty="0">
                <a:sym typeface="Touvlo Bold Italics"/>
              </a:rPr>
              <a:t>Impacts</a:t>
            </a:r>
          </a:p>
        </p:txBody>
      </p:sp>
      <p:sp>
        <p:nvSpPr>
          <p:cNvPr id="26" name="TextBox 18">
            <a:extLst>
              <a:ext uri="{FF2B5EF4-FFF2-40B4-BE49-F238E27FC236}">
                <a16:creationId xmlns:a16="http://schemas.microsoft.com/office/drawing/2014/main" id="{B92FE223-FFD8-42A5-44A3-01E393AE5508}"/>
              </a:ext>
            </a:extLst>
          </p:cNvPr>
          <p:cNvSpPr txBox="1"/>
          <p:nvPr/>
        </p:nvSpPr>
        <p:spPr>
          <a:xfrm>
            <a:off x="7047342" y="2888431"/>
            <a:ext cx="7998937" cy="307777"/>
          </a:xfrm>
          <a:prstGeom prst="rect">
            <a:avLst/>
          </a:prstGeom>
        </p:spPr>
        <p:txBody>
          <a:bodyPr wrap="square" lIns="0" tIns="0" rIns="0" bIns="0" rtlCol="0" anchor="t">
            <a:spAutoFit/>
          </a:bodyPr>
          <a:lstStyle/>
          <a:p>
            <a:pPr>
              <a:lnSpc>
                <a:spcPts val="2390"/>
              </a:lnSpc>
            </a:pPr>
            <a:r>
              <a:rPr lang="en-US" sz="2173" b="1" dirty="0">
                <a:solidFill>
                  <a:srgbClr val="FFFFFF"/>
                </a:solidFill>
                <a:latin typeface="Arial" panose="020B0604020202020204" pitchFamily="34" charset="0"/>
                <a:ea typeface="Touvlo Bold"/>
                <a:cs typeface="Arial" panose="020B0604020202020204" pitchFamily="34" charset="0"/>
                <a:sym typeface="Touvlo Bold"/>
              </a:rPr>
              <a:t>Initial 12-month estimates </a:t>
            </a:r>
          </a:p>
        </p:txBody>
      </p:sp>
      <p:sp>
        <p:nvSpPr>
          <p:cNvPr id="27" name="Freeform 5">
            <a:extLst>
              <a:ext uri="{FF2B5EF4-FFF2-40B4-BE49-F238E27FC236}">
                <a16:creationId xmlns:a16="http://schemas.microsoft.com/office/drawing/2014/main" id="{957730EF-818D-E53A-0D87-301BDD2637FB}"/>
              </a:ext>
            </a:extLst>
          </p:cNvPr>
          <p:cNvSpPr/>
          <p:nvPr/>
        </p:nvSpPr>
        <p:spPr>
          <a:xfrm>
            <a:off x="-1270373" y="852398"/>
            <a:ext cx="7895543" cy="7895543"/>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0066A4"/>
          </a:solidFill>
        </p:spPr>
        <p:txBody>
          <a:bodyPr/>
          <a:lstStyle/>
          <a:p>
            <a:endParaRPr lang="en-US"/>
          </a:p>
        </p:txBody>
      </p:sp>
      <p:grpSp>
        <p:nvGrpSpPr>
          <p:cNvPr id="28" name="Group 7">
            <a:extLst>
              <a:ext uri="{FF2B5EF4-FFF2-40B4-BE49-F238E27FC236}">
                <a16:creationId xmlns:a16="http://schemas.microsoft.com/office/drawing/2014/main" id="{8D05C5B2-ACEE-A16C-18FE-4D6381EA6109}"/>
              </a:ext>
            </a:extLst>
          </p:cNvPr>
          <p:cNvGrpSpPr/>
          <p:nvPr/>
        </p:nvGrpSpPr>
        <p:grpSpPr>
          <a:xfrm>
            <a:off x="-567593" y="1508148"/>
            <a:ext cx="6615711" cy="6615711"/>
            <a:chOff x="0" y="0"/>
            <a:chExt cx="812800" cy="812800"/>
          </a:xfrm>
        </p:grpSpPr>
        <p:sp>
          <p:nvSpPr>
            <p:cNvPr id="29" name="Freeform 8">
              <a:extLst>
                <a:ext uri="{FF2B5EF4-FFF2-40B4-BE49-F238E27FC236}">
                  <a16:creationId xmlns:a16="http://schemas.microsoft.com/office/drawing/2014/main" id="{AD4A1017-9E7A-5574-24FE-05D439E82631}"/>
                </a:ext>
              </a:extLst>
            </p:cNvPr>
            <p:cNvSpPr/>
            <p:nvPr/>
          </p:nvSpPr>
          <p:spPr>
            <a:xfrm>
              <a:off x="19389" y="19389"/>
              <a:ext cx="774022" cy="77402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30" name="Subtitle 2">
            <a:extLst>
              <a:ext uri="{FF2B5EF4-FFF2-40B4-BE49-F238E27FC236}">
                <a16:creationId xmlns:a16="http://schemas.microsoft.com/office/drawing/2014/main" id="{6CF646F4-502E-3435-7011-D9DBCA2A7008}"/>
              </a:ext>
            </a:extLst>
          </p:cNvPr>
          <p:cNvSpPr txBox="1">
            <a:spLocks/>
          </p:cNvSpPr>
          <p:nvPr/>
        </p:nvSpPr>
        <p:spPr>
          <a:xfrm>
            <a:off x="6838635" y="3666913"/>
            <a:ext cx="11602065" cy="581096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r>
              <a:rPr lang="en-US" dirty="0"/>
              <a:t>Motor Fuel Tax Increase  - $1,073.4 million </a:t>
            </a:r>
          </a:p>
          <a:p>
            <a:r>
              <a:rPr lang="en-US" dirty="0"/>
              <a:t>Subtotal to Road Programs, net of income tax decrease, $350.5 million </a:t>
            </a:r>
          </a:p>
          <a:p>
            <a:pPr marL="0" indent="0">
              <a:buNone/>
            </a:pPr>
            <a:endParaRPr lang="en-US" dirty="0"/>
          </a:p>
          <a:p>
            <a:pPr marL="0" indent="0">
              <a:buNone/>
            </a:pPr>
            <a:r>
              <a:rPr lang="en-US" dirty="0"/>
              <a:t>Amount to be distributed to Local Road Agencies - $213.5 million </a:t>
            </a:r>
          </a:p>
          <a:p>
            <a:pPr marL="0" indent="0">
              <a:buNone/>
            </a:pPr>
            <a:r>
              <a:rPr lang="en-US" dirty="0"/>
              <a:t>Amount to be distributed to MDOT - $137.0 million </a:t>
            </a:r>
          </a:p>
          <a:p>
            <a:pPr marL="0" indent="0">
              <a:buNone/>
            </a:pPr>
            <a:endParaRPr lang="en-US" dirty="0"/>
          </a:p>
          <a:p>
            <a:pPr marL="0" indent="0">
              <a:buNone/>
            </a:pPr>
            <a:r>
              <a:rPr lang="en-US" dirty="0"/>
              <a:t>Corporate Income Tax - $688 million </a:t>
            </a:r>
          </a:p>
          <a:p>
            <a:pPr marL="0" indent="0">
              <a:buNone/>
            </a:pPr>
            <a:r>
              <a:rPr lang="en-US" dirty="0"/>
              <a:t>Wholesale Marijuana Tax - $417 million </a:t>
            </a:r>
          </a:p>
          <a:p>
            <a:pPr marL="0" indent="0">
              <a:buNone/>
            </a:pPr>
            <a:endParaRPr lang="en-US" dirty="0"/>
          </a:p>
          <a:p>
            <a:pPr marL="0" indent="0">
              <a:buNone/>
            </a:pPr>
            <a:r>
              <a:rPr lang="en-US" dirty="0"/>
              <a:t>Set Asides for Bridge, Rail, Public Transportation - $240 million </a:t>
            </a:r>
          </a:p>
          <a:p>
            <a:pPr marL="0" indent="0">
              <a:buNone/>
            </a:pPr>
            <a:r>
              <a:rPr lang="en-US" dirty="0"/>
              <a:t>Amount to be distributed to Local Road Agencies - $692 million </a:t>
            </a:r>
          </a:p>
          <a:p>
            <a:pPr marL="0" indent="0">
              <a:buNone/>
            </a:pPr>
            <a:r>
              <a:rPr lang="en-US" dirty="0"/>
              <a:t>Amount to be distributed to MDOT - $173 million </a:t>
            </a:r>
          </a:p>
          <a:p>
            <a:pPr marL="0" indent="0">
              <a:buNone/>
            </a:pPr>
            <a:endParaRPr lang="en-US" dirty="0"/>
          </a:p>
          <a:p>
            <a:pPr marL="0" indent="0">
              <a:buNone/>
            </a:pPr>
            <a:r>
              <a:rPr lang="en-US" b="1" dirty="0"/>
              <a:t>Total Transportation Impacts:  $1,455.5 million </a:t>
            </a:r>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9829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49111-19FD-851F-9202-115D04248FE6}"/>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FDAF63D9-8100-E58A-CCE5-466856DECB4C}"/>
              </a:ext>
            </a:extLst>
          </p:cNvPr>
          <p:cNvGrpSpPr/>
          <p:nvPr/>
        </p:nvGrpSpPr>
        <p:grpSpPr>
          <a:xfrm>
            <a:off x="-2239985" y="-1548145"/>
            <a:ext cx="4399402" cy="4399402"/>
            <a:chOff x="0" y="0"/>
            <a:chExt cx="812800" cy="812800"/>
          </a:xfrm>
        </p:grpSpPr>
        <p:sp>
          <p:nvSpPr>
            <p:cNvPr id="6" name="Freeform 6">
              <a:extLst>
                <a:ext uri="{FF2B5EF4-FFF2-40B4-BE49-F238E27FC236}">
                  <a16:creationId xmlns:a16="http://schemas.microsoft.com/office/drawing/2014/main" id="{AD8C4814-DD5C-8BA1-78DA-5E6B568F5B74}"/>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7DCE975B-6597-1395-B666-7507B992C48A}"/>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9397CF04-7658-3EA3-32A7-701BBC456CEB}"/>
              </a:ext>
            </a:extLst>
          </p:cNvPr>
          <p:cNvGrpSpPr/>
          <p:nvPr/>
        </p:nvGrpSpPr>
        <p:grpSpPr>
          <a:xfrm>
            <a:off x="187309" y="-626548"/>
            <a:ext cx="2556209" cy="2556209"/>
            <a:chOff x="0" y="0"/>
            <a:chExt cx="812800" cy="812800"/>
          </a:xfrm>
        </p:grpSpPr>
        <p:sp>
          <p:nvSpPr>
            <p:cNvPr id="12" name="Freeform 12">
              <a:extLst>
                <a:ext uri="{FF2B5EF4-FFF2-40B4-BE49-F238E27FC236}">
                  <a16:creationId xmlns:a16="http://schemas.microsoft.com/office/drawing/2014/main" id="{A572F5AD-BA8D-8900-923B-5645ADEC0C72}"/>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C91C7E6C-5E6B-417A-7542-DBDB4486FEBA}"/>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F644FD16-F268-F5FC-AF26-8A22FD2A9228}"/>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5306371C-3790-CEB3-49CA-B2CFF13D85AA}"/>
              </a:ext>
            </a:extLst>
          </p:cNvPr>
          <p:cNvSpPr/>
          <p:nvPr/>
        </p:nvSpPr>
        <p:spPr>
          <a:xfrm>
            <a:off x="-615664" y="1893571"/>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20" name="TextBox 20">
            <a:extLst>
              <a:ext uri="{FF2B5EF4-FFF2-40B4-BE49-F238E27FC236}">
                <a16:creationId xmlns:a16="http://schemas.microsoft.com/office/drawing/2014/main" id="{9EAAF240-169F-9CA4-3D13-83BF3CC2C40D}"/>
              </a:ext>
            </a:extLst>
          </p:cNvPr>
          <p:cNvSpPr txBox="1"/>
          <p:nvPr/>
        </p:nvSpPr>
        <p:spPr>
          <a:xfrm>
            <a:off x="1738082" y="1367884"/>
            <a:ext cx="7690663" cy="1477328"/>
          </a:xfrm>
          <a:prstGeom prst="rect">
            <a:avLst/>
          </a:prstGeom>
        </p:spPr>
        <p:txBody>
          <a:bodyPr wrap="square" lIns="0" tIns="0" rIns="0" bIns="0" rtlCol="0" anchor="t">
            <a:spAutoFit/>
          </a:bodyPr>
          <a:lstStyle>
            <a:defPPr>
              <a:defRPr lang="en-US"/>
            </a:defPPr>
            <a:lvl1pPr>
              <a:spcBef>
                <a:spcPct val="0"/>
              </a:spcBef>
              <a:defRPr sz="4099" b="1">
                <a:solidFill>
                  <a:srgbClr val="000000"/>
                </a:solidFill>
                <a:latin typeface="Arial" panose="020B0604020202020204" pitchFamily="34" charset="0"/>
                <a:ea typeface="Touvlo Bold"/>
                <a:cs typeface="Arial" panose="020B0604020202020204" pitchFamily="34" charset="0"/>
              </a:defRPr>
            </a:lvl1pPr>
          </a:lstStyle>
          <a:p>
            <a:r>
              <a:rPr lang="en-US" sz="4800" dirty="0">
                <a:latin typeface="Arial"/>
                <a:cs typeface="Arial"/>
                <a:sym typeface="Touvlo Bold"/>
              </a:rPr>
              <a:t>Rebuilding Michigan Program Update</a:t>
            </a:r>
            <a:endParaRPr lang="en-US" sz="4800" dirty="0">
              <a:sym typeface="Touvlo Bold Italics"/>
            </a:endParaRPr>
          </a:p>
        </p:txBody>
      </p:sp>
      <p:sp>
        <p:nvSpPr>
          <p:cNvPr id="23" name="TextBox 22">
            <a:extLst>
              <a:ext uri="{FF2B5EF4-FFF2-40B4-BE49-F238E27FC236}">
                <a16:creationId xmlns:a16="http://schemas.microsoft.com/office/drawing/2014/main" id="{21FB3FB5-2247-4DBC-B9C2-5CC8D06E847D}"/>
              </a:ext>
            </a:extLst>
          </p:cNvPr>
          <p:cNvSpPr txBox="1"/>
          <p:nvPr/>
        </p:nvSpPr>
        <p:spPr>
          <a:xfrm>
            <a:off x="1363210" y="3100045"/>
            <a:ext cx="8278809" cy="6281848"/>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sz="2800" dirty="0"/>
              <a:t>“Financing not Funding”</a:t>
            </a:r>
          </a:p>
          <a:p>
            <a:pPr marL="285750" indent="-285750">
              <a:lnSpc>
                <a:spcPct val="150000"/>
              </a:lnSpc>
              <a:buFont typeface="Arial" panose="020B0604020202020204" pitchFamily="34" charset="0"/>
              <a:buChar char="•"/>
            </a:pPr>
            <a:r>
              <a:rPr lang="en-US" sz="2800" dirty="0"/>
              <a:t>$706M Bonds remaining to be issued in 2026</a:t>
            </a:r>
            <a:endParaRPr lang="en-US" sz="2800" dirty="0">
              <a:ea typeface="Calibri"/>
              <a:cs typeface="Calibri"/>
            </a:endParaRPr>
          </a:p>
          <a:p>
            <a:pPr marL="285750" indent="-285750">
              <a:lnSpc>
                <a:spcPct val="150000"/>
              </a:lnSpc>
              <a:buFont typeface="Arial" panose="020B0604020202020204" pitchFamily="34" charset="0"/>
              <a:buChar char="•"/>
            </a:pPr>
            <a:r>
              <a:rPr lang="en-US" sz="2800" dirty="0">
                <a:ea typeface="Calibri"/>
                <a:cs typeface="Calibri"/>
              </a:rPr>
              <a:t>Additional Projects with remaining bond funds must be approved by STC</a:t>
            </a:r>
          </a:p>
          <a:p>
            <a:pPr marL="285750" indent="-285750">
              <a:lnSpc>
                <a:spcPct val="150000"/>
              </a:lnSpc>
              <a:buFont typeface="Arial" panose="020B0604020202020204" pitchFamily="34" charset="0"/>
              <a:buChar char="•"/>
            </a:pPr>
            <a:r>
              <a:rPr lang="en-US" sz="2800" dirty="0">
                <a:ea typeface="Calibri"/>
                <a:cs typeface="Calibri"/>
              </a:rPr>
              <a:t>Debt Services</a:t>
            </a:r>
            <a:endParaRPr lang="en-US" sz="2800" dirty="0"/>
          </a:p>
          <a:p>
            <a:pPr marL="742950" lvl="1" indent="-285750">
              <a:lnSpc>
                <a:spcPct val="150000"/>
              </a:lnSpc>
              <a:buFont typeface="Arial" panose="020B0604020202020204" pitchFamily="34" charset="0"/>
              <a:buChar char="•"/>
            </a:pPr>
            <a:r>
              <a:rPr lang="en-US" sz="2800" dirty="0">
                <a:ea typeface="Calibri"/>
                <a:cs typeface="Calibri"/>
              </a:rPr>
              <a:t>$200M currently for approximately 27 years</a:t>
            </a:r>
          </a:p>
          <a:p>
            <a:pPr marL="742950" lvl="1" indent="-285750">
              <a:lnSpc>
                <a:spcPct val="150000"/>
              </a:lnSpc>
              <a:buFont typeface="Arial" panose="020B0604020202020204" pitchFamily="34" charset="0"/>
              <a:buChar char="•"/>
            </a:pPr>
            <a:r>
              <a:rPr lang="en-US" sz="2800" dirty="0">
                <a:ea typeface="Calibri"/>
                <a:cs typeface="Calibri"/>
              </a:rPr>
              <a:t>Projected $250M if remaining tranche is issued</a:t>
            </a:r>
            <a:endParaRPr lang="en-US" sz="2800" dirty="0"/>
          </a:p>
          <a:p>
            <a:pPr marL="742950" lvl="1" indent="-285750">
              <a:lnSpc>
                <a:spcPct val="150000"/>
              </a:lnSpc>
              <a:buFont typeface="Arial" panose="020B0604020202020204" pitchFamily="34" charset="0"/>
              <a:buChar char="•"/>
            </a:pPr>
            <a:r>
              <a:rPr lang="en-US" sz="2800" dirty="0"/>
              <a:t>GARVEE bonds issued 15+ years ago to be fully paid off in 2027</a:t>
            </a:r>
          </a:p>
          <a:p>
            <a:pPr marL="285750" indent="-285750">
              <a:lnSpc>
                <a:spcPct val="150000"/>
              </a:lnSpc>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81947163-3F5A-1E4B-9CAB-89328009A9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07" r="620"/>
          <a:stretch>
            <a:fillRect/>
          </a:stretch>
        </p:blipFill>
        <p:spPr bwMode="auto">
          <a:xfrm>
            <a:off x="9988063" y="0"/>
            <a:ext cx="828178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030" name="Group 1029">
            <a:extLst>
              <a:ext uri="{FF2B5EF4-FFF2-40B4-BE49-F238E27FC236}">
                <a16:creationId xmlns:a16="http://schemas.microsoft.com/office/drawing/2014/main" id="{24E288B7-90C9-4C70-E2E9-D190DA94F788}"/>
              </a:ext>
            </a:extLst>
          </p:cNvPr>
          <p:cNvGrpSpPr/>
          <p:nvPr/>
        </p:nvGrpSpPr>
        <p:grpSpPr>
          <a:xfrm>
            <a:off x="12854354" y="5269644"/>
            <a:ext cx="5042793" cy="5039690"/>
            <a:chOff x="11986094" y="4800600"/>
            <a:chExt cx="5042793" cy="5039690"/>
          </a:xfrm>
        </p:grpSpPr>
        <p:pic>
          <p:nvPicPr>
            <p:cNvPr id="18" name="Picture 17">
              <a:extLst>
                <a:ext uri="{FF2B5EF4-FFF2-40B4-BE49-F238E27FC236}">
                  <a16:creationId xmlns:a16="http://schemas.microsoft.com/office/drawing/2014/main" id="{2A5DAD02-E053-DE4E-1957-B8C684A2CFD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86" b="95714" l="5786" r="93500">
                          <a14:foregroundMark x1="46214" y1="11786" x2="54143" y2="13000"/>
                          <a14:foregroundMark x1="10571" y1="47429" x2="11857" y2="55286"/>
                          <a14:foregroundMark x1="11214" y1="49000" x2="8357" y2="49643"/>
                          <a14:foregroundMark x1="8714" y1="45214" x2="5857" y2="55071"/>
                          <a14:foregroundMark x1="5857" y1="55071" x2="6143" y2="55643"/>
                          <a14:foregroundMark x1="53143" y1="8929" x2="45000" y2="8571"/>
                          <a14:foregroundMark x1="49071" y1="6714" x2="49071" y2="4786"/>
                          <a14:foregroundMark x1="89786" y1="43929" x2="93571" y2="52357"/>
                          <a14:foregroundMark x1="93571" y1="52357" x2="87857" y2="56857"/>
                          <a14:foregroundMark x1="42786" y1="90000" x2="50214" y2="95714"/>
                          <a14:foregroundMark x1="50214" y1="95714" x2="58857" y2="88286"/>
                          <a14:foregroundMark x1="58857" y1="88286" x2="59143" y2="87500"/>
                        </a14:backgroundRemoval>
                      </a14:imgEffect>
                    </a14:imgLayer>
                  </a14:imgProps>
                </a:ext>
              </a:extLst>
            </a:blip>
            <a:srcRect l="-3928" t="1893" r="3928" b="-1893"/>
            <a:stretch>
              <a:fillRect/>
            </a:stretch>
          </p:blipFill>
          <p:spPr>
            <a:xfrm>
              <a:off x="11986094" y="4800600"/>
              <a:ext cx="5042793" cy="5039690"/>
            </a:xfrm>
            <a:prstGeom prst="rect">
              <a:avLst/>
            </a:prstGeom>
          </p:spPr>
        </p:pic>
        <p:sp>
          <p:nvSpPr>
            <p:cNvPr id="30" name="Rectangle: Rounded Corners 29">
              <a:extLst>
                <a:ext uri="{FF2B5EF4-FFF2-40B4-BE49-F238E27FC236}">
                  <a16:creationId xmlns:a16="http://schemas.microsoft.com/office/drawing/2014/main" id="{E4610CE2-F8D8-A782-1676-DC3C76C4BCDE}"/>
                </a:ext>
              </a:extLst>
            </p:cNvPr>
            <p:cNvSpPr/>
            <p:nvPr/>
          </p:nvSpPr>
          <p:spPr>
            <a:xfrm rot="2742617">
              <a:off x="12921472" y="5493012"/>
              <a:ext cx="3532585" cy="3495129"/>
            </a:xfrm>
            <a:prstGeom prst="roundRect">
              <a:avLst>
                <a:gd name="adj" fmla="val 10824"/>
              </a:avLst>
            </a:prstGeom>
            <a:noFill/>
            <a:ln w="320675">
              <a:solidFill>
                <a:srgbClr val="006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1">
            <a:extLst>
              <a:ext uri="{FF2B5EF4-FFF2-40B4-BE49-F238E27FC236}">
                <a16:creationId xmlns:a16="http://schemas.microsoft.com/office/drawing/2014/main" id="{FF712E43-BE81-3BC0-81C1-0699C7171344}"/>
              </a:ext>
            </a:extLst>
          </p:cNvPr>
          <p:cNvGrpSpPr/>
          <p:nvPr/>
        </p:nvGrpSpPr>
        <p:grpSpPr>
          <a:xfrm>
            <a:off x="16619042" y="8420100"/>
            <a:ext cx="2556209" cy="2556209"/>
            <a:chOff x="0" y="0"/>
            <a:chExt cx="812800" cy="812800"/>
          </a:xfrm>
        </p:grpSpPr>
        <p:sp>
          <p:nvSpPr>
            <p:cNvPr id="3" name="Freeform 12">
              <a:extLst>
                <a:ext uri="{FF2B5EF4-FFF2-40B4-BE49-F238E27FC236}">
                  <a16:creationId xmlns:a16="http://schemas.microsoft.com/office/drawing/2014/main" id="{0F29AB55-CACC-20E8-C183-2270AFFAD4FD}"/>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4" name="TextBox 13">
              <a:extLst>
                <a:ext uri="{FF2B5EF4-FFF2-40B4-BE49-F238E27FC236}">
                  <a16:creationId xmlns:a16="http://schemas.microsoft.com/office/drawing/2014/main" id="{195F4FDA-DF7A-FDF0-737A-6D6E59F90E7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39563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7A56-881D-5650-CB70-6ED24296B9F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E79783E-B56B-24F4-E7FD-A2224961FC56}"/>
              </a:ext>
            </a:extLst>
          </p:cNvPr>
          <p:cNvGrpSpPr/>
          <p:nvPr/>
        </p:nvGrpSpPr>
        <p:grpSpPr>
          <a:xfrm>
            <a:off x="16159245" y="6098362"/>
            <a:ext cx="4399402" cy="4399402"/>
            <a:chOff x="0" y="0"/>
            <a:chExt cx="812800" cy="812800"/>
          </a:xfrm>
        </p:grpSpPr>
        <p:sp>
          <p:nvSpPr>
            <p:cNvPr id="3" name="Freeform 3">
              <a:extLst>
                <a:ext uri="{FF2B5EF4-FFF2-40B4-BE49-F238E27FC236}">
                  <a16:creationId xmlns:a16="http://schemas.microsoft.com/office/drawing/2014/main" id="{9BE148F6-CE3F-8457-D744-709CBB570834}"/>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530FEFC2-DC1D-2311-6F49-0C9E539C946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C86845FD-D307-D379-8488-4B61B5885409}"/>
              </a:ext>
            </a:extLst>
          </p:cNvPr>
          <p:cNvGrpSpPr/>
          <p:nvPr/>
        </p:nvGrpSpPr>
        <p:grpSpPr>
          <a:xfrm>
            <a:off x="-2101897" y="-1646729"/>
            <a:ext cx="4123227" cy="4123227"/>
            <a:chOff x="25512" y="26599"/>
            <a:chExt cx="761776" cy="761776"/>
          </a:xfrm>
        </p:grpSpPr>
        <p:sp>
          <p:nvSpPr>
            <p:cNvPr id="6" name="Freeform 6">
              <a:extLst>
                <a:ext uri="{FF2B5EF4-FFF2-40B4-BE49-F238E27FC236}">
                  <a16:creationId xmlns:a16="http://schemas.microsoft.com/office/drawing/2014/main" id="{7C25CD62-7683-12A1-2AE4-733423EC36DC}"/>
                </a:ext>
              </a:extLst>
            </p:cNvPr>
            <p:cNvSpPr/>
            <p:nvPr/>
          </p:nvSpPr>
          <p:spPr>
            <a:xfrm>
              <a:off x="25512" y="26599"/>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F69E6909-081F-FBEF-B1DB-3F0D3D4CE7A7}"/>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97E3B44B-5D79-D9EC-6DCA-65D67AE28F37}"/>
              </a:ext>
            </a:extLst>
          </p:cNvPr>
          <p:cNvGrpSpPr/>
          <p:nvPr/>
        </p:nvGrpSpPr>
        <p:grpSpPr>
          <a:xfrm>
            <a:off x="15705198" y="6769271"/>
            <a:ext cx="3057584" cy="3057584"/>
            <a:chOff x="0" y="0"/>
            <a:chExt cx="812800" cy="812800"/>
          </a:xfrm>
        </p:grpSpPr>
        <p:sp>
          <p:nvSpPr>
            <p:cNvPr id="9" name="Freeform 9">
              <a:extLst>
                <a:ext uri="{FF2B5EF4-FFF2-40B4-BE49-F238E27FC236}">
                  <a16:creationId xmlns:a16="http://schemas.microsoft.com/office/drawing/2014/main" id="{B9E6B878-2081-042C-6BB4-3C9560A8CA23}"/>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643FA845-D8E1-1436-8335-B8DFF66C7AA1}"/>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0BD2CE84-C0D8-C378-56F2-103740380B0F}"/>
              </a:ext>
            </a:extLst>
          </p:cNvPr>
          <p:cNvGrpSpPr/>
          <p:nvPr/>
        </p:nvGrpSpPr>
        <p:grpSpPr>
          <a:xfrm>
            <a:off x="285944" y="-720638"/>
            <a:ext cx="2358939" cy="2358939"/>
            <a:chOff x="31363" y="49496"/>
            <a:chExt cx="750074" cy="750074"/>
          </a:xfrm>
        </p:grpSpPr>
        <p:sp>
          <p:nvSpPr>
            <p:cNvPr id="12" name="Freeform 12">
              <a:extLst>
                <a:ext uri="{FF2B5EF4-FFF2-40B4-BE49-F238E27FC236}">
                  <a16:creationId xmlns:a16="http://schemas.microsoft.com/office/drawing/2014/main" id="{768F6A26-FCE3-2A19-7D5E-71579804153E}"/>
                </a:ext>
              </a:extLst>
            </p:cNvPr>
            <p:cNvSpPr/>
            <p:nvPr/>
          </p:nvSpPr>
          <p:spPr>
            <a:xfrm>
              <a:off x="31363" y="49496"/>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A7AA8AB7-9F70-1BE3-495E-0932AA7C3C14}"/>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A3DF00E9-0A18-D7DC-A9F0-EE0492CFDB2C}"/>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90E0D23F-CC54-25F2-4E40-B34D2C7A1375}"/>
              </a:ext>
            </a:extLst>
          </p:cNvPr>
          <p:cNvSpPr txBox="1"/>
          <p:nvPr/>
        </p:nvSpPr>
        <p:spPr>
          <a:xfrm>
            <a:off x="2021331" y="907041"/>
            <a:ext cx="16266669" cy="859787"/>
          </a:xfrm>
          <a:prstGeom prst="rect">
            <a:avLst/>
          </a:prstGeom>
        </p:spPr>
        <p:txBody>
          <a:bodyPr wrap="square" lIns="0" tIns="0" rIns="0" bIns="0" rtlCol="0" anchor="t">
            <a:spAutoFit/>
          </a:bodyPr>
          <a:lstStyle>
            <a:defPPr>
              <a:defRPr lang="en-US"/>
            </a:defPPr>
            <a:lvl1pPr>
              <a:lnSpc>
                <a:spcPts val="7279"/>
              </a:lnSpc>
              <a:spcBef>
                <a:spcPct val="0"/>
              </a:spcBef>
              <a:defRPr sz="5400" b="1">
                <a:solidFill>
                  <a:srgbClr val="000000"/>
                </a:solidFill>
                <a:latin typeface="Arial" panose="020B0604020202020204" pitchFamily="34" charset="0"/>
                <a:ea typeface="Touvlo Bold"/>
                <a:cs typeface="Arial" panose="020B0604020202020204" pitchFamily="34" charset="0"/>
              </a:defRPr>
            </a:lvl1pPr>
          </a:lstStyle>
          <a:p>
            <a:r>
              <a:rPr lang="en-US" dirty="0"/>
              <a:t>Road Usage Charging (RUC)</a:t>
            </a:r>
            <a:endParaRPr lang="en-US" dirty="0">
              <a:sym typeface="Touvlo Bold"/>
            </a:endParaRPr>
          </a:p>
        </p:txBody>
      </p:sp>
      <p:sp>
        <p:nvSpPr>
          <p:cNvPr id="16" name="TextBox 16">
            <a:extLst>
              <a:ext uri="{FF2B5EF4-FFF2-40B4-BE49-F238E27FC236}">
                <a16:creationId xmlns:a16="http://schemas.microsoft.com/office/drawing/2014/main" id="{8A04F305-F382-98B2-1576-A5EBA621C18C}"/>
              </a:ext>
            </a:extLst>
          </p:cNvPr>
          <p:cNvSpPr txBox="1"/>
          <p:nvPr/>
        </p:nvSpPr>
        <p:spPr>
          <a:xfrm>
            <a:off x="2087943" y="2048266"/>
            <a:ext cx="12652617" cy="6671057"/>
          </a:xfrm>
          <a:prstGeom prst="rect">
            <a:avLst/>
          </a:prstGeom>
        </p:spPr>
        <p:txBody>
          <a:bodyPr wrap="square" lIns="0" tIns="0" rIns="0" bIns="0" rtlCol="0" anchor="t">
            <a:spAutoFit/>
          </a:bodyPr>
          <a:lstStyle/>
          <a:p>
            <a:pPr marR="0">
              <a:lnSpc>
                <a:spcPts val="3688"/>
              </a:lnSpc>
              <a:spcAft>
                <a:spcPts val="600"/>
              </a:spcAft>
              <a:buNone/>
            </a:pPr>
            <a:r>
              <a:rPr lang="en-US" sz="2800" b="1" dirty="0">
                <a:solidFill>
                  <a:srgbClr val="000000"/>
                </a:solidFill>
                <a:latin typeface="+mj-lt"/>
              </a:rPr>
              <a:t>The need to replace the existing fuel tax charged at the pump is becoming necessary as vehicles become more fuel efficient and transition to alternate methods of propulsion (EVs) which do not generate revenue at the pump.</a:t>
            </a:r>
          </a:p>
          <a:p>
            <a:pPr marR="0"/>
            <a:endParaRPr lang="en-US" sz="2400" dirty="0">
              <a:effectLst/>
              <a:latin typeface="+mj-lt"/>
              <a:ea typeface="Aptos" panose="020B0004020202020204" pitchFamily="34" charset="0"/>
              <a:cs typeface="Aptos" panose="020B0004020202020204" pitchFamily="34" charset="0"/>
            </a:endParaRPr>
          </a:p>
          <a:p>
            <a:pPr marL="342900" marR="0" indent="-342900">
              <a:buFont typeface="Arial" panose="020B0604020202020204" pitchFamily="34" charset="0"/>
              <a:buChar char="•"/>
            </a:pPr>
            <a:r>
              <a:rPr lang="en-US" sz="2400" dirty="0">
                <a:effectLst/>
                <a:latin typeface="+mj-lt"/>
                <a:ea typeface="Aptos" panose="020B0004020202020204" pitchFamily="34" charset="0"/>
                <a:cs typeface="Aptos" panose="020B0004020202020204" pitchFamily="34" charset="0"/>
              </a:rPr>
              <a:t>MDOT’s FY26 budget includes funding ($7.65M) and authorization to conduct a study and pilot on RUC.</a:t>
            </a:r>
          </a:p>
          <a:p>
            <a:pPr marR="0"/>
            <a:endParaRPr lang="en-US" sz="2400" dirty="0">
              <a:effectLst/>
              <a:latin typeface="+mj-lt"/>
              <a:ea typeface="Aptos" panose="020B0004020202020204" pitchFamily="34" charset="0"/>
              <a:cs typeface="Aptos" panose="020B0004020202020204" pitchFamily="34" charset="0"/>
            </a:endParaRPr>
          </a:p>
          <a:p>
            <a:pPr marL="342900" marR="0" indent="-342900">
              <a:buFont typeface="Arial" panose="020B0604020202020204" pitchFamily="34" charset="0"/>
              <a:buChar char="•"/>
            </a:pPr>
            <a:r>
              <a:rPr lang="en-US" sz="2400" dirty="0">
                <a:effectLst/>
                <a:latin typeface="+mj-lt"/>
                <a:ea typeface="Aptos" panose="020B0004020202020204" pitchFamily="34" charset="0"/>
                <a:cs typeface="Aptos" panose="020B0004020202020204" pitchFamily="34" charset="0"/>
              </a:rPr>
              <a:t>RUC Technical Advisory Committee met for the first time 1/27/26.  Members of the TAC come from MDOT, Treasury, State, DTMB, ACEC, MITA, CRA, MSU and Industry.</a:t>
            </a:r>
          </a:p>
          <a:p>
            <a:pPr marR="0"/>
            <a:endParaRPr lang="en-US" sz="2400" dirty="0">
              <a:effectLst/>
              <a:latin typeface="+mj-lt"/>
              <a:ea typeface="Aptos" panose="020B0004020202020204" pitchFamily="34" charset="0"/>
              <a:cs typeface="Aptos" panose="020B0004020202020204" pitchFamily="34" charset="0"/>
            </a:endParaRPr>
          </a:p>
          <a:p>
            <a:pPr marL="342900" marR="0" indent="-342900">
              <a:buFont typeface="Arial" panose="020B0604020202020204" pitchFamily="34" charset="0"/>
              <a:buChar char="•"/>
            </a:pPr>
            <a:r>
              <a:rPr lang="en-US" sz="2400" dirty="0">
                <a:effectLst/>
                <a:latin typeface="+mj-lt"/>
                <a:ea typeface="Aptos" panose="020B0004020202020204" pitchFamily="34" charset="0"/>
                <a:cs typeface="Aptos" panose="020B0004020202020204" pitchFamily="34" charset="0"/>
              </a:rPr>
              <a:t>An RFP to hire a consultant to support the RUC Pilot was approved by the TAC and will be advertised as soon as practical.  </a:t>
            </a:r>
          </a:p>
          <a:p>
            <a:pPr marR="0"/>
            <a:endParaRPr lang="en-US" sz="2400" dirty="0">
              <a:effectLst/>
              <a:latin typeface="+mj-lt"/>
              <a:ea typeface="Aptos" panose="020B0004020202020204" pitchFamily="34" charset="0"/>
              <a:cs typeface="Aptos" panose="020B0004020202020204" pitchFamily="34" charset="0"/>
            </a:endParaRPr>
          </a:p>
          <a:p>
            <a:pPr marL="342900" marR="0" indent="-342900">
              <a:buFont typeface="Arial" panose="020B0604020202020204" pitchFamily="34" charset="0"/>
              <a:buChar char="•"/>
            </a:pPr>
            <a:r>
              <a:rPr lang="en-US" sz="2400" dirty="0">
                <a:effectLst/>
                <a:latin typeface="+mj-lt"/>
                <a:ea typeface="Aptos" panose="020B0004020202020204" pitchFamily="34" charset="0"/>
                <a:cs typeface="Aptos" panose="020B0004020202020204" pitchFamily="34" charset="0"/>
              </a:rPr>
              <a:t>The study and pilot will focus on education and outreach statewide with a goal of reducing confusion and misunderstanding related to road user charges.</a:t>
            </a:r>
          </a:p>
          <a:p>
            <a:pPr marR="0"/>
            <a:endParaRPr lang="en-US" sz="2400" dirty="0">
              <a:effectLst/>
              <a:latin typeface="+mj-lt"/>
              <a:ea typeface="Aptos" panose="020B0004020202020204" pitchFamily="34" charset="0"/>
              <a:cs typeface="Aptos" panose="020B0004020202020204" pitchFamily="34" charset="0"/>
            </a:endParaRPr>
          </a:p>
          <a:p>
            <a:pPr marL="342900" marR="0" indent="-342900">
              <a:buFont typeface="Arial" panose="020B0604020202020204" pitchFamily="34" charset="0"/>
              <a:buChar char="•"/>
            </a:pPr>
            <a:r>
              <a:rPr lang="en-US" sz="2400" dirty="0">
                <a:effectLst/>
                <a:latin typeface="+mj-lt"/>
                <a:ea typeface="Aptos" panose="020B0004020202020204" pitchFamily="34" charset="0"/>
                <a:cs typeface="Aptos" panose="020B0004020202020204" pitchFamily="34" charset="0"/>
              </a:rPr>
              <a:t>That focus will include our citizens and policy makers to address their questions and concerns.</a:t>
            </a:r>
          </a:p>
        </p:txBody>
      </p:sp>
      <p:sp>
        <p:nvSpPr>
          <p:cNvPr id="17" name="Freeform 17">
            <a:extLst>
              <a:ext uri="{FF2B5EF4-FFF2-40B4-BE49-F238E27FC236}">
                <a16:creationId xmlns:a16="http://schemas.microsoft.com/office/drawing/2014/main" id="{3ADB2ADA-6846-F07A-F682-B92C2D5B65D2}"/>
              </a:ext>
            </a:extLst>
          </p:cNvPr>
          <p:cNvSpPr/>
          <p:nvPr/>
        </p:nvSpPr>
        <p:spPr>
          <a:xfrm>
            <a:off x="-615664" y="1409700"/>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Tree>
    <p:extLst>
      <p:ext uri="{BB962C8B-B14F-4D97-AF65-F5344CB8AC3E}">
        <p14:creationId xmlns:p14="http://schemas.microsoft.com/office/powerpoint/2010/main" val="2638801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4372-E11F-8899-5557-7BC98E253969}"/>
            </a:ext>
          </a:extLst>
        </p:cNvPr>
        <p:cNvGrpSpPr/>
        <p:nvPr/>
      </p:nvGrpSpPr>
      <p:grpSpPr>
        <a:xfrm>
          <a:off x="0" y="0"/>
          <a:ext cx="0" cy="0"/>
          <a:chOff x="0" y="0"/>
          <a:chExt cx="0" cy="0"/>
        </a:xfrm>
      </p:grpSpPr>
      <p:sp>
        <p:nvSpPr>
          <p:cNvPr id="26" name="Freeform 5">
            <a:extLst>
              <a:ext uri="{FF2B5EF4-FFF2-40B4-BE49-F238E27FC236}">
                <a16:creationId xmlns:a16="http://schemas.microsoft.com/office/drawing/2014/main" id="{B7805908-FFE3-85BF-C290-D1EA86FCAAA7}"/>
              </a:ext>
            </a:extLst>
          </p:cNvPr>
          <p:cNvSpPr/>
          <p:nvPr/>
        </p:nvSpPr>
        <p:spPr>
          <a:xfrm>
            <a:off x="12670077" y="352914"/>
            <a:ext cx="7895543" cy="7895543"/>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0066A4"/>
          </a:solidFill>
        </p:spPr>
        <p:txBody>
          <a:bodyPr/>
          <a:lstStyle/>
          <a:p>
            <a:endParaRPr lang="en-US"/>
          </a:p>
        </p:txBody>
      </p:sp>
      <p:grpSp>
        <p:nvGrpSpPr>
          <p:cNvPr id="2" name="Group 2">
            <a:extLst>
              <a:ext uri="{FF2B5EF4-FFF2-40B4-BE49-F238E27FC236}">
                <a16:creationId xmlns:a16="http://schemas.microsoft.com/office/drawing/2014/main" id="{A652D95E-1DB7-8FD6-A4F9-360BBE4FFF10}"/>
              </a:ext>
            </a:extLst>
          </p:cNvPr>
          <p:cNvGrpSpPr/>
          <p:nvPr/>
        </p:nvGrpSpPr>
        <p:grpSpPr>
          <a:xfrm>
            <a:off x="12495986" y="7260065"/>
            <a:ext cx="4399403" cy="4399403"/>
            <a:chOff x="0" y="0"/>
            <a:chExt cx="812800" cy="812800"/>
          </a:xfrm>
        </p:grpSpPr>
        <p:sp>
          <p:nvSpPr>
            <p:cNvPr id="3" name="Freeform 3">
              <a:extLst>
                <a:ext uri="{FF2B5EF4-FFF2-40B4-BE49-F238E27FC236}">
                  <a16:creationId xmlns:a16="http://schemas.microsoft.com/office/drawing/2014/main" id="{705E367E-B61A-D7A5-5B63-17A43B16CF0D}"/>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B833D982-93A9-3946-ECD9-A9F66D429E23}"/>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a:extLst>
              <a:ext uri="{FF2B5EF4-FFF2-40B4-BE49-F238E27FC236}">
                <a16:creationId xmlns:a16="http://schemas.microsoft.com/office/drawing/2014/main" id="{E225CD03-B815-1A4E-6123-5F4B0F7C76DF}"/>
              </a:ext>
            </a:extLst>
          </p:cNvPr>
          <p:cNvGrpSpPr/>
          <p:nvPr/>
        </p:nvGrpSpPr>
        <p:grpSpPr>
          <a:xfrm>
            <a:off x="-2239986" y="-1548145"/>
            <a:ext cx="4399403" cy="4399403"/>
            <a:chOff x="0" y="0"/>
            <a:chExt cx="812800" cy="812800"/>
          </a:xfrm>
        </p:grpSpPr>
        <p:sp>
          <p:nvSpPr>
            <p:cNvPr id="6" name="Freeform 6">
              <a:extLst>
                <a:ext uri="{FF2B5EF4-FFF2-40B4-BE49-F238E27FC236}">
                  <a16:creationId xmlns:a16="http://schemas.microsoft.com/office/drawing/2014/main" id="{5C7392F4-EFA8-E08C-6B47-B674F8476F3B}"/>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C3917639-D49B-78F3-8099-9033BD6721AE}"/>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11" name="Group 11">
            <a:extLst>
              <a:ext uri="{FF2B5EF4-FFF2-40B4-BE49-F238E27FC236}">
                <a16:creationId xmlns:a16="http://schemas.microsoft.com/office/drawing/2014/main" id="{9F520173-E71D-EB0D-DEE8-49120AD2270C}"/>
              </a:ext>
            </a:extLst>
          </p:cNvPr>
          <p:cNvGrpSpPr/>
          <p:nvPr/>
        </p:nvGrpSpPr>
        <p:grpSpPr>
          <a:xfrm>
            <a:off x="187310" y="-626547"/>
            <a:ext cx="2556209" cy="2556209"/>
            <a:chOff x="0" y="0"/>
            <a:chExt cx="812800" cy="812800"/>
          </a:xfrm>
        </p:grpSpPr>
        <p:sp>
          <p:nvSpPr>
            <p:cNvPr id="12" name="Freeform 12">
              <a:extLst>
                <a:ext uri="{FF2B5EF4-FFF2-40B4-BE49-F238E27FC236}">
                  <a16:creationId xmlns:a16="http://schemas.microsoft.com/office/drawing/2014/main" id="{D16AC238-ADB5-83CC-FD72-E00FC8A7AA4B}"/>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2D8C9CAB-C4E0-759E-04C1-E9DD07E9A4ED}"/>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TextBox 14">
            <a:extLst>
              <a:ext uri="{FF2B5EF4-FFF2-40B4-BE49-F238E27FC236}">
                <a16:creationId xmlns:a16="http://schemas.microsoft.com/office/drawing/2014/main" id="{8B466243-079B-027C-DB3D-D08ACF27CFC5}"/>
              </a:ext>
            </a:extLst>
          </p:cNvPr>
          <p:cNvSpPr txBox="1"/>
          <p:nvPr/>
        </p:nvSpPr>
        <p:spPr>
          <a:xfrm>
            <a:off x="2021328" y="1018973"/>
            <a:ext cx="11050279" cy="738664"/>
          </a:xfrm>
          <a:prstGeom prst="rect">
            <a:avLst/>
          </a:prstGeom>
        </p:spPr>
        <p:txBody>
          <a:bodyPr wrap="square" lIns="0" tIns="0" rIns="0" bIns="0" rtlCol="0" anchor="t">
            <a:spAutoFit/>
          </a:bodyPr>
          <a:lstStyle/>
          <a:p>
            <a:pPr>
              <a:spcBef>
                <a:spcPct val="0"/>
              </a:spcBef>
            </a:pPr>
            <a:r>
              <a:rPr lang="en-US" sz="4800" b="1" dirty="0">
                <a:solidFill>
                  <a:srgbClr val="000000"/>
                </a:solidFill>
                <a:latin typeface="Arial" panose="020B0604020202020204" pitchFamily="34" charset="0"/>
                <a:ea typeface="Touvlo Bold"/>
                <a:cs typeface="Arial" panose="020B0604020202020204" pitchFamily="34" charset="0"/>
                <a:sym typeface="Touvlo Bold"/>
              </a:rPr>
              <a:t>Reauthorization Update</a:t>
            </a:r>
            <a:endParaRPr lang="en-US" sz="4800" b="1" i="1" dirty="0">
              <a:solidFill>
                <a:srgbClr val="000000"/>
              </a:solidFill>
              <a:latin typeface="Arial" panose="020B0604020202020204" pitchFamily="34" charset="0"/>
              <a:ea typeface="Touvlo Bold Italics"/>
              <a:cs typeface="Arial" panose="020B0604020202020204" pitchFamily="34" charset="0"/>
              <a:sym typeface="Touvlo Bold Italics"/>
            </a:endParaRPr>
          </a:p>
        </p:txBody>
      </p:sp>
      <p:sp>
        <p:nvSpPr>
          <p:cNvPr id="16" name="Freeform 16">
            <a:extLst>
              <a:ext uri="{FF2B5EF4-FFF2-40B4-BE49-F238E27FC236}">
                <a16:creationId xmlns:a16="http://schemas.microsoft.com/office/drawing/2014/main" id="{9E82A66A-BEE3-7BDF-CFFC-04EE821D1817}"/>
              </a:ext>
            </a:extLst>
          </p:cNvPr>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2B1C6E18-CD1B-1D04-7B4F-0C736D5B7764}"/>
              </a:ext>
            </a:extLst>
          </p:cNvPr>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3">
              <a:extLst>
                <a:ext uri="{96DAC541-7B7A-43D3-8B79-37D633B846F1}">
                  <asvg:svgBlip xmlns:asvg="http://schemas.microsoft.com/office/drawing/2016/SVG/main" r:embed="rId4"/>
                </a:ext>
              </a:extLst>
            </a:blip>
            <a:stretch>
              <a:fillRect r="-17117" b="-217702"/>
            </a:stretch>
          </a:blipFill>
        </p:spPr>
        <p:txBody>
          <a:bodyPr/>
          <a:lstStyle/>
          <a:p>
            <a:endParaRPr lang="en-US"/>
          </a:p>
        </p:txBody>
      </p:sp>
      <p:grpSp>
        <p:nvGrpSpPr>
          <p:cNvPr id="30" name="Group 7">
            <a:extLst>
              <a:ext uri="{FF2B5EF4-FFF2-40B4-BE49-F238E27FC236}">
                <a16:creationId xmlns:a16="http://schemas.microsoft.com/office/drawing/2014/main" id="{9EFF5DD9-67E6-3677-31E5-DCCE84EDF592}"/>
              </a:ext>
            </a:extLst>
          </p:cNvPr>
          <p:cNvGrpSpPr/>
          <p:nvPr/>
        </p:nvGrpSpPr>
        <p:grpSpPr>
          <a:xfrm>
            <a:off x="13467807" y="1181986"/>
            <a:ext cx="6300081" cy="6237398"/>
            <a:chOff x="19075" y="71770"/>
            <a:chExt cx="774022" cy="662482"/>
          </a:xfrm>
        </p:grpSpPr>
        <p:sp>
          <p:nvSpPr>
            <p:cNvPr id="31" name="Freeform 8">
              <a:extLst>
                <a:ext uri="{FF2B5EF4-FFF2-40B4-BE49-F238E27FC236}">
                  <a16:creationId xmlns:a16="http://schemas.microsoft.com/office/drawing/2014/main" id="{6066C46A-997A-A3EA-C118-244F1CC982CD}"/>
                </a:ext>
              </a:extLst>
            </p:cNvPr>
            <p:cNvSpPr/>
            <p:nvPr/>
          </p:nvSpPr>
          <p:spPr>
            <a:xfrm>
              <a:off x="19075" y="71770"/>
              <a:ext cx="774022" cy="66248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5"/>
              <a:stretch>
                <a:fillRect t="-18027" b="-18027"/>
              </a:stretch>
            </a:blipFill>
          </p:spPr>
          <p:txBody>
            <a:bodyPr/>
            <a:lstStyle/>
            <a:p>
              <a:endParaRPr lang="en-US"/>
            </a:p>
          </p:txBody>
        </p:sp>
      </p:grpSp>
      <p:grpSp>
        <p:nvGrpSpPr>
          <p:cNvPr id="8" name="Group 8">
            <a:extLst>
              <a:ext uri="{FF2B5EF4-FFF2-40B4-BE49-F238E27FC236}">
                <a16:creationId xmlns:a16="http://schemas.microsoft.com/office/drawing/2014/main" id="{11311ECD-C637-46A3-FA60-9247E5B008B5}"/>
              </a:ext>
            </a:extLst>
          </p:cNvPr>
          <p:cNvGrpSpPr/>
          <p:nvPr/>
        </p:nvGrpSpPr>
        <p:grpSpPr>
          <a:xfrm>
            <a:off x="14522866" y="6472475"/>
            <a:ext cx="3057584" cy="3057584"/>
            <a:chOff x="0" y="0"/>
            <a:chExt cx="812800" cy="812800"/>
          </a:xfrm>
        </p:grpSpPr>
        <p:sp>
          <p:nvSpPr>
            <p:cNvPr id="9" name="Freeform 9">
              <a:extLst>
                <a:ext uri="{FF2B5EF4-FFF2-40B4-BE49-F238E27FC236}">
                  <a16:creationId xmlns:a16="http://schemas.microsoft.com/office/drawing/2014/main" id="{0059C955-A4E1-813B-65FF-C83D2DB6F199}"/>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97C3D9CA-E503-3525-4F7C-53EFD2174DC2}"/>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5" name="TextBox 14">
            <a:extLst>
              <a:ext uri="{FF2B5EF4-FFF2-40B4-BE49-F238E27FC236}">
                <a16:creationId xmlns:a16="http://schemas.microsoft.com/office/drawing/2014/main" id="{EDACF482-5A49-5F63-DB17-84F0A8773D59}"/>
              </a:ext>
            </a:extLst>
          </p:cNvPr>
          <p:cNvSpPr txBox="1"/>
          <p:nvPr/>
        </p:nvSpPr>
        <p:spPr>
          <a:xfrm>
            <a:off x="1474373" y="1831027"/>
            <a:ext cx="11819258" cy="8002191"/>
          </a:xfrm>
          <a:prstGeom prst="rect">
            <a:avLst/>
          </a:prstGeom>
          <a:noFill/>
        </p:spPr>
        <p:txBody>
          <a:bodyPr wrap="square" lIns="91440" tIns="45720" rIns="91440" bIns="45720" rtlCol="0" anchor="t">
            <a:spAutoFit/>
          </a:bodyPr>
          <a:lstStyle/>
          <a:p>
            <a:pPr lvl="1"/>
            <a:r>
              <a:rPr lang="en-US" sz="4400" dirty="0"/>
              <a:t>AASHTO Policy Priorities</a:t>
            </a:r>
          </a:p>
          <a:p>
            <a:endParaRPr lang="en-US" sz="3200" dirty="0">
              <a:latin typeface="Arial"/>
              <a:cs typeface="Arial"/>
            </a:endParaRPr>
          </a:p>
          <a:p>
            <a:pPr marL="457223"/>
            <a:r>
              <a:rPr lang="en-US" sz="3200" b="1" dirty="0">
                <a:latin typeface="Arial"/>
                <a:cs typeface="Segoe UI"/>
              </a:rPr>
              <a:t>Prioritize Formula-Based Funding:</a:t>
            </a:r>
            <a:r>
              <a:rPr lang="en-US" sz="3200" dirty="0">
                <a:latin typeface="Arial"/>
                <a:cs typeface="Segoe UI"/>
              </a:rPr>
              <a:t> Increase formula program share to 95%and reserve discretionary grants for projects of highest federal interest.</a:t>
            </a:r>
          </a:p>
          <a:p>
            <a:pPr>
              <a:buFont typeface="Arial" panose="020B0604020202020204" pitchFamily="34" charset="0"/>
              <a:buChar char="•"/>
            </a:pPr>
            <a:endParaRPr lang="en-US" sz="3200" dirty="0">
              <a:latin typeface="Arial"/>
              <a:cs typeface="Segoe UI"/>
            </a:endParaRPr>
          </a:p>
          <a:p>
            <a:pPr lvl="1"/>
            <a:r>
              <a:rPr lang="en-US" sz="3200" b="1" dirty="0">
                <a:latin typeface="Arial"/>
                <a:cs typeface="Segoe UI"/>
              </a:rPr>
              <a:t>Streamline Project Delivery:</a:t>
            </a:r>
            <a:r>
              <a:rPr lang="en-US" sz="3200" dirty="0">
                <a:latin typeface="Arial"/>
                <a:cs typeface="Segoe UI"/>
              </a:rPr>
              <a:t> Reduce regulatory burdens, modernize NEPA, and support states assuming federal responsibilities to accelerate reviews and improve efficiency.</a:t>
            </a:r>
            <a:endParaRPr lang="en-US" sz="3200" dirty="0">
              <a:latin typeface="Arial"/>
              <a:cs typeface="Arial"/>
            </a:endParaRPr>
          </a:p>
          <a:p>
            <a:pPr lvl="1">
              <a:buFont typeface="Arial" panose="020B0604020202020204" pitchFamily="34" charset="0"/>
              <a:buChar char="•"/>
            </a:pPr>
            <a:endParaRPr lang="en-US" sz="3200" dirty="0">
              <a:latin typeface="Arial"/>
              <a:cs typeface="Segoe UI"/>
            </a:endParaRPr>
          </a:p>
          <a:p>
            <a:pPr lvl="1"/>
            <a:r>
              <a:rPr lang="en-US" sz="3200" b="1" dirty="0">
                <a:latin typeface="Arial"/>
                <a:cs typeface="Segoe UI"/>
              </a:rPr>
              <a:t>Advance Safety, Resilience &amp; Innovation:</a:t>
            </a:r>
            <a:r>
              <a:rPr lang="en-US" sz="3200" dirty="0">
                <a:latin typeface="Arial"/>
                <a:cs typeface="Segoe UI"/>
              </a:rPr>
              <a:t> Expand funding eligibility for technology, sustain research and development, and promote standards for connected infrastructure and vehicles.</a:t>
            </a:r>
            <a:endParaRPr lang="en-US" sz="3200" dirty="0">
              <a:latin typeface="Arial"/>
              <a:cs typeface="Arial"/>
            </a:endParaRPr>
          </a:p>
          <a:p>
            <a:pPr marL="1028751" lvl="1" indent="-571529">
              <a:buFont typeface="Arial" panose="020B0604020202020204" pitchFamily="34" charset="0"/>
              <a:buChar char="•"/>
            </a:pPr>
            <a:endParaRPr lang="en-US" sz="3600" dirty="0">
              <a:ea typeface="Calibri"/>
              <a:cs typeface="Calibri"/>
            </a:endParaRPr>
          </a:p>
          <a:p>
            <a:endParaRPr lang="en-US" dirty="0"/>
          </a:p>
        </p:txBody>
      </p:sp>
    </p:spTree>
    <p:extLst>
      <p:ext uri="{BB962C8B-B14F-4D97-AF65-F5344CB8AC3E}">
        <p14:creationId xmlns:p14="http://schemas.microsoft.com/office/powerpoint/2010/main" val="6468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38646" y="-1000250"/>
            <a:ext cx="12287500" cy="12287500"/>
            <a:chOff x="0" y="0"/>
            <a:chExt cx="812800" cy="812800"/>
          </a:xfrm>
        </p:grpSpPr>
        <p:sp>
          <p:nvSpPr>
            <p:cNvPr id="3" name="Freeform 3"/>
            <p:cNvSpPr/>
            <p:nvPr/>
          </p:nvSpPr>
          <p:spPr>
            <a:xfrm>
              <a:off x="11744" y="11744"/>
              <a:ext cx="789312" cy="789312"/>
            </a:xfrm>
            <a:custGeom>
              <a:avLst/>
              <a:gdLst/>
              <a:ahLst/>
              <a:cxnLst/>
              <a:rect l="l" t="t" r="r" b="b"/>
              <a:pathLst>
                <a:path w="789312" h="789312">
                  <a:moveTo>
                    <a:pt x="414705" y="8305"/>
                  </a:moveTo>
                  <a:lnTo>
                    <a:pt x="781007" y="374607"/>
                  </a:lnTo>
                  <a:cubicBezTo>
                    <a:pt x="792080" y="385680"/>
                    <a:pt x="792080" y="403632"/>
                    <a:pt x="781007" y="414705"/>
                  </a:cubicBezTo>
                  <a:lnTo>
                    <a:pt x="414705" y="781007"/>
                  </a:lnTo>
                  <a:cubicBezTo>
                    <a:pt x="403632" y="792080"/>
                    <a:pt x="385680" y="792080"/>
                    <a:pt x="374607" y="781007"/>
                  </a:cubicBezTo>
                  <a:lnTo>
                    <a:pt x="8305" y="414705"/>
                  </a:lnTo>
                  <a:cubicBezTo>
                    <a:pt x="-2768" y="403632"/>
                    <a:pt x="-2768" y="385680"/>
                    <a:pt x="8305" y="374607"/>
                  </a:cubicBezTo>
                  <a:lnTo>
                    <a:pt x="374607" y="8305"/>
                  </a:lnTo>
                  <a:cubicBezTo>
                    <a:pt x="385680" y="-2768"/>
                    <a:pt x="403632" y="-2768"/>
                    <a:pt x="414705" y="8305"/>
                  </a:cubicBezTo>
                  <a:close/>
                </a:path>
              </a:pathLst>
            </a:custGeom>
            <a:solidFill>
              <a:srgbClr val="0066A4"/>
            </a:solidFill>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060039" y="1603064"/>
            <a:ext cx="15231534" cy="7080872"/>
            <a:chOff x="0" y="0"/>
            <a:chExt cx="941242" cy="437567"/>
          </a:xfrm>
        </p:grpSpPr>
        <p:sp>
          <p:nvSpPr>
            <p:cNvPr id="6" name="Freeform 6"/>
            <p:cNvSpPr/>
            <p:nvPr/>
          </p:nvSpPr>
          <p:spPr>
            <a:xfrm>
              <a:off x="8983" y="0"/>
              <a:ext cx="923276" cy="437567"/>
            </a:xfrm>
            <a:custGeom>
              <a:avLst/>
              <a:gdLst/>
              <a:ahLst/>
              <a:cxnLst/>
              <a:rect l="l" t="t" r="r" b="b"/>
              <a:pathLst>
                <a:path w="923276" h="437567">
                  <a:moveTo>
                    <a:pt x="916694" y="235543"/>
                  </a:moveTo>
                  <a:lnTo>
                    <a:pt x="744625" y="420808"/>
                  </a:lnTo>
                  <a:cubicBezTo>
                    <a:pt x="734699" y="431495"/>
                    <a:pt x="720772" y="437567"/>
                    <a:pt x="706187" y="437567"/>
                  </a:cubicBezTo>
                  <a:lnTo>
                    <a:pt x="217090" y="437567"/>
                  </a:lnTo>
                  <a:cubicBezTo>
                    <a:pt x="202504" y="437567"/>
                    <a:pt x="188577" y="431495"/>
                    <a:pt x="178651" y="420808"/>
                  </a:cubicBezTo>
                  <a:lnTo>
                    <a:pt x="6583" y="235543"/>
                  </a:lnTo>
                  <a:cubicBezTo>
                    <a:pt x="-2194" y="226093"/>
                    <a:pt x="-2194" y="211474"/>
                    <a:pt x="6583" y="202024"/>
                  </a:cubicBezTo>
                  <a:lnTo>
                    <a:pt x="178651" y="16759"/>
                  </a:lnTo>
                  <a:cubicBezTo>
                    <a:pt x="188577" y="6072"/>
                    <a:pt x="202504" y="0"/>
                    <a:pt x="217090" y="0"/>
                  </a:cubicBezTo>
                  <a:lnTo>
                    <a:pt x="706187" y="0"/>
                  </a:lnTo>
                  <a:cubicBezTo>
                    <a:pt x="720772" y="0"/>
                    <a:pt x="734699" y="6072"/>
                    <a:pt x="744625" y="16759"/>
                  </a:cubicBezTo>
                  <a:lnTo>
                    <a:pt x="916694" y="202024"/>
                  </a:lnTo>
                  <a:cubicBezTo>
                    <a:pt x="925470" y="211474"/>
                    <a:pt x="925470" y="226093"/>
                    <a:pt x="916694" y="235543"/>
                  </a:cubicBezTo>
                  <a:close/>
                </a:path>
              </a:pathLst>
            </a:custGeom>
            <a:solidFill>
              <a:srgbClr val="FFFFFF"/>
            </a:solidFill>
          </p:spPr>
          <p:txBody>
            <a:bodyPr/>
            <a:lstStyle/>
            <a:p>
              <a:endParaRPr lang="en-US"/>
            </a:p>
          </p:txBody>
        </p:sp>
        <p:sp>
          <p:nvSpPr>
            <p:cNvPr id="7" name="TextBox 7"/>
            <p:cNvSpPr txBox="1"/>
            <p:nvPr/>
          </p:nvSpPr>
          <p:spPr>
            <a:xfrm>
              <a:off x="114300" y="-38100"/>
              <a:ext cx="712642" cy="47566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662158" y="160003"/>
            <a:ext cx="10029679" cy="9966993"/>
          </a:xfrm>
          <a:custGeom>
            <a:avLst/>
            <a:gdLst/>
            <a:ahLst/>
            <a:cxnLst/>
            <a:rect l="l" t="t" r="r" b="b"/>
            <a:pathLst>
              <a:path w="10029679" h="9966993">
                <a:moveTo>
                  <a:pt x="0" y="0"/>
                </a:moveTo>
                <a:lnTo>
                  <a:pt x="10029679" y="0"/>
                </a:lnTo>
                <a:lnTo>
                  <a:pt x="10029679" y="9966994"/>
                </a:lnTo>
                <a:lnTo>
                  <a:pt x="0" y="9966994"/>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9071599" y="538102"/>
            <a:ext cx="9210797" cy="9210797"/>
            <a:chOff x="0" y="0"/>
            <a:chExt cx="812800" cy="812800"/>
          </a:xfrm>
        </p:grpSpPr>
        <p:sp>
          <p:nvSpPr>
            <p:cNvPr id="10" name="Freeform 10"/>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136561" y="1603064"/>
            <a:ext cx="7080872" cy="7080872"/>
            <a:chOff x="0" y="0"/>
            <a:chExt cx="812800" cy="812800"/>
          </a:xfrm>
        </p:grpSpPr>
        <p:sp>
          <p:nvSpPr>
            <p:cNvPr id="13" name="Freeform 13"/>
            <p:cNvSpPr/>
            <p:nvPr/>
          </p:nvSpPr>
          <p:spPr>
            <a:xfrm>
              <a:off x="18115" y="18115"/>
              <a:ext cx="776569" cy="776569"/>
            </a:xfrm>
            <a:custGeom>
              <a:avLst/>
              <a:gdLst/>
              <a:ahLst/>
              <a:cxnLst/>
              <a:rect l="l" t="t" r="r" b="b"/>
              <a:pathLst>
                <a:path w="776569" h="776569">
                  <a:moveTo>
                    <a:pt x="419210" y="12810"/>
                  </a:moveTo>
                  <a:lnTo>
                    <a:pt x="763760" y="357360"/>
                  </a:lnTo>
                  <a:cubicBezTo>
                    <a:pt x="771962" y="365562"/>
                    <a:pt x="776570" y="376686"/>
                    <a:pt x="776570" y="388285"/>
                  </a:cubicBezTo>
                  <a:cubicBezTo>
                    <a:pt x="776570" y="399884"/>
                    <a:pt x="771962" y="411008"/>
                    <a:pt x="763760" y="419210"/>
                  </a:cubicBezTo>
                  <a:lnTo>
                    <a:pt x="419210" y="763760"/>
                  </a:lnTo>
                  <a:cubicBezTo>
                    <a:pt x="411008" y="771962"/>
                    <a:pt x="399884" y="776570"/>
                    <a:pt x="388285" y="776570"/>
                  </a:cubicBezTo>
                  <a:cubicBezTo>
                    <a:pt x="376686" y="776570"/>
                    <a:pt x="365562" y="771962"/>
                    <a:pt x="357360" y="763760"/>
                  </a:cubicBezTo>
                  <a:lnTo>
                    <a:pt x="12810" y="419210"/>
                  </a:lnTo>
                  <a:cubicBezTo>
                    <a:pt x="4608" y="411008"/>
                    <a:pt x="0" y="399884"/>
                    <a:pt x="0" y="388285"/>
                  </a:cubicBezTo>
                  <a:cubicBezTo>
                    <a:pt x="0" y="376686"/>
                    <a:pt x="4608" y="365562"/>
                    <a:pt x="12810" y="357360"/>
                  </a:cubicBezTo>
                  <a:lnTo>
                    <a:pt x="357360" y="12810"/>
                  </a:lnTo>
                  <a:cubicBezTo>
                    <a:pt x="365562" y="4608"/>
                    <a:pt x="376686" y="0"/>
                    <a:pt x="388285" y="0"/>
                  </a:cubicBezTo>
                  <a:cubicBezTo>
                    <a:pt x="399884" y="0"/>
                    <a:pt x="411008" y="4608"/>
                    <a:pt x="419210" y="12810"/>
                  </a:cubicBezTo>
                  <a:close/>
                </a:path>
              </a:pathLst>
            </a:custGeom>
            <a:blipFill>
              <a:blip r:embed="rId3"/>
              <a:stretch>
                <a:fillRect l="-25125" r="-25125"/>
              </a:stretch>
            </a:blipFill>
          </p:spPr>
          <p:txBody>
            <a:bodyPr/>
            <a:lstStyle/>
            <a:p>
              <a:endParaRPr lang="en-US"/>
            </a:p>
          </p:txBody>
        </p:sp>
      </p:grpSp>
      <p:grpSp>
        <p:nvGrpSpPr>
          <p:cNvPr id="14" name="Group 14"/>
          <p:cNvGrpSpPr/>
          <p:nvPr/>
        </p:nvGrpSpPr>
        <p:grpSpPr>
          <a:xfrm>
            <a:off x="-145560" y="4467589"/>
            <a:ext cx="10282121" cy="1208218"/>
            <a:chOff x="0" y="0"/>
            <a:chExt cx="2708048" cy="318214"/>
          </a:xfrm>
        </p:grpSpPr>
        <p:sp>
          <p:nvSpPr>
            <p:cNvPr id="15" name="Freeform 15"/>
            <p:cNvSpPr/>
            <p:nvPr/>
          </p:nvSpPr>
          <p:spPr>
            <a:xfrm>
              <a:off x="0" y="0"/>
              <a:ext cx="2708048" cy="318214"/>
            </a:xfrm>
            <a:custGeom>
              <a:avLst/>
              <a:gdLst/>
              <a:ahLst/>
              <a:cxnLst/>
              <a:rect l="l" t="t" r="r" b="b"/>
              <a:pathLst>
                <a:path w="2708048" h="318214">
                  <a:moveTo>
                    <a:pt x="26353" y="0"/>
                  </a:moveTo>
                  <a:lnTo>
                    <a:pt x="2681695" y="0"/>
                  </a:lnTo>
                  <a:cubicBezTo>
                    <a:pt x="2688685" y="0"/>
                    <a:pt x="2695388" y="2776"/>
                    <a:pt x="2700330" y="7719"/>
                  </a:cubicBezTo>
                  <a:cubicBezTo>
                    <a:pt x="2705272" y="12661"/>
                    <a:pt x="2708048" y="19364"/>
                    <a:pt x="2708048" y="26353"/>
                  </a:cubicBezTo>
                  <a:lnTo>
                    <a:pt x="2708048" y="291861"/>
                  </a:lnTo>
                  <a:cubicBezTo>
                    <a:pt x="2708048" y="306415"/>
                    <a:pt x="2696250" y="318214"/>
                    <a:pt x="2681695" y="318214"/>
                  </a:cubicBezTo>
                  <a:lnTo>
                    <a:pt x="26353" y="318214"/>
                  </a:lnTo>
                  <a:cubicBezTo>
                    <a:pt x="11799" y="318214"/>
                    <a:pt x="0" y="306415"/>
                    <a:pt x="0" y="291861"/>
                  </a:cubicBezTo>
                  <a:lnTo>
                    <a:pt x="0" y="26353"/>
                  </a:lnTo>
                  <a:cubicBezTo>
                    <a:pt x="0" y="11799"/>
                    <a:pt x="11799" y="0"/>
                    <a:pt x="26353" y="0"/>
                  </a:cubicBezTo>
                  <a:close/>
                </a:path>
              </a:pathLst>
            </a:custGeom>
            <a:solidFill>
              <a:srgbClr val="0066A4"/>
            </a:solidFill>
          </p:spPr>
          <p:txBody>
            <a:bodyPr/>
            <a:lstStyle/>
            <a:p>
              <a:endParaRPr lang="en-US"/>
            </a:p>
          </p:txBody>
        </p:sp>
        <p:sp>
          <p:nvSpPr>
            <p:cNvPr id="16" name="TextBox 16"/>
            <p:cNvSpPr txBox="1"/>
            <p:nvPr/>
          </p:nvSpPr>
          <p:spPr>
            <a:xfrm>
              <a:off x="0" y="-38100"/>
              <a:ext cx="2708048" cy="35631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597863" y="5675808"/>
            <a:ext cx="6358208" cy="562290"/>
          </a:xfrm>
          <a:custGeom>
            <a:avLst/>
            <a:gdLst/>
            <a:ahLst/>
            <a:cxnLst/>
            <a:rect l="l" t="t" r="r" b="b"/>
            <a:pathLst>
              <a:path w="6358208" h="562290">
                <a:moveTo>
                  <a:pt x="0" y="0"/>
                </a:moveTo>
                <a:lnTo>
                  <a:pt x="6358209" y="0"/>
                </a:lnTo>
                <a:lnTo>
                  <a:pt x="6358209" y="562290"/>
                </a:lnTo>
                <a:lnTo>
                  <a:pt x="0" y="562290"/>
                </a:lnTo>
                <a:lnTo>
                  <a:pt x="0" y="0"/>
                </a:lnTo>
                <a:close/>
              </a:path>
            </a:pathLst>
          </a:custGeom>
          <a:blipFill>
            <a:blip r:embed="rId4">
              <a:alphaModFix amt="80000"/>
            </a:blip>
            <a:stretch>
              <a:fillRect t="-18730"/>
            </a:stretch>
          </a:blipFill>
        </p:spPr>
        <p:txBody>
          <a:bodyPr/>
          <a:lstStyle/>
          <a:p>
            <a:endParaRPr lang="en-US"/>
          </a:p>
        </p:txBody>
      </p:sp>
      <p:grpSp>
        <p:nvGrpSpPr>
          <p:cNvPr id="18" name="Group 18"/>
          <p:cNvGrpSpPr/>
          <p:nvPr/>
        </p:nvGrpSpPr>
        <p:grpSpPr>
          <a:xfrm>
            <a:off x="7936861" y="-2199701"/>
            <a:ext cx="4399402" cy="4399402"/>
            <a:chOff x="0" y="0"/>
            <a:chExt cx="812800" cy="812800"/>
          </a:xfrm>
        </p:grpSpPr>
        <p:sp>
          <p:nvSpPr>
            <p:cNvPr id="19" name="Freeform 19"/>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936861" y="8252500"/>
            <a:ext cx="4399402" cy="4399402"/>
            <a:chOff x="0" y="0"/>
            <a:chExt cx="812800" cy="812800"/>
          </a:xfrm>
        </p:grpSpPr>
        <p:sp>
          <p:nvSpPr>
            <p:cNvPr id="22" name="Freeform 22"/>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088299" y="2963483"/>
            <a:ext cx="4399402" cy="4399402"/>
            <a:chOff x="0" y="0"/>
            <a:chExt cx="812800" cy="812800"/>
          </a:xfrm>
        </p:grpSpPr>
        <p:sp>
          <p:nvSpPr>
            <p:cNvPr id="25" name="Freeform 25"/>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838797" y="-1138298"/>
            <a:ext cx="1676400" cy="1676400"/>
            <a:chOff x="0" y="0"/>
            <a:chExt cx="812800" cy="812800"/>
          </a:xfrm>
        </p:grpSpPr>
        <p:sp>
          <p:nvSpPr>
            <p:cNvPr id="28" name="Freeform 28"/>
            <p:cNvSpPr/>
            <p:nvPr/>
          </p:nvSpPr>
          <p:spPr>
            <a:xfrm>
              <a:off x="47823" y="47823"/>
              <a:ext cx="717154" cy="717154"/>
            </a:xfrm>
            <a:custGeom>
              <a:avLst/>
              <a:gdLst/>
              <a:ahLst/>
              <a:cxnLst/>
              <a:rect l="l" t="t" r="r" b="b"/>
              <a:pathLst>
                <a:path w="717154" h="717154">
                  <a:moveTo>
                    <a:pt x="440216" y="33816"/>
                  </a:moveTo>
                  <a:lnTo>
                    <a:pt x="683338" y="276938"/>
                  </a:lnTo>
                  <a:cubicBezTo>
                    <a:pt x="704990" y="298590"/>
                    <a:pt x="717154" y="327957"/>
                    <a:pt x="717154" y="358577"/>
                  </a:cubicBezTo>
                  <a:cubicBezTo>
                    <a:pt x="717154" y="389197"/>
                    <a:pt x="704990" y="418564"/>
                    <a:pt x="683338" y="440216"/>
                  </a:cubicBezTo>
                  <a:lnTo>
                    <a:pt x="440216" y="683338"/>
                  </a:lnTo>
                  <a:cubicBezTo>
                    <a:pt x="418564" y="704990"/>
                    <a:pt x="389197" y="717154"/>
                    <a:pt x="358577" y="717154"/>
                  </a:cubicBezTo>
                  <a:cubicBezTo>
                    <a:pt x="327957" y="717154"/>
                    <a:pt x="298590" y="704990"/>
                    <a:pt x="276938" y="683338"/>
                  </a:cubicBezTo>
                  <a:lnTo>
                    <a:pt x="33816" y="440216"/>
                  </a:lnTo>
                  <a:cubicBezTo>
                    <a:pt x="12164" y="418564"/>
                    <a:pt x="0" y="389197"/>
                    <a:pt x="0" y="358577"/>
                  </a:cubicBezTo>
                  <a:cubicBezTo>
                    <a:pt x="0" y="327957"/>
                    <a:pt x="12164" y="298590"/>
                    <a:pt x="33816" y="276938"/>
                  </a:cubicBezTo>
                  <a:lnTo>
                    <a:pt x="276938" y="33816"/>
                  </a:lnTo>
                  <a:cubicBezTo>
                    <a:pt x="298590" y="12164"/>
                    <a:pt x="327957" y="0"/>
                    <a:pt x="358577" y="0"/>
                  </a:cubicBezTo>
                  <a:cubicBezTo>
                    <a:pt x="389197" y="0"/>
                    <a:pt x="418564" y="12164"/>
                    <a:pt x="440216" y="33816"/>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29" name="TextBox 29"/>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838797" y="9748898"/>
            <a:ext cx="1676400" cy="1676400"/>
            <a:chOff x="0" y="0"/>
            <a:chExt cx="812800" cy="812800"/>
          </a:xfrm>
        </p:grpSpPr>
        <p:sp>
          <p:nvSpPr>
            <p:cNvPr id="31" name="Freeform 31"/>
            <p:cNvSpPr/>
            <p:nvPr/>
          </p:nvSpPr>
          <p:spPr>
            <a:xfrm>
              <a:off x="47823" y="47823"/>
              <a:ext cx="717154" cy="717154"/>
            </a:xfrm>
            <a:custGeom>
              <a:avLst/>
              <a:gdLst/>
              <a:ahLst/>
              <a:cxnLst/>
              <a:rect l="l" t="t" r="r" b="b"/>
              <a:pathLst>
                <a:path w="717154" h="717154">
                  <a:moveTo>
                    <a:pt x="440216" y="33816"/>
                  </a:moveTo>
                  <a:lnTo>
                    <a:pt x="683338" y="276938"/>
                  </a:lnTo>
                  <a:cubicBezTo>
                    <a:pt x="704990" y="298590"/>
                    <a:pt x="717154" y="327957"/>
                    <a:pt x="717154" y="358577"/>
                  </a:cubicBezTo>
                  <a:cubicBezTo>
                    <a:pt x="717154" y="389197"/>
                    <a:pt x="704990" y="418564"/>
                    <a:pt x="683338" y="440216"/>
                  </a:cubicBezTo>
                  <a:lnTo>
                    <a:pt x="440216" y="683338"/>
                  </a:lnTo>
                  <a:cubicBezTo>
                    <a:pt x="418564" y="704990"/>
                    <a:pt x="389197" y="717154"/>
                    <a:pt x="358577" y="717154"/>
                  </a:cubicBezTo>
                  <a:cubicBezTo>
                    <a:pt x="327957" y="717154"/>
                    <a:pt x="298590" y="704990"/>
                    <a:pt x="276938" y="683338"/>
                  </a:cubicBezTo>
                  <a:lnTo>
                    <a:pt x="33816" y="440216"/>
                  </a:lnTo>
                  <a:cubicBezTo>
                    <a:pt x="12164" y="418564"/>
                    <a:pt x="0" y="389197"/>
                    <a:pt x="0" y="358577"/>
                  </a:cubicBezTo>
                  <a:cubicBezTo>
                    <a:pt x="0" y="327957"/>
                    <a:pt x="12164" y="298590"/>
                    <a:pt x="33816" y="276938"/>
                  </a:cubicBezTo>
                  <a:lnTo>
                    <a:pt x="276938" y="33816"/>
                  </a:lnTo>
                  <a:cubicBezTo>
                    <a:pt x="298590" y="12164"/>
                    <a:pt x="327957" y="0"/>
                    <a:pt x="358577" y="0"/>
                  </a:cubicBezTo>
                  <a:cubicBezTo>
                    <a:pt x="389197" y="0"/>
                    <a:pt x="418564" y="12164"/>
                    <a:pt x="440216" y="33816"/>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2" name="TextBox 32"/>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5634252" y="3634391"/>
            <a:ext cx="3057584" cy="3057584"/>
            <a:chOff x="0" y="0"/>
            <a:chExt cx="812800" cy="812800"/>
          </a:xfrm>
        </p:grpSpPr>
        <p:sp>
          <p:nvSpPr>
            <p:cNvPr id="34" name="Freeform 34"/>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5" name="TextBox 3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5"/>
            <a:stretch>
              <a:fillRect/>
            </a:stretch>
          </a:blipFill>
        </p:spPr>
        <p:txBody>
          <a:bodyPr/>
          <a:lstStyle/>
          <a:p>
            <a:endParaRPr lang="en-US"/>
          </a:p>
        </p:txBody>
      </p:sp>
      <p:sp>
        <p:nvSpPr>
          <p:cNvPr id="37" name="TextBox 37"/>
          <p:cNvSpPr txBox="1"/>
          <p:nvPr/>
        </p:nvSpPr>
        <p:spPr>
          <a:xfrm>
            <a:off x="597863" y="4786012"/>
            <a:ext cx="9074666" cy="570865"/>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Touvlo Bold"/>
                <a:ea typeface="Touvlo Bold"/>
                <a:cs typeface="Touvlo Bold"/>
                <a:sym typeface="Touvlo Bold"/>
              </a:rPr>
              <a:t>DBE/SBE Program Update</a:t>
            </a:r>
          </a:p>
        </p:txBody>
      </p:sp>
      <p:sp>
        <p:nvSpPr>
          <p:cNvPr id="38" name="TextBox 33">
            <a:extLst>
              <a:ext uri="{FF2B5EF4-FFF2-40B4-BE49-F238E27FC236}">
                <a16:creationId xmlns:a16="http://schemas.microsoft.com/office/drawing/2014/main" id="{CF7741A1-6AF1-10BC-6AA5-66F780E92E07}"/>
              </a:ext>
            </a:extLst>
          </p:cNvPr>
          <p:cNvSpPr txBox="1"/>
          <p:nvPr/>
        </p:nvSpPr>
        <p:spPr>
          <a:xfrm>
            <a:off x="579851" y="2681987"/>
            <a:ext cx="10407990" cy="1477328"/>
          </a:xfrm>
          <a:prstGeom prst="rect">
            <a:avLst/>
          </a:prstGeom>
        </p:spPr>
        <p:txBody>
          <a:bodyPr wrap="square" lIns="0" tIns="0" rIns="0" bIns="0" rtlCol="0" anchor="t">
            <a:spAutoFit/>
          </a:bodyPr>
          <a:lstStyle/>
          <a:p>
            <a:pPr algn="l">
              <a:spcBef>
                <a:spcPct val="0"/>
              </a:spcBef>
            </a:pPr>
            <a:r>
              <a:rPr lang="en-US" sz="4800" b="1" dirty="0">
                <a:solidFill>
                  <a:srgbClr val="000000"/>
                </a:solidFill>
                <a:latin typeface="Arial" panose="020B0604020202020204" pitchFamily="34" charset="0"/>
                <a:ea typeface="Canva Sans Bold"/>
                <a:cs typeface="Arial" panose="020B0604020202020204" pitchFamily="34" charset="0"/>
                <a:sym typeface="Canva Sans Bold"/>
              </a:rPr>
              <a:t>Disadvantaged &amp; </a:t>
            </a:r>
          </a:p>
          <a:p>
            <a:pPr algn="l">
              <a:spcBef>
                <a:spcPct val="0"/>
              </a:spcBef>
            </a:pPr>
            <a:r>
              <a:rPr lang="en-US" sz="4800" b="1" dirty="0">
                <a:solidFill>
                  <a:srgbClr val="000000"/>
                </a:solidFill>
                <a:latin typeface="Arial" panose="020B0604020202020204" pitchFamily="34" charset="0"/>
                <a:ea typeface="Canva Sans Bold"/>
                <a:cs typeface="Arial" panose="020B0604020202020204" pitchFamily="34" charset="0"/>
                <a:sym typeface="Canva Sans Bold"/>
              </a:rPr>
              <a:t>Small Business Enterprise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9245" y="6098362"/>
            <a:ext cx="4399402" cy="4399402"/>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39985" y="-1548145"/>
            <a:ext cx="4399402" cy="4399402"/>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705198" y="6769271"/>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7309" y="-626548"/>
            <a:ext cx="2556209" cy="2556209"/>
            <a:chOff x="0" y="0"/>
            <a:chExt cx="812800" cy="812800"/>
          </a:xfrm>
        </p:grpSpPr>
        <p:sp>
          <p:nvSpPr>
            <p:cNvPr id="12" name="Freeform 12"/>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TextBox 15"/>
          <p:cNvSpPr txBox="1"/>
          <p:nvPr/>
        </p:nvSpPr>
        <p:spPr>
          <a:xfrm>
            <a:off x="1904679" y="1146928"/>
            <a:ext cx="14856198" cy="2631105"/>
          </a:xfrm>
          <a:prstGeom prst="rect">
            <a:avLst/>
          </a:prstGeom>
        </p:spPr>
        <p:txBody>
          <a:bodyPr lIns="0" tIns="0" rIns="0" bIns="0" rtlCol="0" anchor="t">
            <a:spAutoFit/>
          </a:bodyPr>
          <a:lstStyle/>
          <a:p>
            <a:pPr algn="l"/>
            <a:r>
              <a:rPr lang="en-US" sz="5699" b="1" dirty="0">
                <a:solidFill>
                  <a:srgbClr val="000000"/>
                </a:solidFill>
                <a:latin typeface="Arial" panose="020B0604020202020204" pitchFamily="34" charset="0"/>
                <a:ea typeface="Touvlo Bold"/>
                <a:cs typeface="Arial" panose="020B0604020202020204" pitchFamily="34" charset="0"/>
                <a:sym typeface="Touvlo Bold"/>
              </a:rPr>
              <a:t>DBE/ACDBE Program </a:t>
            </a:r>
          </a:p>
          <a:p>
            <a:pPr algn="l"/>
            <a:r>
              <a:rPr lang="en-US" sz="5400" dirty="0">
                <a:solidFill>
                  <a:srgbClr val="000000"/>
                </a:solidFill>
                <a:latin typeface="Arial" panose="020B0604020202020204" pitchFamily="34" charset="0"/>
                <a:ea typeface="Touvlo Bold Italics"/>
                <a:cs typeface="Arial" panose="020B0604020202020204" pitchFamily="34" charset="0"/>
                <a:sym typeface="Touvlo Bold Italics"/>
              </a:rPr>
              <a:t>Interim Final Rule (IFR) 10/3/25</a:t>
            </a:r>
          </a:p>
          <a:p>
            <a:pPr algn="l">
              <a:spcBef>
                <a:spcPct val="0"/>
              </a:spcBef>
            </a:pPr>
            <a:endParaRPr lang="en-US" sz="5699" b="1" i="1" dirty="0">
              <a:solidFill>
                <a:srgbClr val="000000"/>
              </a:solidFill>
              <a:latin typeface="Arial" panose="020B0604020202020204" pitchFamily="34" charset="0"/>
              <a:ea typeface="Touvlo Bold Italics"/>
              <a:cs typeface="Arial" panose="020B0604020202020204" pitchFamily="34" charset="0"/>
              <a:sym typeface="Touvlo Bold Italics"/>
            </a:endParaRPr>
          </a:p>
        </p:txBody>
      </p:sp>
      <p:sp>
        <p:nvSpPr>
          <p:cNvPr id="17" name="Freeform 17"/>
          <p:cNvSpPr/>
          <p:nvPr/>
        </p:nvSpPr>
        <p:spPr>
          <a:xfrm>
            <a:off x="-615664" y="1893571"/>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7">
            <a:extLst>
              <a:ext uri="{FF2B5EF4-FFF2-40B4-BE49-F238E27FC236}">
                <a16:creationId xmlns:a16="http://schemas.microsoft.com/office/drawing/2014/main" id="{3B7539DF-732B-0051-CAB3-21C568672ADA}"/>
              </a:ext>
            </a:extLst>
          </p:cNvPr>
          <p:cNvSpPr txBox="1"/>
          <p:nvPr/>
        </p:nvSpPr>
        <p:spPr>
          <a:xfrm>
            <a:off x="1826333" y="3193495"/>
            <a:ext cx="14780029" cy="69095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4000" dirty="0">
                <a:latin typeface="+mj-lt"/>
                <a:cs typeface="Arial" panose="020B0604020202020204" pitchFamily="34" charset="0"/>
              </a:rPr>
              <a:t>Changes how “social disadvantage” is evaluated.  Requires owners to produce an “individual social disadvantage narrative”</a:t>
            </a:r>
          </a:p>
          <a:p>
            <a:pPr marL="285750" indent="-285750">
              <a:spcAft>
                <a:spcPts val="600"/>
              </a:spcAft>
              <a:buFont typeface="Arial" panose="020B0604020202020204" pitchFamily="34" charset="0"/>
              <a:buChar char="•"/>
            </a:pPr>
            <a:endParaRPr lang="en-US" sz="400" dirty="0">
              <a:latin typeface="+mj-lt"/>
              <a:cs typeface="Arial" panose="020B0604020202020204" pitchFamily="34" charset="0"/>
            </a:endParaRPr>
          </a:p>
          <a:p>
            <a:pPr marL="285750" indent="-285750">
              <a:spcAft>
                <a:spcPts val="600"/>
              </a:spcAft>
              <a:buFont typeface="Arial" panose="020B0604020202020204" pitchFamily="34" charset="0"/>
              <a:buChar char="•"/>
            </a:pPr>
            <a:r>
              <a:rPr lang="en-US" sz="4000" dirty="0">
                <a:latin typeface="+mj-lt"/>
                <a:cs typeface="Arial" panose="020B0604020202020204" pitchFamily="34" charset="0"/>
              </a:rPr>
              <a:t>Requires MDOT to re-evaluate certified DBEs under the new criteria</a:t>
            </a:r>
          </a:p>
          <a:p>
            <a:pPr marL="285750" indent="-285750">
              <a:spcAft>
                <a:spcPts val="600"/>
              </a:spcAft>
              <a:buFont typeface="Arial" panose="020B0604020202020204" pitchFamily="34" charset="0"/>
              <a:buChar char="•"/>
            </a:pPr>
            <a:endParaRPr lang="en-US" sz="400" dirty="0">
              <a:latin typeface="+mj-lt"/>
              <a:cs typeface="Arial" panose="020B0604020202020204" pitchFamily="34" charset="0"/>
            </a:endParaRPr>
          </a:p>
          <a:p>
            <a:pPr marL="285750" indent="-285750">
              <a:spcAft>
                <a:spcPts val="600"/>
              </a:spcAft>
              <a:buFont typeface="Arial" panose="020B0604020202020204" pitchFamily="34" charset="0"/>
              <a:buChar char="•"/>
            </a:pPr>
            <a:r>
              <a:rPr lang="en-US" sz="4000" dirty="0">
                <a:latin typeface="+mj-lt"/>
                <a:cs typeface="Arial" panose="020B0604020202020204" pitchFamily="34" charset="0"/>
              </a:rPr>
              <a:t>DBE goals were removed beginning with the October letting and MDOT will not be able to establishing new DBE goals until re-evaluation process is complete</a:t>
            </a:r>
          </a:p>
          <a:p>
            <a:pPr marL="285750" indent="-285750">
              <a:spcAft>
                <a:spcPts val="600"/>
              </a:spcAft>
              <a:buFont typeface="Arial" panose="020B0604020202020204" pitchFamily="34" charset="0"/>
              <a:buChar char="•"/>
            </a:pPr>
            <a:r>
              <a:rPr lang="en-US" sz="4000" dirty="0"/>
              <a:t>MDOT cannot report on DBE goals to FHWA, FAA or FTA until the process is complete</a:t>
            </a:r>
          </a:p>
          <a:p>
            <a:pPr marL="285750" indent="-285750">
              <a:spcAft>
                <a:spcPts val="600"/>
              </a:spcAft>
              <a:buFont typeface="Arial" panose="020B0604020202020204" pitchFamily="34" charset="0"/>
              <a:buChar char="•"/>
            </a:pPr>
            <a:endParaRPr lang="en-US" sz="4000" dirty="0">
              <a:latin typeface="+mj-lt"/>
              <a:cs typeface="Arial" panose="020B0604020202020204" pitchFamily="34" charset="0"/>
            </a:endParaRPr>
          </a:p>
          <a:p>
            <a:pPr marL="285750" indent="-285750">
              <a:buFont typeface="Arial" panose="020B0604020202020204" pitchFamily="34" charset="0"/>
              <a:buChar char="•"/>
            </a:pPr>
            <a:endParaRPr lang="en-US" sz="40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4DBAD-E550-AF94-D9D1-A30A9FFAEB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ADA12C-27DC-D1E5-8494-181A5BAA2332}"/>
              </a:ext>
            </a:extLst>
          </p:cNvPr>
          <p:cNvGrpSpPr/>
          <p:nvPr/>
        </p:nvGrpSpPr>
        <p:grpSpPr>
          <a:xfrm>
            <a:off x="16159245" y="6098362"/>
            <a:ext cx="4399402" cy="4399402"/>
            <a:chOff x="0" y="0"/>
            <a:chExt cx="812800" cy="812800"/>
          </a:xfrm>
        </p:grpSpPr>
        <p:sp>
          <p:nvSpPr>
            <p:cNvPr id="3" name="Freeform 3">
              <a:extLst>
                <a:ext uri="{FF2B5EF4-FFF2-40B4-BE49-F238E27FC236}">
                  <a16:creationId xmlns:a16="http://schemas.microsoft.com/office/drawing/2014/main" id="{284357A2-639B-4355-526B-9580092C3D21}"/>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820B8FF5-25C3-3586-76EB-E00E194B5F37}"/>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6393FC19-0C44-DA57-1515-672DA5BB2BBE}"/>
              </a:ext>
            </a:extLst>
          </p:cNvPr>
          <p:cNvGrpSpPr/>
          <p:nvPr/>
        </p:nvGrpSpPr>
        <p:grpSpPr>
          <a:xfrm>
            <a:off x="-2239985" y="-1548145"/>
            <a:ext cx="4399402" cy="4399402"/>
            <a:chOff x="0" y="0"/>
            <a:chExt cx="812800" cy="812800"/>
          </a:xfrm>
        </p:grpSpPr>
        <p:sp>
          <p:nvSpPr>
            <p:cNvPr id="6" name="Freeform 6">
              <a:extLst>
                <a:ext uri="{FF2B5EF4-FFF2-40B4-BE49-F238E27FC236}">
                  <a16:creationId xmlns:a16="http://schemas.microsoft.com/office/drawing/2014/main" id="{C9152A6B-585D-414C-944A-39EDA7A9532B}"/>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B97ACA52-9056-C36E-E7EA-36F5ADDABD42}"/>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54AAE076-04C0-E641-B0FC-F3C22025C886}"/>
              </a:ext>
            </a:extLst>
          </p:cNvPr>
          <p:cNvGrpSpPr/>
          <p:nvPr/>
        </p:nvGrpSpPr>
        <p:grpSpPr>
          <a:xfrm>
            <a:off x="15705198" y="6769271"/>
            <a:ext cx="3057584" cy="3057584"/>
            <a:chOff x="0" y="0"/>
            <a:chExt cx="812800" cy="812800"/>
          </a:xfrm>
        </p:grpSpPr>
        <p:sp>
          <p:nvSpPr>
            <p:cNvPr id="9" name="Freeform 9">
              <a:extLst>
                <a:ext uri="{FF2B5EF4-FFF2-40B4-BE49-F238E27FC236}">
                  <a16:creationId xmlns:a16="http://schemas.microsoft.com/office/drawing/2014/main" id="{BC8877F3-EF05-F456-CB3E-7BD0712D8F01}"/>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9399B10E-DAD1-F9AB-3441-8CF24B57BB58}"/>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C171E0CA-E15F-3A90-2EBF-58EB1BF0F4E1}"/>
              </a:ext>
            </a:extLst>
          </p:cNvPr>
          <p:cNvGrpSpPr/>
          <p:nvPr/>
        </p:nvGrpSpPr>
        <p:grpSpPr>
          <a:xfrm>
            <a:off x="187309" y="-626548"/>
            <a:ext cx="2556209" cy="2556209"/>
            <a:chOff x="0" y="0"/>
            <a:chExt cx="812800" cy="812800"/>
          </a:xfrm>
        </p:grpSpPr>
        <p:sp>
          <p:nvSpPr>
            <p:cNvPr id="12" name="Freeform 12">
              <a:extLst>
                <a:ext uri="{FF2B5EF4-FFF2-40B4-BE49-F238E27FC236}">
                  <a16:creationId xmlns:a16="http://schemas.microsoft.com/office/drawing/2014/main" id="{69950574-32BE-80BF-FA2C-D8B34C0B274B}"/>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6FCEA680-C53C-BB91-BDCD-8B12C8C2BCD6}"/>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39E70506-C122-4A3D-9345-F988C8431241}"/>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45EF4B39-B2E2-F82E-0415-81BA7F39C2F1}"/>
              </a:ext>
            </a:extLst>
          </p:cNvPr>
          <p:cNvSpPr txBox="1"/>
          <p:nvPr/>
        </p:nvSpPr>
        <p:spPr>
          <a:xfrm>
            <a:off x="2021329" y="1232914"/>
            <a:ext cx="14856198" cy="1754070"/>
          </a:xfrm>
          <a:prstGeom prst="rect">
            <a:avLst/>
          </a:prstGeom>
        </p:spPr>
        <p:txBody>
          <a:bodyPr lIns="0" tIns="0" rIns="0" bIns="0" rtlCol="0" anchor="t">
            <a:spAutoFit/>
          </a:bodyPr>
          <a:lstStyle/>
          <a:p>
            <a:pPr algn="l"/>
            <a:r>
              <a:rPr lang="en-US" sz="5699" b="1" dirty="0">
                <a:solidFill>
                  <a:srgbClr val="000000"/>
                </a:solidFill>
                <a:latin typeface="Arial" panose="020B0604020202020204" pitchFamily="34" charset="0"/>
                <a:ea typeface="Touvlo Bold"/>
                <a:cs typeface="Arial" panose="020B0604020202020204" pitchFamily="34" charset="0"/>
                <a:sym typeface="Touvlo Bold"/>
              </a:rPr>
              <a:t>SBE Program </a:t>
            </a:r>
          </a:p>
          <a:p>
            <a:pPr algn="l">
              <a:spcBef>
                <a:spcPct val="0"/>
              </a:spcBef>
            </a:pPr>
            <a:endParaRPr lang="en-US" sz="5699" b="1" i="1" dirty="0">
              <a:solidFill>
                <a:srgbClr val="000000"/>
              </a:solidFill>
              <a:latin typeface="Arial" panose="020B0604020202020204" pitchFamily="34" charset="0"/>
              <a:ea typeface="Touvlo Bold Italics"/>
              <a:cs typeface="Arial" panose="020B0604020202020204" pitchFamily="34" charset="0"/>
              <a:sym typeface="Touvlo Bold Italics"/>
            </a:endParaRPr>
          </a:p>
        </p:txBody>
      </p:sp>
      <p:sp>
        <p:nvSpPr>
          <p:cNvPr id="17" name="Freeform 17">
            <a:extLst>
              <a:ext uri="{FF2B5EF4-FFF2-40B4-BE49-F238E27FC236}">
                <a16:creationId xmlns:a16="http://schemas.microsoft.com/office/drawing/2014/main" id="{FC69AD50-D365-A8EF-53EB-787FFDFFE063}"/>
              </a:ext>
            </a:extLst>
          </p:cNvPr>
          <p:cNvSpPr/>
          <p:nvPr/>
        </p:nvSpPr>
        <p:spPr>
          <a:xfrm>
            <a:off x="-615664" y="1893571"/>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7">
            <a:extLst>
              <a:ext uri="{FF2B5EF4-FFF2-40B4-BE49-F238E27FC236}">
                <a16:creationId xmlns:a16="http://schemas.microsoft.com/office/drawing/2014/main" id="{04D9CE89-D203-19D6-F942-2DC9ABC1A829}"/>
              </a:ext>
            </a:extLst>
          </p:cNvPr>
          <p:cNvSpPr txBox="1"/>
          <p:nvPr/>
        </p:nvSpPr>
        <p:spPr>
          <a:xfrm>
            <a:off x="1659370" y="2449305"/>
            <a:ext cx="14340964" cy="54630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600" dirty="0"/>
              <a:t>MDOT’s Small Business Program (SBP) certifies firms based upon business size, owner(s) personal wealth and independence </a:t>
            </a:r>
          </a:p>
          <a:p>
            <a:pPr>
              <a:spcAft>
                <a:spcPts val="600"/>
              </a:spcAft>
            </a:pPr>
            <a:endParaRPr lang="en-US" sz="3600" dirty="0"/>
          </a:p>
          <a:p>
            <a:pPr marL="285750" indent="-285750">
              <a:spcAft>
                <a:spcPts val="600"/>
              </a:spcAft>
              <a:buFont typeface="Arial" panose="020B0604020202020204" pitchFamily="34" charset="0"/>
              <a:buChar char="•"/>
            </a:pPr>
            <a:r>
              <a:rPr lang="en-US" sz="3600" dirty="0"/>
              <a:t>MDOT has piloted Small Business goals on Construction projects beginning with the November 2025 letting</a:t>
            </a:r>
          </a:p>
          <a:p>
            <a:pPr>
              <a:spcAft>
                <a:spcPts val="600"/>
              </a:spcAft>
            </a:pPr>
            <a:endParaRPr lang="en-US" sz="3600" dirty="0"/>
          </a:p>
          <a:p>
            <a:pPr marL="285750" indent="-285750">
              <a:spcAft>
                <a:spcPts val="600"/>
              </a:spcAft>
              <a:buFont typeface="Arial" panose="020B0604020202020204" pitchFamily="34" charset="0"/>
              <a:buChar char="•"/>
            </a:pPr>
            <a:r>
              <a:rPr lang="en-US" sz="3600" dirty="0"/>
              <a:t>MDOT is anticipating piloting Small Business goals on Consultant/Engineering projects by early April</a:t>
            </a:r>
          </a:p>
          <a:p>
            <a:pPr marL="285750" indent="-285750">
              <a:spcAft>
                <a:spcPts val="600"/>
              </a:spcAft>
              <a:buFont typeface="Arial" panose="020B0604020202020204" pitchFamily="34" charset="0"/>
              <a:buChar char="•"/>
            </a:pPr>
            <a:endParaRPr lang="en-US" sz="3600" dirty="0">
              <a:latin typeface="+mj-lt"/>
            </a:endParaRPr>
          </a:p>
        </p:txBody>
      </p:sp>
    </p:spTree>
    <p:extLst>
      <p:ext uri="{BB962C8B-B14F-4D97-AF65-F5344CB8AC3E}">
        <p14:creationId xmlns:p14="http://schemas.microsoft.com/office/powerpoint/2010/main" val="147808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a bridge over it&#10;&#10;AI-generated content may be incorrect.">
            <a:extLst>
              <a:ext uri="{FF2B5EF4-FFF2-40B4-BE49-F238E27FC236}">
                <a16:creationId xmlns:a16="http://schemas.microsoft.com/office/drawing/2014/main" id="{11C0F38B-BA8D-A1F6-6787-F7F673E149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18286158" cy="10287002"/>
          </a:xfrm>
          <a:prstGeom prst="rect">
            <a:avLst/>
          </a:prstGeom>
        </p:spPr>
      </p:pic>
      <p:grpSp>
        <p:nvGrpSpPr>
          <p:cNvPr id="26" name="Group 5">
            <a:extLst>
              <a:ext uri="{FF2B5EF4-FFF2-40B4-BE49-F238E27FC236}">
                <a16:creationId xmlns:a16="http://schemas.microsoft.com/office/drawing/2014/main" id="{AD06AABB-7B60-F816-F2F2-2F310371ED24}"/>
              </a:ext>
            </a:extLst>
          </p:cNvPr>
          <p:cNvGrpSpPr/>
          <p:nvPr/>
        </p:nvGrpSpPr>
        <p:grpSpPr>
          <a:xfrm>
            <a:off x="10281380" y="6845661"/>
            <a:ext cx="15231534" cy="7080872"/>
            <a:chOff x="0" y="0"/>
            <a:chExt cx="941242" cy="437567"/>
          </a:xfrm>
        </p:grpSpPr>
        <p:sp>
          <p:nvSpPr>
            <p:cNvPr id="27" name="Freeform 6">
              <a:extLst>
                <a:ext uri="{FF2B5EF4-FFF2-40B4-BE49-F238E27FC236}">
                  <a16:creationId xmlns:a16="http://schemas.microsoft.com/office/drawing/2014/main" id="{0BFA3864-6019-4979-BAB0-9BFBAC0688BE}"/>
                </a:ext>
              </a:extLst>
            </p:cNvPr>
            <p:cNvSpPr/>
            <p:nvPr/>
          </p:nvSpPr>
          <p:spPr>
            <a:xfrm>
              <a:off x="8983" y="0"/>
              <a:ext cx="923276" cy="437567"/>
            </a:xfrm>
            <a:custGeom>
              <a:avLst/>
              <a:gdLst/>
              <a:ahLst/>
              <a:cxnLst/>
              <a:rect l="l" t="t" r="r" b="b"/>
              <a:pathLst>
                <a:path w="923276" h="437567">
                  <a:moveTo>
                    <a:pt x="916694" y="235543"/>
                  </a:moveTo>
                  <a:lnTo>
                    <a:pt x="744625" y="420808"/>
                  </a:lnTo>
                  <a:cubicBezTo>
                    <a:pt x="734699" y="431495"/>
                    <a:pt x="720772" y="437567"/>
                    <a:pt x="706187" y="437567"/>
                  </a:cubicBezTo>
                  <a:lnTo>
                    <a:pt x="217090" y="437567"/>
                  </a:lnTo>
                  <a:cubicBezTo>
                    <a:pt x="202504" y="437567"/>
                    <a:pt x="188577" y="431495"/>
                    <a:pt x="178651" y="420808"/>
                  </a:cubicBezTo>
                  <a:lnTo>
                    <a:pt x="6583" y="235543"/>
                  </a:lnTo>
                  <a:cubicBezTo>
                    <a:pt x="-2194" y="226093"/>
                    <a:pt x="-2194" y="211474"/>
                    <a:pt x="6583" y="202024"/>
                  </a:cubicBezTo>
                  <a:lnTo>
                    <a:pt x="178651" y="16759"/>
                  </a:lnTo>
                  <a:cubicBezTo>
                    <a:pt x="188577" y="6072"/>
                    <a:pt x="202504" y="0"/>
                    <a:pt x="217090" y="0"/>
                  </a:cubicBezTo>
                  <a:lnTo>
                    <a:pt x="706187" y="0"/>
                  </a:lnTo>
                  <a:cubicBezTo>
                    <a:pt x="720772" y="0"/>
                    <a:pt x="734699" y="6072"/>
                    <a:pt x="744625" y="16759"/>
                  </a:cubicBezTo>
                  <a:lnTo>
                    <a:pt x="916694" y="202024"/>
                  </a:lnTo>
                  <a:cubicBezTo>
                    <a:pt x="925470" y="211474"/>
                    <a:pt x="925470" y="226093"/>
                    <a:pt x="916694" y="235543"/>
                  </a:cubicBezTo>
                  <a:close/>
                </a:path>
              </a:pathLst>
            </a:custGeom>
            <a:solidFill>
              <a:srgbClr val="FFFFFF"/>
            </a:solidFill>
          </p:spPr>
          <p:txBody>
            <a:bodyPr/>
            <a:lstStyle/>
            <a:p>
              <a:endParaRPr lang="en-US"/>
            </a:p>
          </p:txBody>
        </p:sp>
        <p:sp>
          <p:nvSpPr>
            <p:cNvPr id="28" name="TextBox 7">
              <a:extLst>
                <a:ext uri="{FF2B5EF4-FFF2-40B4-BE49-F238E27FC236}">
                  <a16:creationId xmlns:a16="http://schemas.microsoft.com/office/drawing/2014/main" id="{659E37E5-EF8F-9E5E-FCC5-8D56F4E9FCD1}"/>
                </a:ext>
              </a:extLst>
            </p:cNvPr>
            <p:cNvSpPr txBox="1"/>
            <p:nvPr/>
          </p:nvSpPr>
          <p:spPr>
            <a:xfrm>
              <a:off x="114300" y="-38100"/>
              <a:ext cx="712642" cy="475667"/>
            </a:xfrm>
            <a:prstGeom prst="rect">
              <a:avLst/>
            </a:prstGeom>
          </p:spPr>
          <p:txBody>
            <a:bodyPr lIns="50800" tIns="50800" rIns="50800" bIns="50800" rtlCol="0" anchor="ctr"/>
            <a:lstStyle/>
            <a:p>
              <a:pPr algn="ctr">
                <a:lnSpc>
                  <a:spcPts val="2659"/>
                </a:lnSpc>
              </a:pPr>
              <a:endParaRPr/>
            </a:p>
          </p:txBody>
        </p:sp>
      </p:grpSp>
      <p:grpSp>
        <p:nvGrpSpPr>
          <p:cNvPr id="4" name="Group 9">
            <a:extLst>
              <a:ext uri="{FF2B5EF4-FFF2-40B4-BE49-F238E27FC236}">
                <a16:creationId xmlns:a16="http://schemas.microsoft.com/office/drawing/2014/main" id="{51CB104C-41F8-9D11-24D6-FD6B1059F07B}"/>
              </a:ext>
            </a:extLst>
          </p:cNvPr>
          <p:cNvGrpSpPr/>
          <p:nvPr/>
        </p:nvGrpSpPr>
        <p:grpSpPr>
          <a:xfrm>
            <a:off x="15773400" y="2857500"/>
            <a:ext cx="9210797" cy="9210797"/>
            <a:chOff x="0" y="0"/>
            <a:chExt cx="812800" cy="812800"/>
          </a:xfrm>
        </p:grpSpPr>
        <p:sp>
          <p:nvSpPr>
            <p:cNvPr id="5" name="Freeform 10">
              <a:extLst>
                <a:ext uri="{FF2B5EF4-FFF2-40B4-BE49-F238E27FC236}">
                  <a16:creationId xmlns:a16="http://schemas.microsoft.com/office/drawing/2014/main" id="{C78B4FC3-CF2E-372C-58A3-411E5DA10432}"/>
                </a:ext>
              </a:extLst>
            </p:cNvPr>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6" name="TextBox 11">
              <a:extLst>
                <a:ext uri="{FF2B5EF4-FFF2-40B4-BE49-F238E27FC236}">
                  <a16:creationId xmlns:a16="http://schemas.microsoft.com/office/drawing/2014/main" id="{46A21998-3FC4-78EA-3982-FD4E2418ADCA}"/>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14">
            <a:extLst>
              <a:ext uri="{FF2B5EF4-FFF2-40B4-BE49-F238E27FC236}">
                <a16:creationId xmlns:a16="http://schemas.microsoft.com/office/drawing/2014/main" id="{A5BDB265-5399-FF59-D56A-E2618B866B6D}"/>
              </a:ext>
            </a:extLst>
          </p:cNvPr>
          <p:cNvGrpSpPr/>
          <p:nvPr/>
        </p:nvGrpSpPr>
        <p:grpSpPr>
          <a:xfrm>
            <a:off x="6556241" y="6786987"/>
            <a:ext cx="10282121" cy="1208218"/>
            <a:chOff x="0" y="0"/>
            <a:chExt cx="2708048" cy="318214"/>
          </a:xfrm>
        </p:grpSpPr>
        <p:sp>
          <p:nvSpPr>
            <p:cNvPr id="10" name="Freeform 15">
              <a:extLst>
                <a:ext uri="{FF2B5EF4-FFF2-40B4-BE49-F238E27FC236}">
                  <a16:creationId xmlns:a16="http://schemas.microsoft.com/office/drawing/2014/main" id="{A74E222E-F9BA-A946-32B3-EA8789045E81}"/>
                </a:ext>
              </a:extLst>
            </p:cNvPr>
            <p:cNvSpPr/>
            <p:nvPr/>
          </p:nvSpPr>
          <p:spPr>
            <a:xfrm>
              <a:off x="0" y="0"/>
              <a:ext cx="2708048" cy="318214"/>
            </a:xfrm>
            <a:custGeom>
              <a:avLst/>
              <a:gdLst/>
              <a:ahLst/>
              <a:cxnLst/>
              <a:rect l="l" t="t" r="r" b="b"/>
              <a:pathLst>
                <a:path w="2708048" h="318214">
                  <a:moveTo>
                    <a:pt x="26353" y="0"/>
                  </a:moveTo>
                  <a:lnTo>
                    <a:pt x="2681695" y="0"/>
                  </a:lnTo>
                  <a:cubicBezTo>
                    <a:pt x="2688685" y="0"/>
                    <a:pt x="2695388" y="2776"/>
                    <a:pt x="2700330" y="7719"/>
                  </a:cubicBezTo>
                  <a:cubicBezTo>
                    <a:pt x="2705272" y="12661"/>
                    <a:pt x="2708048" y="19364"/>
                    <a:pt x="2708048" y="26353"/>
                  </a:cubicBezTo>
                  <a:lnTo>
                    <a:pt x="2708048" y="291861"/>
                  </a:lnTo>
                  <a:cubicBezTo>
                    <a:pt x="2708048" y="306415"/>
                    <a:pt x="2696250" y="318214"/>
                    <a:pt x="2681695" y="318214"/>
                  </a:cubicBezTo>
                  <a:lnTo>
                    <a:pt x="26353" y="318214"/>
                  </a:lnTo>
                  <a:cubicBezTo>
                    <a:pt x="11799" y="318214"/>
                    <a:pt x="0" y="306415"/>
                    <a:pt x="0" y="291861"/>
                  </a:cubicBezTo>
                  <a:lnTo>
                    <a:pt x="0" y="26353"/>
                  </a:lnTo>
                  <a:cubicBezTo>
                    <a:pt x="0" y="11799"/>
                    <a:pt x="11799" y="0"/>
                    <a:pt x="26353" y="0"/>
                  </a:cubicBezTo>
                  <a:close/>
                </a:path>
              </a:pathLst>
            </a:custGeom>
            <a:solidFill>
              <a:srgbClr val="0066A4"/>
            </a:solidFill>
          </p:spPr>
          <p:txBody>
            <a:bodyPr/>
            <a:lstStyle/>
            <a:p>
              <a:endParaRPr lang="en-US"/>
            </a:p>
          </p:txBody>
        </p:sp>
        <p:sp>
          <p:nvSpPr>
            <p:cNvPr id="14" name="TextBox 16">
              <a:extLst>
                <a:ext uri="{FF2B5EF4-FFF2-40B4-BE49-F238E27FC236}">
                  <a16:creationId xmlns:a16="http://schemas.microsoft.com/office/drawing/2014/main" id="{DF9AA43C-31F0-5C20-F93F-0EEF0512C18B}"/>
                </a:ext>
              </a:extLst>
            </p:cNvPr>
            <p:cNvSpPr txBox="1"/>
            <p:nvPr/>
          </p:nvSpPr>
          <p:spPr>
            <a:xfrm>
              <a:off x="0" y="-38100"/>
              <a:ext cx="2708048" cy="356314"/>
            </a:xfrm>
            <a:prstGeom prst="rect">
              <a:avLst/>
            </a:prstGeom>
          </p:spPr>
          <p:txBody>
            <a:bodyPr lIns="50800" tIns="50800" rIns="50800" bIns="50800" rtlCol="0" anchor="ctr"/>
            <a:lstStyle/>
            <a:p>
              <a:pPr algn="ctr">
                <a:lnSpc>
                  <a:spcPts val="2659"/>
                </a:lnSpc>
              </a:pPr>
              <a:endParaRPr/>
            </a:p>
          </p:txBody>
        </p:sp>
      </p:grpSp>
      <p:sp>
        <p:nvSpPr>
          <p:cNvPr id="15" name="Freeform 17">
            <a:extLst>
              <a:ext uri="{FF2B5EF4-FFF2-40B4-BE49-F238E27FC236}">
                <a16:creationId xmlns:a16="http://schemas.microsoft.com/office/drawing/2014/main" id="{9FFA530A-7DB3-1CDA-F4D7-D02CD221DBB7}"/>
              </a:ext>
            </a:extLst>
          </p:cNvPr>
          <p:cNvSpPr/>
          <p:nvPr/>
        </p:nvSpPr>
        <p:spPr>
          <a:xfrm>
            <a:off x="8163258" y="7995205"/>
            <a:ext cx="6358208" cy="562290"/>
          </a:xfrm>
          <a:custGeom>
            <a:avLst/>
            <a:gdLst/>
            <a:ahLst/>
            <a:cxnLst/>
            <a:rect l="l" t="t" r="r" b="b"/>
            <a:pathLst>
              <a:path w="6358208" h="562290">
                <a:moveTo>
                  <a:pt x="0" y="0"/>
                </a:moveTo>
                <a:lnTo>
                  <a:pt x="6358209" y="0"/>
                </a:lnTo>
                <a:lnTo>
                  <a:pt x="6358209" y="562290"/>
                </a:lnTo>
                <a:lnTo>
                  <a:pt x="0" y="562290"/>
                </a:lnTo>
                <a:lnTo>
                  <a:pt x="0" y="0"/>
                </a:lnTo>
                <a:close/>
              </a:path>
            </a:pathLst>
          </a:custGeom>
          <a:blipFill>
            <a:blip r:embed="rId4" cstate="email">
              <a:alphaModFix amt="80000"/>
              <a:extLst>
                <a:ext uri="{28A0092B-C50C-407E-A947-70E740481C1C}">
                  <a14:useLocalDpi xmlns:a14="http://schemas.microsoft.com/office/drawing/2010/main"/>
                </a:ext>
              </a:extLst>
            </a:blip>
            <a:stretch>
              <a:fillRect/>
            </a:stretch>
          </a:blipFill>
        </p:spPr>
        <p:txBody>
          <a:bodyPr/>
          <a:lstStyle/>
          <a:p>
            <a:endParaRPr lang="en-US"/>
          </a:p>
        </p:txBody>
      </p:sp>
      <p:grpSp>
        <p:nvGrpSpPr>
          <p:cNvPr id="16" name="Group 33">
            <a:extLst>
              <a:ext uri="{FF2B5EF4-FFF2-40B4-BE49-F238E27FC236}">
                <a16:creationId xmlns:a16="http://schemas.microsoft.com/office/drawing/2014/main" id="{F24611EB-49FB-AFE6-391F-E078D255CAD8}"/>
              </a:ext>
            </a:extLst>
          </p:cNvPr>
          <p:cNvGrpSpPr/>
          <p:nvPr/>
        </p:nvGrpSpPr>
        <p:grpSpPr>
          <a:xfrm>
            <a:off x="16788922" y="5341716"/>
            <a:ext cx="3057584" cy="3057584"/>
            <a:chOff x="0" y="0"/>
            <a:chExt cx="812800" cy="812800"/>
          </a:xfrm>
        </p:grpSpPr>
        <p:sp>
          <p:nvSpPr>
            <p:cNvPr id="17" name="Freeform 34">
              <a:extLst>
                <a:ext uri="{FF2B5EF4-FFF2-40B4-BE49-F238E27FC236}">
                  <a16:creationId xmlns:a16="http://schemas.microsoft.com/office/drawing/2014/main" id="{75CE94BB-9DA0-003B-87AA-4160CFBCFE6D}"/>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8" name="TextBox 35">
              <a:extLst>
                <a:ext uri="{FF2B5EF4-FFF2-40B4-BE49-F238E27FC236}">
                  <a16:creationId xmlns:a16="http://schemas.microsoft.com/office/drawing/2014/main" id="{7EF85D37-DF1D-5C7C-4CFD-458AEBE38FC8}"/>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0" name="TextBox 37">
            <a:extLst>
              <a:ext uri="{FF2B5EF4-FFF2-40B4-BE49-F238E27FC236}">
                <a16:creationId xmlns:a16="http://schemas.microsoft.com/office/drawing/2014/main" id="{FD0D2FBE-69B0-BF1A-2894-70E3B05D1D7E}"/>
              </a:ext>
            </a:extLst>
          </p:cNvPr>
          <p:cNvSpPr txBox="1"/>
          <p:nvPr/>
        </p:nvSpPr>
        <p:spPr>
          <a:xfrm>
            <a:off x="7496961" y="6802432"/>
            <a:ext cx="9354058" cy="899926"/>
          </a:xfrm>
          <a:prstGeom prst="rect">
            <a:avLst/>
          </a:prstGeom>
        </p:spPr>
        <p:txBody>
          <a:bodyPr lIns="0" tIns="0" rIns="0" bIns="0" rtlCol="0" anchor="t">
            <a:spAutoFit/>
          </a:bodyPr>
          <a:lstStyle/>
          <a:p>
            <a:pPr algn="l">
              <a:lnSpc>
                <a:spcPts val="7936"/>
              </a:lnSpc>
            </a:pPr>
            <a:r>
              <a:rPr lang="en-US" sz="4400" dirty="0">
                <a:solidFill>
                  <a:schemeClr val="bg1"/>
                </a:solidFill>
                <a:latin typeface="Arial" panose="020B0604020202020204" pitchFamily="34" charset="0"/>
                <a:ea typeface="Arial"/>
                <a:cs typeface="Arial" panose="020B0604020202020204" pitchFamily="34" charset="0"/>
                <a:sym typeface="Arial"/>
              </a:rPr>
              <a:t>Gordie Howe International Bridge</a:t>
            </a:r>
          </a:p>
        </p:txBody>
      </p:sp>
      <p:sp>
        <p:nvSpPr>
          <p:cNvPr id="21" name="Rectangle 20">
            <a:extLst>
              <a:ext uri="{FF2B5EF4-FFF2-40B4-BE49-F238E27FC236}">
                <a16:creationId xmlns:a16="http://schemas.microsoft.com/office/drawing/2014/main" id="{2326887D-1CC3-25D7-2A35-EC4E9D72FF40}"/>
              </a:ext>
            </a:extLst>
          </p:cNvPr>
          <p:cNvSpPr/>
          <p:nvPr/>
        </p:nvSpPr>
        <p:spPr>
          <a:xfrm>
            <a:off x="1228" y="0"/>
            <a:ext cx="18286772" cy="2362200"/>
          </a:xfrm>
          <a:prstGeom prst="rect">
            <a:avLst/>
          </a:prstGeom>
          <a:gradFill flip="none" rotWithShape="1">
            <a:gsLst>
              <a:gs pos="100000">
                <a:schemeClr val="accent1">
                  <a:alpha val="0"/>
                </a:schemeClr>
              </a:gs>
              <a:gs pos="0">
                <a:schemeClr val="accent5"/>
              </a:gs>
            </a:gsLst>
            <a:lin ang="5400000" scaled="0"/>
            <a:tileRect/>
          </a:gradFill>
          <a:ln>
            <a:noFill/>
          </a:ln>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lnSpc>
                <a:spcPct val="100000"/>
              </a:lnSpc>
            </a:pPr>
            <a:endParaRPr lang="en-US" sz="1600">
              <a:latin typeface="Aptos" panose="020B0004020202020204" pitchFamily="34" charset="0"/>
            </a:endParaRPr>
          </a:p>
        </p:txBody>
      </p:sp>
      <p:sp>
        <p:nvSpPr>
          <p:cNvPr id="22" name="Freeform 21">
            <a:extLst>
              <a:ext uri="{FF2B5EF4-FFF2-40B4-BE49-F238E27FC236}">
                <a16:creationId xmlns:a16="http://schemas.microsoft.com/office/drawing/2014/main" id="{A710EE0F-BC67-93C7-8513-5323BF8D1E68}"/>
              </a:ext>
            </a:extLst>
          </p:cNvPr>
          <p:cNvSpPr/>
          <p:nvPr/>
        </p:nvSpPr>
        <p:spPr>
          <a:xfrm>
            <a:off x="16160039" y="7459514"/>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pic>
        <p:nvPicPr>
          <p:cNvPr id="31" name="Picture 30" descr="A picture containing text, clipart&#10;&#10;AI-generated content may be incorrect.">
            <a:extLst>
              <a:ext uri="{FF2B5EF4-FFF2-40B4-BE49-F238E27FC236}">
                <a16:creationId xmlns:a16="http://schemas.microsoft.com/office/drawing/2014/main" id="{586D4256-5316-82A2-65BC-651D8A4BF2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0853" y="9086493"/>
            <a:ext cx="2594840" cy="780614"/>
          </a:xfrm>
          <a:prstGeom prst="rect">
            <a:avLst/>
          </a:prstGeom>
        </p:spPr>
      </p:pic>
    </p:spTree>
    <p:extLst>
      <p:ext uri="{BB962C8B-B14F-4D97-AF65-F5344CB8AC3E}">
        <p14:creationId xmlns:p14="http://schemas.microsoft.com/office/powerpoint/2010/main" val="292644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60908" y="0"/>
            <a:ext cx="8927092" cy="10287000"/>
            <a:chOff x="0" y="0"/>
            <a:chExt cx="1383040" cy="1593725"/>
          </a:xfrm>
        </p:grpSpPr>
        <p:sp>
          <p:nvSpPr>
            <p:cNvPr id="3" name="Freeform 3"/>
            <p:cNvSpPr/>
            <p:nvPr/>
          </p:nvSpPr>
          <p:spPr>
            <a:xfrm>
              <a:off x="0" y="0"/>
              <a:ext cx="1383040" cy="1593725"/>
            </a:xfrm>
            <a:custGeom>
              <a:avLst/>
              <a:gdLst/>
              <a:ahLst/>
              <a:cxnLst/>
              <a:rect l="l" t="t" r="r" b="b"/>
              <a:pathLst>
                <a:path w="1383040" h="1593725">
                  <a:moveTo>
                    <a:pt x="0" y="0"/>
                  </a:moveTo>
                  <a:lnTo>
                    <a:pt x="1383040" y="0"/>
                  </a:lnTo>
                  <a:lnTo>
                    <a:pt x="1383040" y="1593725"/>
                  </a:lnTo>
                  <a:lnTo>
                    <a:pt x="0" y="1593725"/>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9360908"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a:p>
          </p:txBody>
        </p:sp>
        <p:sp>
          <p:nvSpPr>
            <p:cNvPr id="6" name="TextBox 6"/>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9143338" y="638176"/>
            <a:ext cx="9067318" cy="9010648"/>
          </a:xfrm>
          <a:custGeom>
            <a:avLst/>
            <a:gdLst/>
            <a:ahLst/>
            <a:cxnLst/>
            <a:rect l="l" t="t" r="r" b="b"/>
            <a:pathLst>
              <a:path w="9067318" h="9010648">
                <a:moveTo>
                  <a:pt x="0" y="0"/>
                </a:moveTo>
                <a:lnTo>
                  <a:pt x="9067318" y="0"/>
                </a:lnTo>
                <a:lnTo>
                  <a:pt x="9067318" y="9010648"/>
                </a:lnTo>
                <a:lnTo>
                  <a:pt x="0" y="901064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8" name="Group 8"/>
          <p:cNvGrpSpPr/>
          <p:nvPr/>
        </p:nvGrpSpPr>
        <p:grpSpPr>
          <a:xfrm>
            <a:off x="9513493" y="979995"/>
            <a:ext cx="8327009" cy="8327009"/>
            <a:chOff x="0" y="0"/>
            <a:chExt cx="812800" cy="812800"/>
          </a:xfrm>
        </p:grpSpPr>
        <p:sp>
          <p:nvSpPr>
            <p:cNvPr id="9" name="Freeform 9"/>
            <p:cNvSpPr/>
            <p:nvPr/>
          </p:nvSpPr>
          <p:spPr>
            <a:xfrm>
              <a:off x="34660" y="34660"/>
              <a:ext cx="743480" cy="743480"/>
            </a:xfrm>
            <a:custGeom>
              <a:avLst/>
              <a:gdLst/>
              <a:ahLst/>
              <a:cxnLst/>
              <a:rect l="l" t="t" r="r" b="b"/>
              <a:pathLst>
                <a:path w="743480" h="743480">
                  <a:moveTo>
                    <a:pt x="430908" y="24508"/>
                  </a:moveTo>
                  <a:lnTo>
                    <a:pt x="718972" y="312572"/>
                  </a:lnTo>
                  <a:cubicBezTo>
                    <a:pt x="751650" y="345250"/>
                    <a:pt x="751650" y="398230"/>
                    <a:pt x="718972" y="430908"/>
                  </a:cubicBezTo>
                  <a:lnTo>
                    <a:pt x="430908" y="718972"/>
                  </a:lnTo>
                  <a:cubicBezTo>
                    <a:pt x="398230" y="751650"/>
                    <a:pt x="345250" y="751650"/>
                    <a:pt x="312572" y="718972"/>
                  </a:cubicBezTo>
                  <a:lnTo>
                    <a:pt x="24508" y="430908"/>
                  </a:lnTo>
                  <a:cubicBezTo>
                    <a:pt x="-8170" y="398230"/>
                    <a:pt x="-8170" y="345250"/>
                    <a:pt x="24508" y="312572"/>
                  </a:cubicBezTo>
                  <a:lnTo>
                    <a:pt x="312572" y="24508"/>
                  </a:lnTo>
                  <a:cubicBezTo>
                    <a:pt x="345250" y="-8170"/>
                    <a:pt x="398230" y="-8170"/>
                    <a:pt x="430908" y="24508"/>
                  </a:cubicBezTo>
                  <a:close/>
                </a:path>
              </a:pathLst>
            </a:custGeom>
            <a:solidFill>
              <a:srgbClr val="00A261"/>
            </a:solidFill>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76271" y="1942773"/>
            <a:ext cx="6401453" cy="6401453"/>
            <a:chOff x="0" y="0"/>
            <a:chExt cx="812800" cy="812800"/>
          </a:xfrm>
        </p:grpSpPr>
        <p:sp>
          <p:nvSpPr>
            <p:cNvPr id="12" name="Freeform 12"/>
            <p:cNvSpPr/>
            <p:nvPr/>
          </p:nvSpPr>
          <p:spPr>
            <a:xfrm>
              <a:off x="20038" y="20038"/>
              <a:ext cx="772724" cy="772724"/>
            </a:xfrm>
            <a:custGeom>
              <a:avLst/>
              <a:gdLst/>
              <a:ahLst/>
              <a:cxnLst/>
              <a:rect l="l" t="t" r="r" b="b"/>
              <a:pathLst>
                <a:path w="772724" h="772724">
                  <a:moveTo>
                    <a:pt x="420569" y="14169"/>
                  </a:moveTo>
                  <a:lnTo>
                    <a:pt x="758555" y="352155"/>
                  </a:lnTo>
                  <a:cubicBezTo>
                    <a:pt x="777447" y="371047"/>
                    <a:pt x="777447" y="401677"/>
                    <a:pt x="758555" y="420569"/>
                  </a:cubicBezTo>
                  <a:lnTo>
                    <a:pt x="420569" y="758555"/>
                  </a:lnTo>
                  <a:cubicBezTo>
                    <a:pt x="401677" y="777447"/>
                    <a:pt x="371047" y="777447"/>
                    <a:pt x="352155" y="758555"/>
                  </a:cubicBezTo>
                  <a:lnTo>
                    <a:pt x="14169" y="420569"/>
                  </a:lnTo>
                  <a:cubicBezTo>
                    <a:pt x="-4723" y="401677"/>
                    <a:pt x="-4723" y="371047"/>
                    <a:pt x="14169" y="352155"/>
                  </a:cubicBezTo>
                  <a:lnTo>
                    <a:pt x="352155" y="14169"/>
                  </a:lnTo>
                  <a:cubicBezTo>
                    <a:pt x="371047" y="-4723"/>
                    <a:pt x="401677" y="-4723"/>
                    <a:pt x="420569" y="14169"/>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3" name="Group 13"/>
          <p:cNvGrpSpPr/>
          <p:nvPr/>
        </p:nvGrpSpPr>
        <p:grpSpPr>
          <a:xfrm>
            <a:off x="11488670" y="7620535"/>
            <a:ext cx="4376655" cy="4376655"/>
            <a:chOff x="0" y="0"/>
            <a:chExt cx="812800" cy="812800"/>
          </a:xfrm>
        </p:grpSpPr>
        <p:sp>
          <p:nvSpPr>
            <p:cNvPr id="14" name="Freeform 14"/>
            <p:cNvSpPr/>
            <p:nvPr/>
          </p:nvSpPr>
          <p:spPr>
            <a:xfrm>
              <a:off x="18318" y="18318"/>
              <a:ext cx="776165" cy="776165"/>
            </a:xfrm>
            <a:custGeom>
              <a:avLst/>
              <a:gdLst/>
              <a:ahLst/>
              <a:cxnLst/>
              <a:rect l="l" t="t" r="r" b="b"/>
              <a:pathLst>
                <a:path w="776165" h="776165">
                  <a:moveTo>
                    <a:pt x="419352" y="12952"/>
                  </a:moveTo>
                  <a:lnTo>
                    <a:pt x="763212" y="356812"/>
                  </a:lnTo>
                  <a:cubicBezTo>
                    <a:pt x="771505" y="365105"/>
                    <a:pt x="776164" y="376353"/>
                    <a:pt x="776164" y="388082"/>
                  </a:cubicBezTo>
                  <a:cubicBezTo>
                    <a:pt x="776164" y="399811"/>
                    <a:pt x="771505" y="411059"/>
                    <a:pt x="763212" y="419352"/>
                  </a:cubicBezTo>
                  <a:lnTo>
                    <a:pt x="419352" y="763212"/>
                  </a:lnTo>
                  <a:cubicBezTo>
                    <a:pt x="411059" y="771505"/>
                    <a:pt x="399811" y="776164"/>
                    <a:pt x="388082" y="776164"/>
                  </a:cubicBezTo>
                  <a:cubicBezTo>
                    <a:pt x="376353" y="776164"/>
                    <a:pt x="365105" y="771505"/>
                    <a:pt x="356812" y="763212"/>
                  </a:cubicBezTo>
                  <a:lnTo>
                    <a:pt x="12952" y="419352"/>
                  </a:lnTo>
                  <a:cubicBezTo>
                    <a:pt x="4659" y="411059"/>
                    <a:pt x="0" y="399811"/>
                    <a:pt x="0" y="388082"/>
                  </a:cubicBezTo>
                  <a:cubicBezTo>
                    <a:pt x="0" y="376353"/>
                    <a:pt x="4659" y="365105"/>
                    <a:pt x="12952" y="356812"/>
                  </a:cubicBezTo>
                  <a:lnTo>
                    <a:pt x="356812" y="12952"/>
                  </a:lnTo>
                  <a:cubicBezTo>
                    <a:pt x="365105" y="4659"/>
                    <a:pt x="376353" y="0"/>
                    <a:pt x="388082" y="0"/>
                  </a:cubicBezTo>
                  <a:cubicBezTo>
                    <a:pt x="399811" y="0"/>
                    <a:pt x="411059" y="4659"/>
                    <a:pt x="419352" y="12952"/>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148205" y="101797"/>
            <a:ext cx="3057584" cy="3057584"/>
            <a:chOff x="0" y="0"/>
            <a:chExt cx="812800" cy="812800"/>
          </a:xfrm>
        </p:grpSpPr>
        <p:sp>
          <p:nvSpPr>
            <p:cNvPr id="17" name="Freeform 17"/>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08218" y="1882640"/>
            <a:ext cx="8163664" cy="1002666"/>
          </a:xfrm>
          <a:prstGeom prst="rect">
            <a:avLst/>
          </a:prstGeom>
        </p:spPr>
        <p:txBody>
          <a:bodyPr lIns="0" tIns="0" rIns="0" bIns="0" rtlCol="0" anchor="t">
            <a:spAutoFit/>
          </a:bodyPr>
          <a:lstStyle/>
          <a:p>
            <a:pPr algn="l">
              <a:lnSpc>
                <a:spcPts val="8259"/>
              </a:lnSpc>
              <a:spcBef>
                <a:spcPct val="0"/>
              </a:spcBef>
            </a:pPr>
            <a:r>
              <a:rPr lang="en-US" sz="6600" b="1" dirty="0">
                <a:solidFill>
                  <a:srgbClr val="000000"/>
                </a:solidFill>
                <a:latin typeface="Arial" panose="020B0604020202020204" pitchFamily="34" charset="0"/>
                <a:ea typeface="Touvlo Bold"/>
                <a:cs typeface="Arial" panose="020B0604020202020204" pitchFamily="34" charset="0"/>
                <a:sym typeface="Touvlo Bold"/>
              </a:rPr>
              <a:t>Today’s Topics</a:t>
            </a:r>
          </a:p>
        </p:txBody>
      </p:sp>
      <p:sp>
        <p:nvSpPr>
          <p:cNvPr id="20" name="TextBox 20"/>
          <p:cNvSpPr txBox="1"/>
          <p:nvPr/>
        </p:nvSpPr>
        <p:spPr>
          <a:xfrm>
            <a:off x="1520607" y="3276724"/>
            <a:ext cx="8735426" cy="4733412"/>
          </a:xfrm>
          <a:prstGeom prst="rect">
            <a:avLst/>
          </a:prstGeom>
        </p:spPr>
        <p:txBody>
          <a:bodyPr wrap="square" lIns="0" tIns="0" rIns="0" bIns="0" rtlCol="0" anchor="t">
            <a:spAutoFit/>
          </a:bodyPr>
          <a:lstStyle/>
          <a:p>
            <a:pPr marL="457200" indent="-457200" algn="just">
              <a:lnSpc>
                <a:spcPct val="200000"/>
              </a:lnSpc>
              <a:buFont typeface="Arial" panose="020B0604020202020204" pitchFamily="34" charset="0"/>
              <a:buChar char="•"/>
            </a:pPr>
            <a:r>
              <a:rPr lang="en-US" sz="4000" dirty="0">
                <a:solidFill>
                  <a:srgbClr val="000000"/>
                </a:solidFill>
                <a:latin typeface="Arial" panose="020B0604020202020204" pitchFamily="34" charset="0"/>
                <a:ea typeface="Touvlo Bold"/>
                <a:cs typeface="Arial" panose="020B0604020202020204" pitchFamily="34" charset="0"/>
                <a:sym typeface="Touvlo Bold"/>
              </a:rPr>
              <a:t>Program &amp; Funding</a:t>
            </a:r>
          </a:p>
          <a:p>
            <a:pPr marL="457200" indent="-457200" algn="just">
              <a:lnSpc>
                <a:spcPct val="200000"/>
              </a:lnSpc>
              <a:buFont typeface="Arial" panose="020B0604020202020204" pitchFamily="34" charset="0"/>
              <a:buChar char="•"/>
            </a:pPr>
            <a:r>
              <a:rPr lang="en-US" sz="4000" dirty="0">
                <a:solidFill>
                  <a:srgbClr val="000000"/>
                </a:solidFill>
                <a:latin typeface="Arial" panose="020B0604020202020204" pitchFamily="34" charset="0"/>
                <a:ea typeface="Touvlo Bold"/>
                <a:cs typeface="Arial" panose="020B0604020202020204" pitchFamily="34" charset="0"/>
                <a:sym typeface="Touvlo Bold"/>
              </a:rPr>
              <a:t>DBE/SBE Program</a:t>
            </a:r>
          </a:p>
          <a:p>
            <a:pPr marL="457200" indent="-457200" algn="just">
              <a:lnSpc>
                <a:spcPct val="200000"/>
              </a:lnSpc>
              <a:buFont typeface="Arial" panose="020B0604020202020204" pitchFamily="34" charset="0"/>
              <a:buChar char="•"/>
            </a:pPr>
            <a:r>
              <a:rPr lang="en-US" sz="4000" dirty="0">
                <a:solidFill>
                  <a:srgbClr val="000000"/>
                </a:solidFill>
                <a:latin typeface="Arial" panose="020B0604020202020204" pitchFamily="34" charset="0"/>
                <a:ea typeface="Touvlo Bold"/>
                <a:cs typeface="Arial" panose="020B0604020202020204" pitchFamily="34" charset="0"/>
                <a:sym typeface="Touvlo Bold"/>
              </a:rPr>
              <a:t>Gordie Howe International Bridge</a:t>
            </a:r>
          </a:p>
          <a:p>
            <a:pPr marL="457200" indent="-457200" algn="just">
              <a:lnSpc>
                <a:spcPct val="200000"/>
              </a:lnSpc>
              <a:buFont typeface="Arial" panose="020B0604020202020204" pitchFamily="34" charset="0"/>
              <a:buChar char="•"/>
            </a:pPr>
            <a:r>
              <a:rPr lang="en-US" sz="4000" dirty="0">
                <a:solidFill>
                  <a:srgbClr val="000000"/>
                </a:solidFill>
                <a:latin typeface="Arial" panose="020B0604020202020204" pitchFamily="34" charset="0"/>
                <a:ea typeface="Touvlo"/>
                <a:cs typeface="Arial" panose="020B0604020202020204" pitchFamily="34" charset="0"/>
                <a:sym typeface="Touvlo"/>
              </a:rPr>
              <a:t>Project Updates</a:t>
            </a:r>
          </a:p>
        </p:txBody>
      </p:sp>
      <p:sp>
        <p:nvSpPr>
          <p:cNvPr id="21" name="Freeform 21"/>
          <p:cNvSpPr/>
          <p:nvPr/>
        </p:nvSpPr>
        <p:spPr>
          <a:xfrm>
            <a:off x="15469988" y="6000755"/>
            <a:ext cx="2013033" cy="357128"/>
          </a:xfrm>
          <a:custGeom>
            <a:avLst/>
            <a:gdLst/>
            <a:ahLst/>
            <a:cxnLst/>
            <a:rect l="l" t="t" r="r" b="b"/>
            <a:pathLst>
              <a:path w="2013033" h="357128">
                <a:moveTo>
                  <a:pt x="0" y="0"/>
                </a:moveTo>
                <a:lnTo>
                  <a:pt x="2013032" y="0"/>
                </a:lnTo>
                <a:lnTo>
                  <a:pt x="2013032" y="357128"/>
                </a:lnTo>
                <a:lnTo>
                  <a:pt x="0" y="357128"/>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sp>
        <p:nvSpPr>
          <p:cNvPr id="22" name="Freeform 22"/>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23" name="Group 23"/>
          <p:cNvGrpSpPr/>
          <p:nvPr/>
        </p:nvGrpSpPr>
        <p:grpSpPr>
          <a:xfrm>
            <a:off x="7936861" y="-2199701"/>
            <a:ext cx="4399402" cy="4399402"/>
            <a:chOff x="0" y="0"/>
            <a:chExt cx="812800" cy="812800"/>
          </a:xfrm>
        </p:grpSpPr>
        <p:sp>
          <p:nvSpPr>
            <p:cNvPr id="24" name="Freeform 24"/>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25" name="TextBox 2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936861" y="8252500"/>
            <a:ext cx="4399402" cy="4399402"/>
            <a:chOff x="0" y="0"/>
            <a:chExt cx="812800" cy="812800"/>
          </a:xfrm>
        </p:grpSpPr>
        <p:sp>
          <p:nvSpPr>
            <p:cNvPr id="27" name="Freeform 27"/>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28" name="TextBox 2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city&#10;&#10;AI-generated content may be incorrect.">
            <a:extLst>
              <a:ext uri="{FF2B5EF4-FFF2-40B4-BE49-F238E27FC236}">
                <a16:creationId xmlns:a16="http://schemas.microsoft.com/office/drawing/2014/main" id="{9DBFBCCE-B990-DE1C-8176-3ADCAA3637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26229"/>
            <a:ext cx="18287999" cy="10260771"/>
          </a:xfrm>
          <a:prstGeom prst="rect">
            <a:avLst/>
          </a:prstGeom>
        </p:spPr>
      </p:pic>
      <p:sp>
        <p:nvSpPr>
          <p:cNvPr id="8" name="Rectangle 7">
            <a:extLst>
              <a:ext uri="{FF2B5EF4-FFF2-40B4-BE49-F238E27FC236}">
                <a16:creationId xmlns:a16="http://schemas.microsoft.com/office/drawing/2014/main" id="{571E6BEA-87F0-3BF0-6E55-AACD2DC99F0C}"/>
              </a:ext>
            </a:extLst>
          </p:cNvPr>
          <p:cNvSpPr/>
          <p:nvPr/>
        </p:nvSpPr>
        <p:spPr>
          <a:xfrm>
            <a:off x="2" y="0"/>
            <a:ext cx="18288000" cy="3543300"/>
          </a:xfrm>
          <a:prstGeom prst="rect">
            <a:avLst/>
          </a:prstGeom>
          <a:gradFill flip="none" rotWithShape="1">
            <a:gsLst>
              <a:gs pos="100000">
                <a:schemeClr val="accent1">
                  <a:alpha val="0"/>
                </a:schemeClr>
              </a:gs>
              <a:gs pos="0">
                <a:schemeClr val="accent5"/>
              </a:gs>
            </a:gsLst>
            <a:lin ang="5400000" scaled="0"/>
            <a:tileRect/>
          </a:gradFill>
          <a:ln>
            <a:noFill/>
          </a:ln>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lnSpc>
                <a:spcPct val="100000"/>
              </a:lnSpc>
            </a:pPr>
            <a:endParaRPr lang="en-US" sz="2400">
              <a:latin typeface="Aptos" panose="020B0004020202020204" pitchFamily="34" charset="0"/>
            </a:endParaRPr>
          </a:p>
        </p:txBody>
      </p:sp>
      <p:pic>
        <p:nvPicPr>
          <p:cNvPr id="3" name="Picture 2" descr="A picture containing text, clipart&#10;&#10;AI-generated content may be incorrect.">
            <a:extLst>
              <a:ext uri="{FF2B5EF4-FFF2-40B4-BE49-F238E27FC236}">
                <a16:creationId xmlns:a16="http://schemas.microsoft.com/office/drawing/2014/main" id="{441BF6BA-6E9E-BD42-0CBA-66968E12CD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853" y="9086493"/>
            <a:ext cx="2594840" cy="780614"/>
          </a:xfrm>
          <a:prstGeom prst="rect">
            <a:avLst/>
          </a:prstGeom>
        </p:spPr>
      </p:pic>
      <p:grpSp>
        <p:nvGrpSpPr>
          <p:cNvPr id="4" name="Group 14">
            <a:extLst>
              <a:ext uri="{FF2B5EF4-FFF2-40B4-BE49-F238E27FC236}">
                <a16:creationId xmlns:a16="http://schemas.microsoft.com/office/drawing/2014/main" id="{B724C5DD-3F9A-D03D-F168-B5073EEB0EA2}"/>
              </a:ext>
            </a:extLst>
          </p:cNvPr>
          <p:cNvGrpSpPr/>
          <p:nvPr/>
        </p:nvGrpSpPr>
        <p:grpSpPr>
          <a:xfrm>
            <a:off x="9448800" y="406168"/>
            <a:ext cx="11318899" cy="1208218"/>
            <a:chOff x="0" y="0"/>
            <a:chExt cx="2708048" cy="318214"/>
          </a:xfrm>
        </p:grpSpPr>
        <p:sp>
          <p:nvSpPr>
            <p:cNvPr id="6" name="Freeform 15">
              <a:extLst>
                <a:ext uri="{FF2B5EF4-FFF2-40B4-BE49-F238E27FC236}">
                  <a16:creationId xmlns:a16="http://schemas.microsoft.com/office/drawing/2014/main" id="{A5499411-FFFC-07C0-6B6D-FDE64C31BB85}"/>
                </a:ext>
              </a:extLst>
            </p:cNvPr>
            <p:cNvSpPr/>
            <p:nvPr/>
          </p:nvSpPr>
          <p:spPr>
            <a:xfrm>
              <a:off x="0" y="0"/>
              <a:ext cx="2708048" cy="318214"/>
            </a:xfrm>
            <a:custGeom>
              <a:avLst/>
              <a:gdLst/>
              <a:ahLst/>
              <a:cxnLst/>
              <a:rect l="l" t="t" r="r" b="b"/>
              <a:pathLst>
                <a:path w="2708048" h="318214">
                  <a:moveTo>
                    <a:pt x="26353" y="0"/>
                  </a:moveTo>
                  <a:lnTo>
                    <a:pt x="2681695" y="0"/>
                  </a:lnTo>
                  <a:cubicBezTo>
                    <a:pt x="2688685" y="0"/>
                    <a:pt x="2695388" y="2776"/>
                    <a:pt x="2700330" y="7719"/>
                  </a:cubicBezTo>
                  <a:cubicBezTo>
                    <a:pt x="2705272" y="12661"/>
                    <a:pt x="2708048" y="19364"/>
                    <a:pt x="2708048" y="26353"/>
                  </a:cubicBezTo>
                  <a:lnTo>
                    <a:pt x="2708048" y="291861"/>
                  </a:lnTo>
                  <a:cubicBezTo>
                    <a:pt x="2708048" y="306415"/>
                    <a:pt x="2696250" y="318214"/>
                    <a:pt x="2681695" y="318214"/>
                  </a:cubicBezTo>
                  <a:lnTo>
                    <a:pt x="26353" y="318214"/>
                  </a:lnTo>
                  <a:cubicBezTo>
                    <a:pt x="11799" y="318214"/>
                    <a:pt x="0" y="306415"/>
                    <a:pt x="0" y="291861"/>
                  </a:cubicBezTo>
                  <a:lnTo>
                    <a:pt x="0" y="26353"/>
                  </a:lnTo>
                  <a:cubicBezTo>
                    <a:pt x="0" y="11799"/>
                    <a:pt x="11799" y="0"/>
                    <a:pt x="26353" y="0"/>
                  </a:cubicBezTo>
                  <a:close/>
                </a:path>
              </a:pathLst>
            </a:custGeom>
            <a:solidFill>
              <a:srgbClr val="0066A4"/>
            </a:solidFill>
          </p:spPr>
          <p:txBody>
            <a:bodyPr/>
            <a:lstStyle/>
            <a:p>
              <a:endParaRPr lang="en-US"/>
            </a:p>
          </p:txBody>
        </p:sp>
        <p:sp>
          <p:nvSpPr>
            <p:cNvPr id="7" name="TextBox 16">
              <a:extLst>
                <a:ext uri="{FF2B5EF4-FFF2-40B4-BE49-F238E27FC236}">
                  <a16:creationId xmlns:a16="http://schemas.microsoft.com/office/drawing/2014/main" id="{FA33AE09-483A-7F96-1464-5823511C8F84}"/>
                </a:ext>
              </a:extLst>
            </p:cNvPr>
            <p:cNvSpPr txBox="1"/>
            <p:nvPr/>
          </p:nvSpPr>
          <p:spPr>
            <a:xfrm>
              <a:off x="0" y="-38100"/>
              <a:ext cx="2708048" cy="356314"/>
            </a:xfrm>
            <a:prstGeom prst="rect">
              <a:avLst/>
            </a:prstGeom>
          </p:spPr>
          <p:txBody>
            <a:bodyPr lIns="50800" tIns="50800" rIns="50800" bIns="50800" rtlCol="0" anchor="ctr"/>
            <a:lstStyle/>
            <a:p>
              <a:pPr algn="ctr">
                <a:lnSpc>
                  <a:spcPts val="2659"/>
                </a:lnSpc>
              </a:pPr>
              <a:endParaRPr/>
            </a:p>
          </p:txBody>
        </p:sp>
      </p:grpSp>
      <p:sp>
        <p:nvSpPr>
          <p:cNvPr id="9" name="TextBox 37">
            <a:extLst>
              <a:ext uri="{FF2B5EF4-FFF2-40B4-BE49-F238E27FC236}">
                <a16:creationId xmlns:a16="http://schemas.microsoft.com/office/drawing/2014/main" id="{5DD14780-7FBC-1C16-4FFC-316EA32C1BF6}"/>
              </a:ext>
            </a:extLst>
          </p:cNvPr>
          <p:cNvSpPr txBox="1"/>
          <p:nvPr/>
        </p:nvSpPr>
        <p:spPr>
          <a:xfrm>
            <a:off x="9983939" y="425110"/>
            <a:ext cx="9354058" cy="908775"/>
          </a:xfrm>
          <a:prstGeom prst="rect">
            <a:avLst/>
          </a:prstGeom>
        </p:spPr>
        <p:txBody>
          <a:bodyPr lIns="0" tIns="0" rIns="0" bIns="0" rtlCol="0" anchor="t">
            <a:spAutoFit/>
          </a:bodyPr>
          <a:lstStyle/>
          <a:p>
            <a:pPr algn="l">
              <a:lnSpc>
                <a:spcPts val="7936"/>
              </a:lnSpc>
            </a:pPr>
            <a:r>
              <a:rPr lang="en-US" sz="4400" dirty="0">
                <a:solidFill>
                  <a:schemeClr val="bg1"/>
                </a:solidFill>
                <a:latin typeface="+mj-lt"/>
                <a:ea typeface="Arial"/>
                <a:cs typeface="Arial" panose="020B0604020202020204" pitchFamily="34" charset="0"/>
                <a:sym typeface="Arial"/>
              </a:rPr>
              <a:t>US Port of Entry</a:t>
            </a:r>
          </a:p>
        </p:txBody>
      </p:sp>
      <p:grpSp>
        <p:nvGrpSpPr>
          <p:cNvPr id="11" name="Group 9">
            <a:extLst>
              <a:ext uri="{FF2B5EF4-FFF2-40B4-BE49-F238E27FC236}">
                <a16:creationId xmlns:a16="http://schemas.microsoft.com/office/drawing/2014/main" id="{6140418F-A106-A08A-3A13-41B6468785CE}"/>
              </a:ext>
            </a:extLst>
          </p:cNvPr>
          <p:cNvGrpSpPr/>
          <p:nvPr/>
        </p:nvGrpSpPr>
        <p:grpSpPr>
          <a:xfrm>
            <a:off x="15240000" y="-3695700"/>
            <a:ext cx="9210797" cy="9210797"/>
            <a:chOff x="0" y="0"/>
            <a:chExt cx="812800" cy="812800"/>
          </a:xfrm>
        </p:grpSpPr>
        <p:sp>
          <p:nvSpPr>
            <p:cNvPr id="13" name="Freeform 10">
              <a:extLst>
                <a:ext uri="{FF2B5EF4-FFF2-40B4-BE49-F238E27FC236}">
                  <a16:creationId xmlns:a16="http://schemas.microsoft.com/office/drawing/2014/main" id="{1FC33C78-4E63-E843-8A2B-A1FC9A9D17B3}"/>
                </a:ext>
              </a:extLst>
            </p:cNvPr>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14" name="TextBox 11">
              <a:extLst>
                <a:ext uri="{FF2B5EF4-FFF2-40B4-BE49-F238E27FC236}">
                  <a16:creationId xmlns:a16="http://schemas.microsoft.com/office/drawing/2014/main" id="{23F72B4F-21BA-A720-BBD1-9F837E761CE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33">
            <a:extLst>
              <a:ext uri="{FF2B5EF4-FFF2-40B4-BE49-F238E27FC236}">
                <a16:creationId xmlns:a16="http://schemas.microsoft.com/office/drawing/2014/main" id="{B45F724E-3811-3738-7006-D30A5CAD27D4}"/>
              </a:ext>
            </a:extLst>
          </p:cNvPr>
          <p:cNvGrpSpPr/>
          <p:nvPr/>
        </p:nvGrpSpPr>
        <p:grpSpPr>
          <a:xfrm>
            <a:off x="16255522" y="-1211484"/>
            <a:ext cx="3057584" cy="3057584"/>
            <a:chOff x="0" y="0"/>
            <a:chExt cx="812800" cy="812800"/>
          </a:xfrm>
        </p:grpSpPr>
        <p:sp>
          <p:nvSpPr>
            <p:cNvPr id="16" name="Freeform 34">
              <a:extLst>
                <a:ext uri="{FF2B5EF4-FFF2-40B4-BE49-F238E27FC236}">
                  <a16:creationId xmlns:a16="http://schemas.microsoft.com/office/drawing/2014/main" id="{6CCA701A-CA93-48C5-09C8-1B751C777FC6}"/>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7" name="TextBox 35">
              <a:extLst>
                <a:ext uri="{FF2B5EF4-FFF2-40B4-BE49-F238E27FC236}">
                  <a16:creationId xmlns:a16="http://schemas.microsoft.com/office/drawing/2014/main" id="{88BBC85C-A868-5CAE-7472-B441D494266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8" name="Freeform 21">
            <a:extLst>
              <a:ext uri="{FF2B5EF4-FFF2-40B4-BE49-F238E27FC236}">
                <a16:creationId xmlns:a16="http://schemas.microsoft.com/office/drawing/2014/main" id="{9A431D3B-0452-6A5F-34A3-056CA3800DE2}"/>
              </a:ext>
            </a:extLst>
          </p:cNvPr>
          <p:cNvSpPr/>
          <p:nvPr/>
        </p:nvSpPr>
        <p:spPr>
          <a:xfrm>
            <a:off x="15626639" y="906314"/>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spTree>
    <p:extLst>
      <p:ext uri="{BB962C8B-B14F-4D97-AF65-F5344CB8AC3E}">
        <p14:creationId xmlns:p14="http://schemas.microsoft.com/office/powerpoint/2010/main" val="674605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ighway with many roads&#10;&#10;AI-generated content may be incorrect.">
            <a:extLst>
              <a:ext uri="{FF2B5EF4-FFF2-40B4-BE49-F238E27FC236}">
                <a16:creationId xmlns:a16="http://schemas.microsoft.com/office/drawing/2014/main" id="{9DC3C62C-9A83-341B-4185-A682F354C34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99D8030F-4196-527E-F33C-6127642C3D84}"/>
              </a:ext>
            </a:extLst>
          </p:cNvPr>
          <p:cNvSpPr/>
          <p:nvPr/>
        </p:nvSpPr>
        <p:spPr>
          <a:xfrm>
            <a:off x="1842" y="0"/>
            <a:ext cx="18286158" cy="3543300"/>
          </a:xfrm>
          <a:prstGeom prst="rect">
            <a:avLst/>
          </a:prstGeom>
          <a:gradFill flip="none" rotWithShape="1">
            <a:gsLst>
              <a:gs pos="100000">
                <a:schemeClr val="accent1">
                  <a:alpha val="0"/>
                </a:schemeClr>
              </a:gs>
              <a:gs pos="0">
                <a:schemeClr val="accent5"/>
              </a:gs>
            </a:gsLst>
            <a:lin ang="5400000" scaled="0"/>
            <a:tileRect/>
          </a:gradFill>
          <a:ln>
            <a:noFill/>
          </a:ln>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lnSpc>
                <a:spcPct val="100000"/>
              </a:lnSpc>
            </a:pPr>
            <a:endParaRPr lang="en-US" sz="2400">
              <a:latin typeface="Aptos" panose="020B0004020202020204" pitchFamily="34" charset="0"/>
            </a:endParaRPr>
          </a:p>
        </p:txBody>
      </p:sp>
      <p:grpSp>
        <p:nvGrpSpPr>
          <p:cNvPr id="18" name="Group 9">
            <a:extLst>
              <a:ext uri="{FF2B5EF4-FFF2-40B4-BE49-F238E27FC236}">
                <a16:creationId xmlns:a16="http://schemas.microsoft.com/office/drawing/2014/main" id="{A4701FB7-6FC9-94D5-77DA-A8145416F265}"/>
              </a:ext>
            </a:extLst>
          </p:cNvPr>
          <p:cNvGrpSpPr/>
          <p:nvPr/>
        </p:nvGrpSpPr>
        <p:grpSpPr>
          <a:xfrm>
            <a:off x="15240000" y="-3695700"/>
            <a:ext cx="9210797" cy="9210797"/>
            <a:chOff x="0" y="0"/>
            <a:chExt cx="812800" cy="812800"/>
          </a:xfrm>
        </p:grpSpPr>
        <p:sp>
          <p:nvSpPr>
            <p:cNvPr id="19" name="Freeform 10">
              <a:extLst>
                <a:ext uri="{FF2B5EF4-FFF2-40B4-BE49-F238E27FC236}">
                  <a16:creationId xmlns:a16="http://schemas.microsoft.com/office/drawing/2014/main" id="{5646A05B-2891-9E3B-2980-D6E37C4D875E}"/>
                </a:ext>
              </a:extLst>
            </p:cNvPr>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20" name="TextBox 11">
              <a:extLst>
                <a:ext uri="{FF2B5EF4-FFF2-40B4-BE49-F238E27FC236}">
                  <a16:creationId xmlns:a16="http://schemas.microsoft.com/office/drawing/2014/main" id="{918E5978-F9B9-B4BB-2AB9-75A13F7A2677}"/>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descr="A picture containing text, clipart&#10;&#10;AI-generated content may be incorrect.">
            <a:extLst>
              <a:ext uri="{FF2B5EF4-FFF2-40B4-BE49-F238E27FC236}">
                <a16:creationId xmlns:a16="http://schemas.microsoft.com/office/drawing/2014/main" id="{1C6A0F02-799C-BEA3-0CC3-2CDD7E3180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853" y="9086493"/>
            <a:ext cx="2594840" cy="780614"/>
          </a:xfrm>
          <a:prstGeom prst="rect">
            <a:avLst/>
          </a:prstGeom>
        </p:spPr>
      </p:pic>
      <p:grpSp>
        <p:nvGrpSpPr>
          <p:cNvPr id="4" name="Group 14">
            <a:extLst>
              <a:ext uri="{FF2B5EF4-FFF2-40B4-BE49-F238E27FC236}">
                <a16:creationId xmlns:a16="http://schemas.microsoft.com/office/drawing/2014/main" id="{39513C91-ECEF-2598-F5DD-B881A6DDD441}"/>
              </a:ext>
            </a:extLst>
          </p:cNvPr>
          <p:cNvGrpSpPr/>
          <p:nvPr/>
        </p:nvGrpSpPr>
        <p:grpSpPr>
          <a:xfrm>
            <a:off x="8077200" y="406168"/>
            <a:ext cx="12690500" cy="1208218"/>
            <a:chOff x="0" y="0"/>
            <a:chExt cx="2708048" cy="318214"/>
          </a:xfrm>
        </p:grpSpPr>
        <p:sp>
          <p:nvSpPr>
            <p:cNvPr id="5" name="Freeform 15">
              <a:extLst>
                <a:ext uri="{FF2B5EF4-FFF2-40B4-BE49-F238E27FC236}">
                  <a16:creationId xmlns:a16="http://schemas.microsoft.com/office/drawing/2014/main" id="{53E96CC4-A06B-A4D6-0A83-F97DE375B0B6}"/>
                </a:ext>
              </a:extLst>
            </p:cNvPr>
            <p:cNvSpPr/>
            <p:nvPr/>
          </p:nvSpPr>
          <p:spPr>
            <a:xfrm>
              <a:off x="0" y="0"/>
              <a:ext cx="2708048" cy="318214"/>
            </a:xfrm>
            <a:custGeom>
              <a:avLst/>
              <a:gdLst/>
              <a:ahLst/>
              <a:cxnLst/>
              <a:rect l="l" t="t" r="r" b="b"/>
              <a:pathLst>
                <a:path w="2708048" h="318214">
                  <a:moveTo>
                    <a:pt x="26353" y="0"/>
                  </a:moveTo>
                  <a:lnTo>
                    <a:pt x="2681695" y="0"/>
                  </a:lnTo>
                  <a:cubicBezTo>
                    <a:pt x="2688685" y="0"/>
                    <a:pt x="2695388" y="2776"/>
                    <a:pt x="2700330" y="7719"/>
                  </a:cubicBezTo>
                  <a:cubicBezTo>
                    <a:pt x="2705272" y="12661"/>
                    <a:pt x="2708048" y="19364"/>
                    <a:pt x="2708048" y="26353"/>
                  </a:cubicBezTo>
                  <a:lnTo>
                    <a:pt x="2708048" y="291861"/>
                  </a:lnTo>
                  <a:cubicBezTo>
                    <a:pt x="2708048" y="306415"/>
                    <a:pt x="2696250" y="318214"/>
                    <a:pt x="2681695" y="318214"/>
                  </a:cubicBezTo>
                  <a:lnTo>
                    <a:pt x="26353" y="318214"/>
                  </a:lnTo>
                  <a:cubicBezTo>
                    <a:pt x="11799" y="318214"/>
                    <a:pt x="0" y="306415"/>
                    <a:pt x="0" y="291861"/>
                  </a:cubicBezTo>
                  <a:lnTo>
                    <a:pt x="0" y="26353"/>
                  </a:lnTo>
                  <a:cubicBezTo>
                    <a:pt x="0" y="11799"/>
                    <a:pt x="11799" y="0"/>
                    <a:pt x="26353" y="0"/>
                  </a:cubicBezTo>
                  <a:close/>
                </a:path>
              </a:pathLst>
            </a:custGeom>
            <a:solidFill>
              <a:srgbClr val="0066A4"/>
            </a:solidFill>
          </p:spPr>
          <p:txBody>
            <a:bodyPr/>
            <a:lstStyle/>
            <a:p>
              <a:endParaRPr lang="en-US"/>
            </a:p>
          </p:txBody>
        </p:sp>
        <p:sp>
          <p:nvSpPr>
            <p:cNvPr id="6" name="TextBox 16">
              <a:extLst>
                <a:ext uri="{FF2B5EF4-FFF2-40B4-BE49-F238E27FC236}">
                  <a16:creationId xmlns:a16="http://schemas.microsoft.com/office/drawing/2014/main" id="{AF383A4B-3A21-79A2-D971-B2D6F8D2AAFC}"/>
                </a:ext>
              </a:extLst>
            </p:cNvPr>
            <p:cNvSpPr txBox="1"/>
            <p:nvPr/>
          </p:nvSpPr>
          <p:spPr>
            <a:xfrm>
              <a:off x="0" y="-38100"/>
              <a:ext cx="2708048" cy="356314"/>
            </a:xfrm>
            <a:prstGeom prst="rect">
              <a:avLst/>
            </a:prstGeom>
          </p:spPr>
          <p:txBody>
            <a:bodyPr lIns="50800" tIns="50800" rIns="50800" bIns="50800" rtlCol="0" anchor="ctr"/>
            <a:lstStyle/>
            <a:p>
              <a:pPr algn="ctr">
                <a:lnSpc>
                  <a:spcPts val="2659"/>
                </a:lnSpc>
              </a:pPr>
              <a:endParaRPr/>
            </a:p>
          </p:txBody>
        </p:sp>
      </p:grpSp>
      <p:sp>
        <p:nvSpPr>
          <p:cNvPr id="7" name="TextBox 37">
            <a:extLst>
              <a:ext uri="{FF2B5EF4-FFF2-40B4-BE49-F238E27FC236}">
                <a16:creationId xmlns:a16="http://schemas.microsoft.com/office/drawing/2014/main" id="{CFAF45D7-6D2C-A0CA-2B84-A5411B0009D3}"/>
              </a:ext>
            </a:extLst>
          </p:cNvPr>
          <p:cNvSpPr txBox="1"/>
          <p:nvPr/>
        </p:nvSpPr>
        <p:spPr>
          <a:xfrm>
            <a:off x="8757635" y="671723"/>
            <a:ext cx="11087764" cy="677108"/>
          </a:xfrm>
          <a:prstGeom prst="rect">
            <a:avLst/>
          </a:prstGeom>
        </p:spPr>
        <p:txBody>
          <a:bodyPr wrap="square" lIns="0" tIns="0" rIns="0" bIns="0" rtlCol="0" anchor="t">
            <a:spAutoFit/>
          </a:bodyPr>
          <a:lstStyle/>
          <a:p>
            <a:r>
              <a:rPr lang="sv-SE" sz="4400" dirty="0">
                <a:solidFill>
                  <a:schemeClr val="bg1"/>
                </a:solidFill>
              </a:rPr>
              <a:t>Michigan Interchange (I-75)</a:t>
            </a:r>
            <a:endParaRPr lang="en-CA" sz="4400" dirty="0">
              <a:solidFill>
                <a:schemeClr val="bg1"/>
              </a:solidFill>
            </a:endParaRPr>
          </a:p>
        </p:txBody>
      </p:sp>
      <p:grpSp>
        <p:nvGrpSpPr>
          <p:cNvPr id="8" name="Group 33">
            <a:extLst>
              <a:ext uri="{FF2B5EF4-FFF2-40B4-BE49-F238E27FC236}">
                <a16:creationId xmlns:a16="http://schemas.microsoft.com/office/drawing/2014/main" id="{2ACD13C6-BD37-0636-DE36-E3DA03FFE925}"/>
              </a:ext>
            </a:extLst>
          </p:cNvPr>
          <p:cNvGrpSpPr/>
          <p:nvPr/>
        </p:nvGrpSpPr>
        <p:grpSpPr>
          <a:xfrm>
            <a:off x="16255522" y="-1211484"/>
            <a:ext cx="3057584" cy="3057584"/>
            <a:chOff x="0" y="0"/>
            <a:chExt cx="812800" cy="812800"/>
          </a:xfrm>
        </p:grpSpPr>
        <p:sp>
          <p:nvSpPr>
            <p:cNvPr id="12" name="Freeform 34">
              <a:extLst>
                <a:ext uri="{FF2B5EF4-FFF2-40B4-BE49-F238E27FC236}">
                  <a16:creationId xmlns:a16="http://schemas.microsoft.com/office/drawing/2014/main" id="{5CDAAE5C-4CC2-1353-2B35-712091345CFA}"/>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35">
              <a:extLst>
                <a:ext uri="{FF2B5EF4-FFF2-40B4-BE49-F238E27FC236}">
                  <a16:creationId xmlns:a16="http://schemas.microsoft.com/office/drawing/2014/main" id="{280BDEC2-836F-0C18-A649-C63FA26138F1}"/>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21">
            <a:extLst>
              <a:ext uri="{FF2B5EF4-FFF2-40B4-BE49-F238E27FC236}">
                <a16:creationId xmlns:a16="http://schemas.microsoft.com/office/drawing/2014/main" id="{A9548763-C8C0-5E09-B817-1B188F242C8F}"/>
              </a:ext>
            </a:extLst>
          </p:cNvPr>
          <p:cNvSpPr/>
          <p:nvPr/>
        </p:nvSpPr>
        <p:spPr>
          <a:xfrm>
            <a:off x="15626639" y="906314"/>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spTree>
    <p:extLst>
      <p:ext uri="{BB962C8B-B14F-4D97-AF65-F5344CB8AC3E}">
        <p14:creationId xmlns:p14="http://schemas.microsoft.com/office/powerpoint/2010/main" val="1001100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E803-7B10-3100-B070-A9032E92134E}"/>
            </a:ext>
          </a:extLst>
        </p:cNvPr>
        <p:cNvGrpSpPr/>
        <p:nvPr/>
      </p:nvGrpSpPr>
      <p:grpSpPr>
        <a:xfrm>
          <a:off x="0" y="0"/>
          <a:ext cx="0" cy="0"/>
          <a:chOff x="0" y="0"/>
          <a:chExt cx="0" cy="0"/>
        </a:xfrm>
      </p:grpSpPr>
      <p:pic>
        <p:nvPicPr>
          <p:cNvPr id="13" name="Picture 12" descr="A highway with cars on it&#10;&#10;AI-generated content may be incorrect.">
            <a:extLst>
              <a:ext uri="{FF2B5EF4-FFF2-40B4-BE49-F238E27FC236}">
                <a16:creationId xmlns:a16="http://schemas.microsoft.com/office/drawing/2014/main" id="{241E5CCB-2D97-1FBF-6C8E-CD735A148E8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03269" y="2672951"/>
            <a:ext cx="6966009" cy="5292186"/>
          </a:xfrm>
          <a:prstGeom prst="rect">
            <a:avLst/>
          </a:prstGeom>
          <a:ln w="269875">
            <a:solidFill>
              <a:srgbClr val="0066A4"/>
            </a:solidFill>
          </a:ln>
        </p:spPr>
      </p:pic>
      <p:grpSp>
        <p:nvGrpSpPr>
          <p:cNvPr id="2" name="Group 2">
            <a:extLst>
              <a:ext uri="{FF2B5EF4-FFF2-40B4-BE49-F238E27FC236}">
                <a16:creationId xmlns:a16="http://schemas.microsoft.com/office/drawing/2014/main" id="{F756CE90-5C6F-E5B1-FAE9-D60E9EB205A1}"/>
              </a:ext>
            </a:extLst>
          </p:cNvPr>
          <p:cNvGrpSpPr/>
          <p:nvPr/>
        </p:nvGrpSpPr>
        <p:grpSpPr>
          <a:xfrm>
            <a:off x="16088298" y="5887597"/>
            <a:ext cx="4399403" cy="4399403"/>
            <a:chOff x="0" y="0"/>
            <a:chExt cx="812800" cy="812800"/>
          </a:xfrm>
        </p:grpSpPr>
        <p:sp>
          <p:nvSpPr>
            <p:cNvPr id="3" name="Freeform 3">
              <a:extLst>
                <a:ext uri="{FF2B5EF4-FFF2-40B4-BE49-F238E27FC236}">
                  <a16:creationId xmlns:a16="http://schemas.microsoft.com/office/drawing/2014/main" id="{EE1686CC-3DC2-7C4B-D88A-66AFD06869C7}"/>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86B3DEB5-57A4-F357-9F24-BDDA229C3A63}"/>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a:extLst>
              <a:ext uri="{FF2B5EF4-FFF2-40B4-BE49-F238E27FC236}">
                <a16:creationId xmlns:a16="http://schemas.microsoft.com/office/drawing/2014/main" id="{9097CEFD-1DC2-764B-92BC-9413C9110C9A}"/>
              </a:ext>
            </a:extLst>
          </p:cNvPr>
          <p:cNvGrpSpPr/>
          <p:nvPr/>
        </p:nvGrpSpPr>
        <p:grpSpPr>
          <a:xfrm>
            <a:off x="-2239986" y="-1548145"/>
            <a:ext cx="4399403" cy="4399403"/>
            <a:chOff x="0" y="0"/>
            <a:chExt cx="812800" cy="812800"/>
          </a:xfrm>
        </p:grpSpPr>
        <p:sp>
          <p:nvSpPr>
            <p:cNvPr id="6" name="Freeform 6">
              <a:extLst>
                <a:ext uri="{FF2B5EF4-FFF2-40B4-BE49-F238E27FC236}">
                  <a16:creationId xmlns:a16="http://schemas.microsoft.com/office/drawing/2014/main" id="{C43337ED-B1D0-1F92-9525-DE3E84C27E3B}"/>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42E3B525-111C-35A3-239C-C26E0DE4D174}"/>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a:extLst>
              <a:ext uri="{FF2B5EF4-FFF2-40B4-BE49-F238E27FC236}">
                <a16:creationId xmlns:a16="http://schemas.microsoft.com/office/drawing/2014/main" id="{5FDA3F99-A41F-4703-8A36-1BBC8430874C}"/>
              </a:ext>
            </a:extLst>
          </p:cNvPr>
          <p:cNvGrpSpPr/>
          <p:nvPr/>
        </p:nvGrpSpPr>
        <p:grpSpPr>
          <a:xfrm>
            <a:off x="15634251" y="6558506"/>
            <a:ext cx="3057584" cy="3057584"/>
            <a:chOff x="0" y="0"/>
            <a:chExt cx="812800" cy="812800"/>
          </a:xfrm>
        </p:grpSpPr>
        <p:sp>
          <p:nvSpPr>
            <p:cNvPr id="9" name="Freeform 9">
              <a:extLst>
                <a:ext uri="{FF2B5EF4-FFF2-40B4-BE49-F238E27FC236}">
                  <a16:creationId xmlns:a16="http://schemas.microsoft.com/office/drawing/2014/main" id="{C5E1F1BE-5F2B-B2CE-68CE-0C8416CDD9E2}"/>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3D4BEF58-596E-C96E-7B32-B6CDEB202BAD}"/>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a:extLst>
              <a:ext uri="{FF2B5EF4-FFF2-40B4-BE49-F238E27FC236}">
                <a16:creationId xmlns:a16="http://schemas.microsoft.com/office/drawing/2014/main" id="{C2C461A4-D3DC-58E4-873F-C37DE4A438CC}"/>
              </a:ext>
            </a:extLst>
          </p:cNvPr>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DC27202F-8CFA-EE9F-28B2-A7ACA544B354}"/>
              </a:ext>
            </a:extLst>
          </p:cNvPr>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sp>
        <p:nvSpPr>
          <p:cNvPr id="18" name="TextBox 18">
            <a:extLst>
              <a:ext uri="{FF2B5EF4-FFF2-40B4-BE49-F238E27FC236}">
                <a16:creationId xmlns:a16="http://schemas.microsoft.com/office/drawing/2014/main" id="{75B7E0D8-9676-BDFB-251D-D183A55E70B8}"/>
              </a:ext>
            </a:extLst>
          </p:cNvPr>
          <p:cNvSpPr txBox="1"/>
          <p:nvPr/>
        </p:nvSpPr>
        <p:spPr>
          <a:xfrm>
            <a:off x="-350800" y="957308"/>
            <a:ext cx="18307050" cy="830997"/>
          </a:xfrm>
          <a:prstGeom prst="rect">
            <a:avLst/>
          </a:prstGeom>
        </p:spPr>
        <p:txBody>
          <a:bodyPr wrap="square" lIns="0" tIns="0" rIns="0" bIns="0" rtlCol="0" anchor="t">
            <a:spAutoFit/>
          </a:bodyPr>
          <a:lstStyle/>
          <a:p>
            <a:pPr algn="ctr"/>
            <a:r>
              <a:rPr lang="en-US" sz="5400" b="1" dirty="0">
                <a:latin typeface="Arial" panose="020B0604020202020204" pitchFamily="34" charset="0"/>
                <a:cs typeface="Arial" panose="020B0604020202020204" pitchFamily="34" charset="0"/>
              </a:rPr>
              <a:t>Local Road Improvements </a:t>
            </a:r>
            <a:endParaRPr lang="en-US" sz="54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11" name="TextBox 10">
            <a:extLst>
              <a:ext uri="{FF2B5EF4-FFF2-40B4-BE49-F238E27FC236}">
                <a16:creationId xmlns:a16="http://schemas.microsoft.com/office/drawing/2014/main" id="{C11C3F6C-9726-788C-F692-7000EA757F97}"/>
              </a:ext>
            </a:extLst>
          </p:cNvPr>
          <p:cNvSpPr txBox="1"/>
          <p:nvPr/>
        </p:nvSpPr>
        <p:spPr>
          <a:xfrm>
            <a:off x="9144000" y="2374945"/>
            <a:ext cx="9836231" cy="6417141"/>
          </a:xfrm>
          <a:prstGeom prst="rect">
            <a:avLst/>
          </a:prstGeom>
          <a:noFill/>
        </p:spPr>
        <p:txBody>
          <a:bodyPr wrap="square" lIns="137160" tIns="68580" rIns="137160" bIns="68580" anchor="t">
            <a:spAutoFit/>
          </a:bodyPr>
          <a:lstStyle/>
          <a:p>
            <a:r>
              <a:rPr lang="en-CA" sz="24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Reconstruction and realignment of:</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Green Street (in progress)</a:t>
            </a: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Campbell Street (complete)</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Livernois Avenue (complete)</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endParaRPr lang="en-CA" sz="2400" kern="100" dirty="0">
              <a:solidFill>
                <a:srgbClr val="000000"/>
              </a:solidFill>
              <a:latin typeface="Calibri"/>
              <a:ea typeface="Calibri"/>
              <a:cs typeface="Times New Roman"/>
            </a:endParaRPr>
          </a:p>
          <a:p>
            <a:r>
              <a:rPr lang="en-CA" sz="24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Reconstruction and reconfiguration of the following intersections: </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West End Street and Fort Street (complete)</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West End Street and W. Jefferson Avenue (complete) </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Dearborn Street and W. Jefferson Avenue (in progress)</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Clark Street and Fort Street (complete) </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Clark Street and W. Jefferson Avenue (complete) </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2400" kern="100" dirty="0">
              <a:solidFill>
                <a:srgbClr val="000000"/>
              </a:solidFill>
              <a:latin typeface="Calibri"/>
              <a:ea typeface="Calibri"/>
              <a:cs typeface="Times New Roman"/>
            </a:endParaRPr>
          </a:p>
          <a:p>
            <a:pPr>
              <a:tabLst>
                <a:tab pos="685800" algn="l"/>
              </a:tabLst>
            </a:pPr>
            <a:r>
              <a:rPr lang="en-CA" sz="24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Road resurfacing will take place on:</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a:ea typeface="Calibri"/>
                <a:cs typeface="Times New Roman"/>
              </a:rPr>
              <a:t>North and southbound I-75 Service Drives (in progress)</a:t>
            </a:r>
            <a:endParaRPr lang="en-US" sz="2400" kern="100" dirty="0">
              <a:solidFill>
                <a:srgbClr val="000000"/>
              </a:solidFill>
              <a:latin typeface="Calibri"/>
              <a:ea typeface="Calibri"/>
              <a:cs typeface="Times New Roman"/>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Fort Street (in progress)</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Cavalry Street (complete)</a:t>
            </a:r>
          </a:p>
          <a:p>
            <a:pPr marL="514350" indent="-514350">
              <a:buFont typeface="Arial" panose="020B0604020202020204" pitchFamily="34" charset="0"/>
              <a:buChar char="•"/>
              <a:tabLst>
                <a:tab pos="685800" algn="l"/>
              </a:tabLst>
            </a:pPr>
            <a:r>
              <a:rPr lang="en-CA"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 Jefferson Avenue (in progress)</a:t>
            </a:r>
            <a:endParaRPr lang="en-CA" sz="2700" dirty="0">
              <a:solidFill>
                <a:srgbClr val="000000"/>
              </a:solidFill>
              <a:latin typeface="Aptos"/>
              <a:ea typeface="Calibri" panose="020F0502020204030204" pitchFamily="34" charset="0"/>
              <a:cs typeface="Arial"/>
            </a:endParaRPr>
          </a:p>
        </p:txBody>
      </p:sp>
    </p:spTree>
    <p:extLst>
      <p:ext uri="{BB962C8B-B14F-4D97-AF65-F5344CB8AC3E}">
        <p14:creationId xmlns:p14="http://schemas.microsoft.com/office/powerpoint/2010/main" val="167139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C785C-C1BD-24D1-02BA-10CE0CA05C8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98EA99-46DC-52D0-FDC3-C0802BF03019}"/>
              </a:ext>
            </a:extLst>
          </p:cNvPr>
          <p:cNvGrpSpPr/>
          <p:nvPr/>
        </p:nvGrpSpPr>
        <p:grpSpPr>
          <a:xfrm>
            <a:off x="16088298" y="5887597"/>
            <a:ext cx="4399403" cy="4399403"/>
            <a:chOff x="0" y="0"/>
            <a:chExt cx="812800" cy="812800"/>
          </a:xfrm>
        </p:grpSpPr>
        <p:sp>
          <p:nvSpPr>
            <p:cNvPr id="3" name="Freeform 3">
              <a:extLst>
                <a:ext uri="{FF2B5EF4-FFF2-40B4-BE49-F238E27FC236}">
                  <a16:creationId xmlns:a16="http://schemas.microsoft.com/office/drawing/2014/main" id="{3D4792D4-1E2B-254D-5D57-897AE0552BCC}"/>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72AE809A-B4C5-5D43-1DED-EF79F35D2A16}"/>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a:extLst>
              <a:ext uri="{FF2B5EF4-FFF2-40B4-BE49-F238E27FC236}">
                <a16:creationId xmlns:a16="http://schemas.microsoft.com/office/drawing/2014/main" id="{83C2E8EA-1CD3-A749-6100-12F480265FAD}"/>
              </a:ext>
            </a:extLst>
          </p:cNvPr>
          <p:cNvGrpSpPr/>
          <p:nvPr/>
        </p:nvGrpSpPr>
        <p:grpSpPr>
          <a:xfrm>
            <a:off x="-2239986" y="-1548145"/>
            <a:ext cx="4399403" cy="4399403"/>
            <a:chOff x="0" y="0"/>
            <a:chExt cx="812800" cy="812800"/>
          </a:xfrm>
        </p:grpSpPr>
        <p:sp>
          <p:nvSpPr>
            <p:cNvPr id="6" name="Freeform 6">
              <a:extLst>
                <a:ext uri="{FF2B5EF4-FFF2-40B4-BE49-F238E27FC236}">
                  <a16:creationId xmlns:a16="http://schemas.microsoft.com/office/drawing/2014/main" id="{182CECCE-40F9-2AC4-1AD4-86330027DCD6}"/>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4C2C636C-486E-ADC3-835F-3192E9AA5A7C}"/>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a:extLst>
              <a:ext uri="{FF2B5EF4-FFF2-40B4-BE49-F238E27FC236}">
                <a16:creationId xmlns:a16="http://schemas.microsoft.com/office/drawing/2014/main" id="{716AA1EE-85B7-068A-4031-A0271DEAD70A}"/>
              </a:ext>
            </a:extLst>
          </p:cNvPr>
          <p:cNvGrpSpPr/>
          <p:nvPr/>
        </p:nvGrpSpPr>
        <p:grpSpPr>
          <a:xfrm>
            <a:off x="15634251" y="6558506"/>
            <a:ext cx="3057584" cy="3057584"/>
            <a:chOff x="0" y="0"/>
            <a:chExt cx="812800" cy="812800"/>
          </a:xfrm>
        </p:grpSpPr>
        <p:sp>
          <p:nvSpPr>
            <p:cNvPr id="9" name="Freeform 9">
              <a:extLst>
                <a:ext uri="{FF2B5EF4-FFF2-40B4-BE49-F238E27FC236}">
                  <a16:creationId xmlns:a16="http://schemas.microsoft.com/office/drawing/2014/main" id="{A6ED98E1-F94E-67CF-14A7-6276A482A100}"/>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113DD87A-0B9D-53BC-662C-0F3FA072F152}"/>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a:extLst>
              <a:ext uri="{FF2B5EF4-FFF2-40B4-BE49-F238E27FC236}">
                <a16:creationId xmlns:a16="http://schemas.microsoft.com/office/drawing/2014/main" id="{E4D68DDE-F696-6C78-0988-89009BF5FDC8}"/>
              </a:ext>
            </a:extLst>
          </p:cNvPr>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F7BA8A6-1F1E-671D-6135-2D2C12CDAF6F}"/>
              </a:ext>
            </a:extLst>
          </p:cNvPr>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a:extLst>
              <a:ext uri="{FF2B5EF4-FFF2-40B4-BE49-F238E27FC236}">
                <a16:creationId xmlns:a16="http://schemas.microsoft.com/office/drawing/2014/main" id="{DDC8FA17-6F99-E79A-74B5-D00D6EC5D72B}"/>
              </a:ext>
            </a:extLst>
          </p:cNvPr>
          <p:cNvSpPr txBox="1"/>
          <p:nvPr/>
        </p:nvSpPr>
        <p:spPr>
          <a:xfrm>
            <a:off x="-350800" y="957308"/>
            <a:ext cx="18307050" cy="830997"/>
          </a:xfrm>
          <a:prstGeom prst="rect">
            <a:avLst/>
          </a:prstGeom>
        </p:spPr>
        <p:txBody>
          <a:bodyPr wrap="square" lIns="0" tIns="0" rIns="0" bIns="0" rtlCol="0" anchor="t">
            <a:spAutoFit/>
          </a:bodyPr>
          <a:lstStyle/>
          <a:p>
            <a:pPr algn="ctr"/>
            <a:r>
              <a:rPr lang="en-US" sz="5400" b="1" dirty="0">
                <a:latin typeface="Arial" panose="020B0604020202020204" pitchFamily="34" charset="0"/>
                <a:cs typeface="Arial" panose="020B0604020202020204" pitchFamily="34" charset="0"/>
              </a:rPr>
              <a:t>Tolling and Accounts</a:t>
            </a:r>
            <a:endParaRPr lang="en-US" sz="5400" b="1" dirty="0">
              <a:latin typeface="Arial" panose="020B0604020202020204" pitchFamily="34" charset="0"/>
              <a:ea typeface="Touvlo Bold"/>
              <a:cs typeface="Arial" panose="020B0604020202020204" pitchFamily="34" charset="0"/>
              <a:sym typeface="Touvlo Bold"/>
            </a:endParaRPr>
          </a:p>
        </p:txBody>
      </p:sp>
      <p:sp>
        <p:nvSpPr>
          <p:cNvPr id="11" name="TextBox 10">
            <a:extLst>
              <a:ext uri="{FF2B5EF4-FFF2-40B4-BE49-F238E27FC236}">
                <a16:creationId xmlns:a16="http://schemas.microsoft.com/office/drawing/2014/main" id="{E9F3CBE3-7ECC-B8F6-C51C-7ABF1101BACA}"/>
              </a:ext>
            </a:extLst>
          </p:cNvPr>
          <p:cNvSpPr txBox="1"/>
          <p:nvPr/>
        </p:nvSpPr>
        <p:spPr>
          <a:xfrm>
            <a:off x="10343707" y="2459136"/>
            <a:ext cx="7841656" cy="5242333"/>
          </a:xfrm>
          <a:prstGeom prst="rect">
            <a:avLst/>
          </a:prstGeom>
          <a:noFill/>
        </p:spPr>
        <p:txBody>
          <a:bodyPr wrap="square" lIns="137160" tIns="68580" rIns="137160" bIns="68580" anchor="t">
            <a:spAutoFit/>
          </a:bodyPr>
          <a:lstStyle/>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Rate based on vehicle classification, axle of vehicles and height</a:t>
            </a:r>
          </a:p>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Tolls can be paid in Canadian and US dollars</a:t>
            </a:r>
          </a:p>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Combination of manual, automatic and electronic toll collection</a:t>
            </a:r>
          </a:p>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Prepaid and post-paid accounts </a:t>
            </a:r>
          </a:p>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Customer service call </a:t>
            </a:r>
            <a:r>
              <a:rPr lang="en-US" sz="2800" kern="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centre</a:t>
            </a:r>
            <a:endPar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50000"/>
              </a:lnSpc>
              <a:buFont typeface="Wingdings" panose="05000000000000000000" pitchFamily="2" charset="2"/>
              <a:buChar char="ü"/>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Bilingual English/French services</a:t>
            </a:r>
          </a:p>
        </p:txBody>
      </p:sp>
      <p:pic>
        <p:nvPicPr>
          <p:cNvPr id="12" name="Picture 11">
            <a:extLst>
              <a:ext uri="{FF2B5EF4-FFF2-40B4-BE49-F238E27FC236}">
                <a16:creationId xmlns:a16="http://schemas.microsoft.com/office/drawing/2014/main" id="{B17E33ED-AC01-9E02-C08B-35148820F4F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403269" y="2739739"/>
            <a:ext cx="8322832" cy="4681593"/>
          </a:xfrm>
          <a:prstGeom prst="rect">
            <a:avLst/>
          </a:prstGeom>
          <a:ln w="269875">
            <a:solidFill>
              <a:srgbClr val="0066A4"/>
            </a:solidFill>
          </a:ln>
        </p:spPr>
      </p:pic>
    </p:spTree>
    <p:extLst>
      <p:ext uri="{BB962C8B-B14F-4D97-AF65-F5344CB8AC3E}">
        <p14:creationId xmlns:p14="http://schemas.microsoft.com/office/powerpoint/2010/main" val="74700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9A6D-4955-389A-051B-31428CD198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6ECDB5-9020-822A-9EB7-8CC644F1B128}"/>
              </a:ext>
            </a:extLst>
          </p:cNvPr>
          <p:cNvGrpSpPr/>
          <p:nvPr/>
        </p:nvGrpSpPr>
        <p:grpSpPr>
          <a:xfrm>
            <a:off x="16088298" y="5887597"/>
            <a:ext cx="4399403" cy="4399403"/>
            <a:chOff x="0" y="0"/>
            <a:chExt cx="812800" cy="812800"/>
          </a:xfrm>
        </p:grpSpPr>
        <p:sp>
          <p:nvSpPr>
            <p:cNvPr id="3" name="Freeform 3">
              <a:extLst>
                <a:ext uri="{FF2B5EF4-FFF2-40B4-BE49-F238E27FC236}">
                  <a16:creationId xmlns:a16="http://schemas.microsoft.com/office/drawing/2014/main" id="{42BAC380-B442-9534-1777-096BC5A88D96}"/>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346C8B9F-A30F-5B69-C632-200D8FF3017E}"/>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a:extLst>
              <a:ext uri="{FF2B5EF4-FFF2-40B4-BE49-F238E27FC236}">
                <a16:creationId xmlns:a16="http://schemas.microsoft.com/office/drawing/2014/main" id="{AC779F73-3FE9-EFD6-5242-7910B510C542}"/>
              </a:ext>
            </a:extLst>
          </p:cNvPr>
          <p:cNvGrpSpPr/>
          <p:nvPr/>
        </p:nvGrpSpPr>
        <p:grpSpPr>
          <a:xfrm>
            <a:off x="-2239986" y="-1548145"/>
            <a:ext cx="4399403" cy="4399403"/>
            <a:chOff x="0" y="0"/>
            <a:chExt cx="812800" cy="812800"/>
          </a:xfrm>
        </p:grpSpPr>
        <p:sp>
          <p:nvSpPr>
            <p:cNvPr id="6" name="Freeform 6">
              <a:extLst>
                <a:ext uri="{FF2B5EF4-FFF2-40B4-BE49-F238E27FC236}">
                  <a16:creationId xmlns:a16="http://schemas.microsoft.com/office/drawing/2014/main" id="{D7EA05C6-7CCA-65EA-BB8B-0A79827D54A2}"/>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5BA64EB0-CC5B-53B3-0932-3ED64444512A}"/>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a:extLst>
              <a:ext uri="{FF2B5EF4-FFF2-40B4-BE49-F238E27FC236}">
                <a16:creationId xmlns:a16="http://schemas.microsoft.com/office/drawing/2014/main" id="{781367BC-5209-34D5-6F7C-8D1F2D68EEB7}"/>
              </a:ext>
            </a:extLst>
          </p:cNvPr>
          <p:cNvGrpSpPr/>
          <p:nvPr/>
        </p:nvGrpSpPr>
        <p:grpSpPr>
          <a:xfrm>
            <a:off x="15634251" y="6558506"/>
            <a:ext cx="3057584" cy="3057584"/>
            <a:chOff x="0" y="0"/>
            <a:chExt cx="812800" cy="812800"/>
          </a:xfrm>
        </p:grpSpPr>
        <p:sp>
          <p:nvSpPr>
            <p:cNvPr id="9" name="Freeform 9">
              <a:extLst>
                <a:ext uri="{FF2B5EF4-FFF2-40B4-BE49-F238E27FC236}">
                  <a16:creationId xmlns:a16="http://schemas.microsoft.com/office/drawing/2014/main" id="{A6ADC464-1559-6001-5D10-3661C40B8D5F}"/>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2901D12D-C6C8-E43F-05EF-E5F0E1D6FF94}"/>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a:extLst>
              <a:ext uri="{FF2B5EF4-FFF2-40B4-BE49-F238E27FC236}">
                <a16:creationId xmlns:a16="http://schemas.microsoft.com/office/drawing/2014/main" id="{D515D4E9-76DF-4915-5AD2-8CAE2F616915}"/>
              </a:ext>
            </a:extLst>
          </p:cNvPr>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F913CD05-1F1F-2406-3CAA-FB2228CB3D7D}"/>
              </a:ext>
            </a:extLst>
          </p:cNvPr>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a:extLst>
              <a:ext uri="{FF2B5EF4-FFF2-40B4-BE49-F238E27FC236}">
                <a16:creationId xmlns:a16="http://schemas.microsoft.com/office/drawing/2014/main" id="{5422D1EC-E52E-7D00-6CC1-74A3C1B91522}"/>
              </a:ext>
            </a:extLst>
          </p:cNvPr>
          <p:cNvSpPr txBox="1"/>
          <p:nvPr/>
        </p:nvSpPr>
        <p:spPr>
          <a:xfrm>
            <a:off x="-304800" y="936706"/>
            <a:ext cx="18307050" cy="830997"/>
          </a:xfrm>
          <a:prstGeom prst="rect">
            <a:avLst/>
          </a:prstGeom>
        </p:spPr>
        <p:txBody>
          <a:bodyPr wrap="square" lIns="0" tIns="0" rIns="0" bIns="0" rtlCol="0" anchor="t">
            <a:spAutoFit/>
          </a:bodyPr>
          <a:lstStyle>
            <a:defPPr>
              <a:defRPr lang="en-US"/>
            </a:defPPr>
            <a:lvl1pPr algn="ctr">
              <a:defRPr sz="5400" b="1">
                <a:latin typeface="Arial" panose="020B0604020202020204" pitchFamily="34" charset="0"/>
                <a:cs typeface="Arial" panose="020B0604020202020204" pitchFamily="34" charset="0"/>
              </a:defRPr>
            </a:lvl1pPr>
          </a:lstStyle>
          <a:p>
            <a:r>
              <a:rPr lang="en-US" dirty="0"/>
              <a:t>Customer Accounts</a:t>
            </a:r>
          </a:p>
        </p:txBody>
      </p:sp>
      <p:sp>
        <p:nvSpPr>
          <p:cNvPr id="11" name="TextBox 10">
            <a:extLst>
              <a:ext uri="{FF2B5EF4-FFF2-40B4-BE49-F238E27FC236}">
                <a16:creationId xmlns:a16="http://schemas.microsoft.com/office/drawing/2014/main" id="{9A1E405E-C8E6-EE61-EDE5-9627268BB817}"/>
              </a:ext>
            </a:extLst>
          </p:cNvPr>
          <p:cNvSpPr txBox="1"/>
          <p:nvPr/>
        </p:nvSpPr>
        <p:spPr>
          <a:xfrm>
            <a:off x="9982200" y="2380108"/>
            <a:ext cx="7700445" cy="6601807"/>
          </a:xfrm>
          <a:prstGeom prst="rect">
            <a:avLst/>
          </a:prstGeom>
          <a:noFill/>
        </p:spPr>
        <p:txBody>
          <a:bodyPr wrap="square" lIns="137160" tIns="68580" rIns="137160" bIns="68580" anchor="t">
            <a:spAutoFit/>
          </a:bodyPr>
          <a:lstStyle/>
          <a:p>
            <a:r>
              <a:rPr lang="en-US" sz="28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Benefits to travelers:</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Discounted Rates</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 And Post-paid Accounts</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Time Efficiency</a:t>
            </a:r>
          </a:p>
          <a:p>
            <a:endParaRPr lang="en-US" sz="28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sz="28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How it works:</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Account Holders Provided With Branded RFID Tag</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Tag Read In Electronic Toll Collection Lanes</a:t>
            </a:r>
          </a:p>
          <a:p>
            <a:endParaRPr lang="en-US" sz="28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sz="28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How to open an account:</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Customer Service Webpages on </a:t>
            </a:r>
            <a:r>
              <a:rPr lang="en-US" sz="2800" u="sng"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Gordiehoweinternationalbridge.com</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 Mobile Unit </a:t>
            </a:r>
          </a:p>
          <a:p>
            <a:pPr marL="342900" indent="-342900">
              <a:buFont typeface="Arial" panose="020B0604020202020204" pitchFamily="34" charset="0"/>
              <a:buChar char="•"/>
            </a:pPr>
            <a:r>
              <a:rPr lang="en-US" sz="2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Through Customer Service Centre</a:t>
            </a:r>
          </a:p>
        </p:txBody>
      </p:sp>
      <p:pic>
        <p:nvPicPr>
          <p:cNvPr id="12" name="Picture 11" descr="A car with a sensor on the front&#10;&#10;AI-generated content may be incorrect.">
            <a:extLst>
              <a:ext uri="{FF2B5EF4-FFF2-40B4-BE49-F238E27FC236}">
                <a16:creationId xmlns:a16="http://schemas.microsoft.com/office/drawing/2014/main" id="{2D4449F6-5E64-4848-9273-C4089C1873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3268" y="2687031"/>
            <a:ext cx="7700445" cy="5482296"/>
          </a:xfrm>
          <a:prstGeom prst="rect">
            <a:avLst/>
          </a:prstGeom>
          <a:ln w="269875">
            <a:solidFill>
              <a:srgbClr val="0066A4"/>
            </a:solidFill>
          </a:ln>
        </p:spPr>
      </p:pic>
    </p:spTree>
    <p:extLst>
      <p:ext uri="{BB962C8B-B14F-4D97-AF65-F5344CB8AC3E}">
        <p14:creationId xmlns:p14="http://schemas.microsoft.com/office/powerpoint/2010/main" val="146145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47A46B-05F9-6E91-6332-67E8D9A8FE9B}"/>
              </a:ext>
            </a:extLst>
          </p:cNvPr>
          <p:cNvSpPr>
            <a:spLocks noGrp="1"/>
          </p:cNvSpPr>
          <p:nvPr>
            <p:ph type="body" sz="quarter" idx="4294967295"/>
          </p:nvPr>
        </p:nvSpPr>
        <p:spPr>
          <a:xfrm>
            <a:off x="773904" y="4859712"/>
            <a:ext cx="3979398" cy="4019562"/>
          </a:xfrm>
        </p:spPr>
        <p:txBody>
          <a:bodyPr vert="horz" wrap="square" lIns="0" tIns="0" rIns="270000" bIns="0" rtlCol="0" anchor="t">
            <a:spAutoFit/>
          </a:bodyPr>
          <a:lstStyle/>
          <a:p>
            <a:r>
              <a:rPr lang="en-US" sz="5400" dirty="0">
                <a:solidFill>
                  <a:schemeClr val="accent1"/>
                </a:solidFill>
                <a:latin typeface="Aptos"/>
              </a:rPr>
              <a:t>15,090+</a:t>
            </a:r>
          </a:p>
          <a:p>
            <a:pPr marL="428625" indent="-428625">
              <a:buClr>
                <a:schemeClr val="accent1"/>
              </a:buClr>
            </a:pPr>
            <a:r>
              <a:rPr lang="en-US" sz="2700" dirty="0">
                <a:solidFill>
                  <a:srgbClr val="000000"/>
                </a:solidFill>
              </a:rPr>
              <a:t>individuals oriented to the project in Canada and the US </a:t>
            </a:r>
          </a:p>
          <a:p>
            <a:r>
              <a:rPr lang="en-US" sz="4200" dirty="0">
                <a:solidFill>
                  <a:schemeClr val="accent1"/>
                </a:solidFill>
              </a:rPr>
              <a:t>41% </a:t>
            </a:r>
            <a:r>
              <a:rPr lang="en-US" sz="3000" dirty="0">
                <a:solidFill>
                  <a:srgbClr val="000000"/>
                </a:solidFill>
              </a:rPr>
              <a:t>are local</a:t>
            </a:r>
          </a:p>
          <a:p>
            <a:br>
              <a:rPr lang="en-US" dirty="0"/>
            </a:br>
            <a:endParaRPr lang="en-US" dirty="0"/>
          </a:p>
        </p:txBody>
      </p:sp>
      <p:sp>
        <p:nvSpPr>
          <p:cNvPr id="13" name="Text Placeholder 12">
            <a:extLst>
              <a:ext uri="{FF2B5EF4-FFF2-40B4-BE49-F238E27FC236}">
                <a16:creationId xmlns:a16="http://schemas.microsoft.com/office/drawing/2014/main" id="{5DE7BC4B-304E-D66B-2D0B-641C95EB069A}"/>
              </a:ext>
            </a:extLst>
          </p:cNvPr>
          <p:cNvSpPr>
            <a:spLocks noGrp="1"/>
          </p:cNvSpPr>
          <p:nvPr>
            <p:ph type="body" sz="quarter" idx="4294967295"/>
          </p:nvPr>
        </p:nvSpPr>
        <p:spPr>
          <a:xfrm>
            <a:off x="5093495" y="4859712"/>
            <a:ext cx="3781425" cy="3780000"/>
          </a:xfrm>
        </p:spPr>
        <p:txBody>
          <a:bodyPr vert="horz" lIns="0" tIns="0" rIns="270000" bIns="0" rtlCol="0" anchor="t">
            <a:noAutofit/>
          </a:bodyPr>
          <a:lstStyle/>
          <a:p>
            <a:r>
              <a:rPr lang="en-US" sz="5400" b="1" dirty="0">
                <a:solidFill>
                  <a:schemeClr val="accent1"/>
                </a:solidFill>
                <a:latin typeface="Aptos"/>
              </a:rPr>
              <a:t>850+</a:t>
            </a:r>
          </a:p>
          <a:p>
            <a:pPr lvl="1"/>
            <a:r>
              <a:rPr lang="en-US" dirty="0"/>
              <a:t>apprentices/pre-apprentices assigned to the project</a:t>
            </a:r>
          </a:p>
          <a:p>
            <a:endParaRPr lang="en-US" dirty="0"/>
          </a:p>
        </p:txBody>
      </p:sp>
      <p:sp>
        <p:nvSpPr>
          <p:cNvPr id="15" name="Text Placeholder 14">
            <a:extLst>
              <a:ext uri="{FF2B5EF4-FFF2-40B4-BE49-F238E27FC236}">
                <a16:creationId xmlns:a16="http://schemas.microsoft.com/office/drawing/2014/main" id="{502303CB-D170-F8BF-EC2A-06BF44595455}"/>
              </a:ext>
            </a:extLst>
          </p:cNvPr>
          <p:cNvSpPr>
            <a:spLocks noGrp="1"/>
          </p:cNvSpPr>
          <p:nvPr>
            <p:ph type="body" sz="quarter" idx="4294967295"/>
          </p:nvPr>
        </p:nvSpPr>
        <p:spPr>
          <a:xfrm>
            <a:off x="9413084" y="4859712"/>
            <a:ext cx="3781425" cy="3780000"/>
          </a:xfrm>
        </p:spPr>
        <p:txBody>
          <a:bodyPr vert="horz" lIns="91440" tIns="45720" rIns="270000" bIns="45720" rtlCol="0">
            <a:normAutofit/>
          </a:bodyPr>
          <a:lstStyle/>
          <a:p>
            <a:r>
              <a:rPr lang="en-US" sz="5400" b="1">
                <a:solidFill>
                  <a:schemeClr val="accent1"/>
                </a:solidFill>
              </a:rPr>
              <a:t>435+</a:t>
            </a:r>
          </a:p>
          <a:p>
            <a:pPr lvl="1"/>
            <a:r>
              <a:rPr lang="en-US"/>
              <a:t>co-operative learning experiences have been provided on the project</a:t>
            </a:r>
          </a:p>
        </p:txBody>
      </p:sp>
      <p:sp>
        <p:nvSpPr>
          <p:cNvPr id="17" name="Text Placeholder 16">
            <a:extLst>
              <a:ext uri="{FF2B5EF4-FFF2-40B4-BE49-F238E27FC236}">
                <a16:creationId xmlns:a16="http://schemas.microsoft.com/office/drawing/2014/main" id="{F82CF09A-3DDD-74F1-5EAA-57429C813E90}"/>
              </a:ext>
            </a:extLst>
          </p:cNvPr>
          <p:cNvSpPr>
            <a:spLocks noGrp="1"/>
          </p:cNvSpPr>
          <p:nvPr>
            <p:ph type="body" sz="quarter" idx="4294967295"/>
          </p:nvPr>
        </p:nvSpPr>
        <p:spPr>
          <a:xfrm>
            <a:off x="13735050" y="4859712"/>
            <a:ext cx="3779043" cy="3780000"/>
          </a:xfrm>
        </p:spPr>
        <p:txBody>
          <a:bodyPr vert="horz" lIns="0" tIns="0" rIns="270000" bIns="0" rtlCol="0" anchor="t">
            <a:noAutofit/>
          </a:bodyPr>
          <a:lstStyle/>
          <a:p>
            <a:r>
              <a:rPr lang="en-US" sz="5400" dirty="0">
                <a:solidFill>
                  <a:schemeClr val="accent1"/>
                </a:solidFill>
                <a:latin typeface="Aptos"/>
              </a:rPr>
              <a:t>290+</a:t>
            </a:r>
            <a:endParaRPr lang="en-US" sz="5400" b="1" dirty="0">
              <a:solidFill>
                <a:schemeClr val="accent1"/>
              </a:solidFill>
            </a:endParaRPr>
          </a:p>
          <a:p>
            <a:pPr lvl="1"/>
            <a:r>
              <a:rPr lang="en-US" dirty="0"/>
              <a:t>local businesses engaged on the project</a:t>
            </a:r>
          </a:p>
        </p:txBody>
      </p:sp>
      <p:sp>
        <p:nvSpPr>
          <p:cNvPr id="3" name="Title 2">
            <a:extLst>
              <a:ext uri="{FF2B5EF4-FFF2-40B4-BE49-F238E27FC236}">
                <a16:creationId xmlns:a16="http://schemas.microsoft.com/office/drawing/2014/main" id="{F5CA9A6A-AA16-2D1D-9272-6B3967AEB379}"/>
              </a:ext>
            </a:extLst>
          </p:cNvPr>
          <p:cNvSpPr>
            <a:spLocks noGrp="1"/>
          </p:cNvSpPr>
          <p:nvPr>
            <p:ph type="title" idx="4294967295"/>
          </p:nvPr>
        </p:nvSpPr>
        <p:spPr>
          <a:xfrm>
            <a:off x="700277" y="432084"/>
            <a:ext cx="16740188" cy="1620000"/>
          </a:xfrm>
        </p:spPr>
        <p:txBody>
          <a:bodyPr/>
          <a:lstStyle/>
          <a:p>
            <a:r>
              <a:rPr lang="en-US" dirty="0"/>
              <a:t>Workforce Development and Participation Strategy</a:t>
            </a:r>
          </a:p>
        </p:txBody>
      </p:sp>
      <p:pic>
        <p:nvPicPr>
          <p:cNvPr id="20" name="Picture Placeholder 19">
            <a:extLst>
              <a:ext uri="{FF2B5EF4-FFF2-40B4-BE49-F238E27FC236}">
                <a16:creationId xmlns:a16="http://schemas.microsoft.com/office/drawing/2014/main" id="{F899169B-B510-B498-4BE8-745082BE0039}"/>
              </a:ext>
            </a:extLst>
          </p:cNvPr>
          <p:cNvPicPr>
            <a:picLocks noGrp="1" noChangeAspect="1"/>
          </p:cNvPicPr>
          <p:nvPr>
            <p:ph type="pic" sz="quarter" idx="4294967295"/>
          </p:nvPr>
        </p:nvPicPr>
        <p:blipFill>
          <a:blip r:embed="rId3">
            <a:extLst>
              <a:ext uri="{96DAC541-7B7A-43D3-8B79-37D633B846F1}">
                <asvg:svgBlip xmlns:asvg="http://schemas.microsoft.com/office/drawing/2016/SVG/main" r:embed="rId4"/>
              </a:ext>
            </a:extLst>
          </a:blip>
          <a:srcRect/>
          <a:stretch/>
        </p:blipFill>
        <p:spPr>
          <a:xfrm>
            <a:off x="1312070" y="2699919"/>
            <a:ext cx="1890000" cy="1890000"/>
          </a:xfrm>
        </p:spPr>
      </p:pic>
      <p:pic>
        <p:nvPicPr>
          <p:cNvPr id="22" name="Picture Placeholder 21">
            <a:extLst>
              <a:ext uri="{FF2B5EF4-FFF2-40B4-BE49-F238E27FC236}">
                <a16:creationId xmlns:a16="http://schemas.microsoft.com/office/drawing/2014/main" id="{E8C8F401-297E-9135-AB5B-29EFEAB0A8A5}"/>
              </a:ext>
            </a:extLst>
          </p:cNvPr>
          <p:cNvPicPr>
            <a:picLocks noGrp="1" noChangeAspect="1"/>
          </p:cNvPicPr>
          <p:nvPr>
            <p:ph type="pic" sz="quarter" idx="4294967295"/>
          </p:nvPr>
        </p:nvPicPr>
        <p:blipFill>
          <a:blip r:embed="rId5">
            <a:extLst>
              <a:ext uri="{96DAC541-7B7A-43D3-8B79-37D633B846F1}">
                <asvg:svgBlip xmlns:asvg="http://schemas.microsoft.com/office/drawing/2016/SVG/main" r:embed="rId6"/>
              </a:ext>
            </a:extLst>
          </a:blip>
          <a:srcRect/>
          <a:stretch/>
        </p:blipFill>
        <p:spPr>
          <a:xfrm>
            <a:off x="5094207" y="2726468"/>
            <a:ext cx="1890000" cy="1890000"/>
          </a:xfrm>
        </p:spPr>
      </p:pic>
      <p:pic>
        <p:nvPicPr>
          <p:cNvPr id="24" name="Picture Placeholder 23">
            <a:extLst>
              <a:ext uri="{FF2B5EF4-FFF2-40B4-BE49-F238E27FC236}">
                <a16:creationId xmlns:a16="http://schemas.microsoft.com/office/drawing/2014/main" id="{1DBE0C75-EE89-6CE0-758F-4EEBEFDEDE48}"/>
              </a:ext>
            </a:extLst>
          </p:cNvPr>
          <p:cNvPicPr>
            <a:picLocks noGrp="1" noChangeAspect="1"/>
          </p:cNvPicPr>
          <p:nvPr>
            <p:ph type="pic" sz="quarter" idx="4294967295"/>
          </p:nvPr>
        </p:nvPicPr>
        <p:blipFill>
          <a:blip r:embed="rId7">
            <a:extLst>
              <a:ext uri="{96DAC541-7B7A-43D3-8B79-37D633B846F1}">
                <asvg:svgBlip xmlns:asvg="http://schemas.microsoft.com/office/drawing/2016/SVG/main" r:embed="rId8"/>
              </a:ext>
            </a:extLst>
          </a:blip>
          <a:srcRect/>
          <a:stretch/>
        </p:blipFill>
        <p:spPr>
          <a:xfrm>
            <a:off x="9413084" y="2699919"/>
            <a:ext cx="1890000" cy="1890000"/>
          </a:xfrm>
        </p:spPr>
      </p:pic>
      <p:pic>
        <p:nvPicPr>
          <p:cNvPr id="26" name="Picture Placeholder 25">
            <a:extLst>
              <a:ext uri="{FF2B5EF4-FFF2-40B4-BE49-F238E27FC236}">
                <a16:creationId xmlns:a16="http://schemas.microsoft.com/office/drawing/2014/main" id="{9A6DCBAD-9614-5764-537B-99CACD499197}"/>
              </a:ext>
            </a:extLst>
          </p:cNvPr>
          <p:cNvPicPr>
            <a:picLocks noGrp="1" noChangeAspect="1"/>
          </p:cNvPicPr>
          <p:nvPr>
            <p:ph type="pic" sz="quarter" idx="4294967295"/>
          </p:nvPr>
        </p:nvPicPr>
        <p:blipFill>
          <a:blip r:embed="rId9">
            <a:extLst>
              <a:ext uri="{96DAC541-7B7A-43D3-8B79-37D633B846F1}">
                <asvg:svgBlip xmlns:asvg="http://schemas.microsoft.com/office/drawing/2016/SVG/main" r:embed="rId10"/>
              </a:ext>
            </a:extLst>
          </a:blip>
          <a:srcRect/>
          <a:stretch/>
        </p:blipFill>
        <p:spPr>
          <a:xfrm>
            <a:off x="13735050" y="2699919"/>
            <a:ext cx="1890000" cy="1890000"/>
          </a:xfrm>
        </p:spPr>
      </p:pic>
      <p:sp>
        <p:nvSpPr>
          <p:cNvPr id="38" name="TextBox 37">
            <a:extLst>
              <a:ext uri="{FF2B5EF4-FFF2-40B4-BE49-F238E27FC236}">
                <a16:creationId xmlns:a16="http://schemas.microsoft.com/office/drawing/2014/main" id="{BC89042B-2428-35A7-9D89-19F4A3AA7974}"/>
              </a:ext>
            </a:extLst>
          </p:cNvPr>
          <p:cNvSpPr txBox="1"/>
          <p:nvPr/>
        </p:nvSpPr>
        <p:spPr>
          <a:xfrm>
            <a:off x="15364048" y="-95693"/>
            <a:ext cx="276999" cy="369332"/>
          </a:xfrm>
          <a:prstGeom prst="rect">
            <a:avLst/>
          </a:prstGeom>
          <a:noFill/>
        </p:spPr>
        <p:txBody>
          <a:bodyPr wrap="none" lIns="0" tIns="0" rIns="0" bIns="0" rtlCol="0">
            <a:spAutoFit/>
          </a:bodyPr>
          <a:lstStyle/>
          <a:p>
            <a:pPr marL="274320" indent="-274320">
              <a:spcAft>
                <a:spcPts val="900"/>
              </a:spcAft>
              <a:buSzPct val="100000"/>
              <a:buFont typeface="Arial"/>
              <a:buChar char="•"/>
            </a:pPr>
            <a:endParaRPr lang="en-US" sz="2400">
              <a:latin typeface="Aptos" panose="020B0004020202020204" pitchFamily="34" charset="0"/>
            </a:endParaRPr>
          </a:p>
        </p:txBody>
      </p:sp>
      <p:cxnSp>
        <p:nvCxnSpPr>
          <p:cNvPr id="40" name="Straight Connector 39">
            <a:extLst>
              <a:ext uri="{FF2B5EF4-FFF2-40B4-BE49-F238E27FC236}">
                <a16:creationId xmlns:a16="http://schemas.microsoft.com/office/drawing/2014/main" id="{1BF5EA34-0835-6F9E-3FDE-62B49779DE57}"/>
              </a:ext>
            </a:extLst>
          </p:cNvPr>
          <p:cNvCxnSpPr/>
          <p:nvPr/>
        </p:nvCxnSpPr>
        <p:spPr>
          <a:xfrm>
            <a:off x="4552949" y="2983706"/>
            <a:ext cx="0" cy="6102000"/>
          </a:xfrm>
          <a:prstGeom prst="line">
            <a:avLst/>
          </a:prstGeom>
          <a:ln w="9525" cap="rnd">
            <a:solidFill>
              <a:schemeClr val="accent1"/>
            </a:solidFill>
            <a:prstDash val="sysDot"/>
          </a:ln>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D3C0191D-FD1E-5B3E-1532-29C95D39E9AC}"/>
              </a:ext>
            </a:extLst>
          </p:cNvPr>
          <p:cNvCxnSpPr/>
          <p:nvPr/>
        </p:nvCxnSpPr>
        <p:spPr>
          <a:xfrm>
            <a:off x="8874920" y="2983706"/>
            <a:ext cx="0" cy="6102000"/>
          </a:xfrm>
          <a:prstGeom prst="line">
            <a:avLst/>
          </a:prstGeom>
          <a:ln w="9525" cap="rnd">
            <a:solidFill>
              <a:schemeClr val="accent1"/>
            </a:solidFill>
            <a:prstDash val="sysDot"/>
          </a:ln>
        </p:spPr>
        <p:style>
          <a:lnRef idx="1">
            <a:schemeClr val="accent1"/>
          </a:lnRef>
          <a:fillRef idx="0">
            <a:schemeClr val="accent1"/>
          </a:fillRef>
          <a:effectRef idx="0">
            <a:schemeClr val="dk1"/>
          </a:effectRef>
          <a:fontRef idx="minor">
            <a:schemeClr val="lt1"/>
          </a:fontRef>
        </p:style>
      </p:cxnSp>
      <p:cxnSp>
        <p:nvCxnSpPr>
          <p:cNvPr id="42" name="Straight Connector 41">
            <a:extLst>
              <a:ext uri="{FF2B5EF4-FFF2-40B4-BE49-F238E27FC236}">
                <a16:creationId xmlns:a16="http://schemas.microsoft.com/office/drawing/2014/main" id="{06FA502D-145E-21CA-A4EA-50B90CBC572E}"/>
              </a:ext>
            </a:extLst>
          </p:cNvPr>
          <p:cNvCxnSpPr/>
          <p:nvPr/>
        </p:nvCxnSpPr>
        <p:spPr>
          <a:xfrm>
            <a:off x="13194507" y="2983706"/>
            <a:ext cx="0" cy="6102000"/>
          </a:xfrm>
          <a:prstGeom prst="line">
            <a:avLst/>
          </a:prstGeom>
          <a:ln w="9525" cap="rnd">
            <a:solidFill>
              <a:schemeClr val="accent1"/>
            </a:solidFill>
            <a:prstDash val="sysDot"/>
          </a:ln>
        </p:spPr>
        <p:style>
          <a:lnRef idx="1">
            <a:schemeClr val="accent1"/>
          </a:lnRef>
          <a:fillRef idx="0">
            <a:schemeClr val="accent1"/>
          </a:fillRef>
          <a:effectRef idx="0">
            <a:schemeClr val="dk1"/>
          </a:effectRef>
          <a:fontRef idx="minor">
            <a:schemeClr val="lt1"/>
          </a:fontRef>
        </p:style>
      </p:cxnSp>
      <p:sp>
        <p:nvSpPr>
          <p:cNvPr id="7" name="Text Placeholder 5">
            <a:extLst>
              <a:ext uri="{FF2B5EF4-FFF2-40B4-BE49-F238E27FC236}">
                <a16:creationId xmlns:a16="http://schemas.microsoft.com/office/drawing/2014/main" id="{AE5C189A-179A-1A39-B804-E9E60BFADBD6}"/>
              </a:ext>
            </a:extLst>
          </p:cNvPr>
          <p:cNvSpPr txBox="1">
            <a:spLocks/>
          </p:cNvSpPr>
          <p:nvPr/>
        </p:nvSpPr>
        <p:spPr>
          <a:xfrm>
            <a:off x="630937" y="534924"/>
            <a:ext cx="16740185" cy="540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lang="en-US" sz="4400" b="0" i="0" kern="1200" dirty="0">
                <a:solidFill>
                  <a:schemeClr val="accent1"/>
                </a:solidFill>
                <a:latin typeface="Aptos" panose="020B0004020202020204" pitchFamily="34" charset="0"/>
                <a:ea typeface="+mn-ea"/>
                <a:cs typeface="+mn-cs"/>
              </a:defRPr>
            </a:lvl1pPr>
            <a:lvl2pPr marL="0" indent="0" algn="l" defTabSz="914377" rtl="0" eaLnBrk="1" latinLnBrk="0" hangingPunct="1">
              <a:lnSpc>
                <a:spcPct val="114000"/>
              </a:lnSpc>
              <a:spcBef>
                <a:spcPts val="0"/>
              </a:spcBef>
              <a:spcAft>
                <a:spcPts val="0"/>
              </a:spcAft>
              <a:buFont typeface="Arial" panose="020B0604020202020204" pitchFamily="34" charset="0"/>
              <a:buNone/>
              <a:defRPr sz="1800" b="0" i="0" kern="1200">
                <a:solidFill>
                  <a:srgbClr val="000000"/>
                </a:solidFill>
                <a:latin typeface="Aptos" panose="020B0004020202020204" pitchFamily="34" charset="0"/>
                <a:ea typeface="+mn-ea"/>
                <a:cs typeface="+mn-cs"/>
              </a:defRPr>
            </a:lvl2pPr>
            <a:lvl3pPr marL="180970" indent="-180970" algn="l" defTabSz="914377" rtl="0" eaLnBrk="1" latinLnBrk="0" hangingPunct="1">
              <a:lnSpc>
                <a:spcPct val="114000"/>
              </a:lnSpc>
              <a:spcBef>
                <a:spcPts val="600"/>
              </a:spcBef>
              <a:spcAft>
                <a:spcPts val="0"/>
              </a:spcAft>
              <a:buFont typeface="Arial" panose="020B0604020202020204" pitchFamily="34" charset="0"/>
              <a:buChar char="•"/>
              <a:defRPr sz="1800" b="0" i="0" kern="1200">
                <a:solidFill>
                  <a:srgbClr val="000000"/>
                </a:solidFill>
                <a:latin typeface="Aptos" panose="020B0004020202020204" pitchFamily="34" charset="0"/>
                <a:ea typeface="+mn-ea"/>
                <a:cs typeface="+mn-cs"/>
              </a:defRPr>
            </a:lvl3pPr>
            <a:lvl4pPr marL="361942" indent="-180970" algn="l" defTabSz="914377" rtl="0" eaLnBrk="1" latinLnBrk="0" hangingPunct="1">
              <a:lnSpc>
                <a:spcPct val="114000"/>
              </a:lnSpc>
              <a:spcBef>
                <a:spcPts val="0"/>
              </a:spcBef>
              <a:spcAft>
                <a:spcPts val="0"/>
              </a:spcAft>
              <a:buFont typeface="Arial" panose="020B0604020202020204" pitchFamily="34" charset="0"/>
              <a:buChar char="•"/>
              <a:defRPr sz="1400" b="0" i="0" kern="1200">
                <a:solidFill>
                  <a:srgbClr val="000000"/>
                </a:solidFill>
                <a:latin typeface="Aptos" panose="020B0004020202020204" pitchFamily="34" charset="0"/>
                <a:ea typeface="+mn-ea"/>
                <a:cs typeface="+mn-cs"/>
              </a:defRPr>
            </a:lvl4pPr>
            <a:lvl5pPr marL="548626" indent="-180970" algn="l" defTabSz="914377" rtl="0" eaLnBrk="1" latinLnBrk="0" hangingPunct="1">
              <a:lnSpc>
                <a:spcPct val="114000"/>
              </a:lnSpc>
              <a:spcBef>
                <a:spcPts val="0"/>
              </a:spcBef>
              <a:spcAft>
                <a:spcPts val="0"/>
              </a:spcAft>
              <a:buFont typeface="Arial" panose="020B0604020202020204" pitchFamily="34" charset="0"/>
              <a:buChar char="•"/>
              <a:defRPr sz="1400" b="0" i="0" kern="1200">
                <a:solidFill>
                  <a:srgbClr val="000000"/>
                </a:solidFill>
                <a:latin typeface="Aptos" panose="020B0004020202020204" pitchFamily="34" charset="0"/>
                <a:ea typeface="+mn-ea"/>
                <a:cs typeface="+mn-cs"/>
              </a:defRPr>
            </a:lvl5pPr>
            <a:lvl6pPr marL="731502" indent="-182875" algn="l" defTabSz="914377" rtl="0" eaLnBrk="1" latinLnBrk="0" hangingPunct="1">
              <a:lnSpc>
                <a:spcPct val="100000"/>
              </a:lnSpc>
              <a:spcBef>
                <a:spcPts val="0"/>
              </a:spcBef>
              <a:spcAft>
                <a:spcPts val="300"/>
              </a:spcAft>
              <a:buFont typeface="Arial" panose="020B0604020202020204" pitchFamily="34" charset="0"/>
              <a:buChar char="–"/>
              <a:defRPr sz="1600" b="0" i="0" kern="1200">
                <a:solidFill>
                  <a:schemeClr val="tx1"/>
                </a:solidFill>
                <a:latin typeface="Poppins" pitchFamily="2" charset="77"/>
                <a:ea typeface="+mn-ea"/>
                <a:cs typeface="+mn-cs"/>
              </a:defRPr>
            </a:lvl6pPr>
            <a:lvl7pPr marL="914377" indent="-182875" algn="l" defTabSz="914377" rtl="0" eaLnBrk="1" latinLnBrk="0" hangingPunct="1">
              <a:lnSpc>
                <a:spcPct val="100000"/>
              </a:lnSpc>
              <a:spcBef>
                <a:spcPts val="0"/>
              </a:spcBef>
              <a:spcAft>
                <a:spcPts val="300"/>
              </a:spcAft>
              <a:buFont typeface="Arial" panose="020B0604020202020204" pitchFamily="34" charset="0"/>
              <a:buChar char="•"/>
              <a:defRPr sz="1600" b="0" i="0" kern="1200">
                <a:solidFill>
                  <a:schemeClr val="tx1"/>
                </a:solidFill>
                <a:latin typeface="Poppins" pitchFamily="2" charset="77"/>
                <a:ea typeface="+mn-ea"/>
                <a:cs typeface="+mn-cs"/>
              </a:defRPr>
            </a:lvl7pPr>
            <a:lvl8pPr marL="1097253" indent="-182875" algn="l" defTabSz="914377" rtl="0" eaLnBrk="1" latinLnBrk="0" hangingPunct="1">
              <a:lnSpc>
                <a:spcPct val="100000"/>
              </a:lnSpc>
              <a:spcBef>
                <a:spcPts val="0"/>
              </a:spcBef>
              <a:spcAft>
                <a:spcPts val="300"/>
              </a:spcAft>
              <a:buFont typeface="Arial" panose="020B0604020202020204" pitchFamily="34" charset="0"/>
              <a:buChar char="–"/>
              <a:defRPr sz="1600" b="0" i="0" kern="1200">
                <a:solidFill>
                  <a:schemeClr val="tx1"/>
                </a:solidFill>
                <a:latin typeface="Poppins" pitchFamily="2" charset="77"/>
                <a:ea typeface="+mn-ea"/>
                <a:cs typeface="+mn-cs"/>
              </a:defRPr>
            </a:lvl8pPr>
            <a:lvl9pPr marL="1280128" indent="-182875" algn="l" defTabSz="914377" rtl="0" eaLnBrk="1" latinLnBrk="0" hangingPunct="1">
              <a:lnSpc>
                <a:spcPct val="100000"/>
              </a:lnSpc>
              <a:spcBef>
                <a:spcPts val="0"/>
              </a:spcBef>
              <a:spcAft>
                <a:spcPts val="300"/>
              </a:spcAft>
              <a:buFont typeface="Arial" panose="020B0604020202020204" pitchFamily="34" charset="0"/>
              <a:buChar char="•"/>
              <a:defRPr sz="1600" b="0" i="0" kern="1200">
                <a:solidFill>
                  <a:schemeClr val="tx1"/>
                </a:solidFill>
                <a:latin typeface="Poppins" pitchFamily="2" charset="77"/>
                <a:ea typeface="+mn-ea"/>
                <a:cs typeface="+mn-cs"/>
              </a:defRPr>
            </a:lvl9pPr>
          </a:lstStyle>
          <a:p>
            <a:r>
              <a:rPr lang="en-CA" sz="2700">
                <a:solidFill>
                  <a:schemeClr val="tx1"/>
                </a:solidFill>
              </a:rPr>
              <a:t>Community Benefits Plan</a:t>
            </a:r>
          </a:p>
        </p:txBody>
      </p:sp>
      <p:pic>
        <p:nvPicPr>
          <p:cNvPr id="5" name="Picture 4" descr="A green and grey map&#10;&#10;Description automatically generated">
            <a:extLst>
              <a:ext uri="{FF2B5EF4-FFF2-40B4-BE49-F238E27FC236}">
                <a16:creationId xmlns:a16="http://schemas.microsoft.com/office/drawing/2014/main" id="{BEBA991D-16BF-FCF3-FF17-AFA3098DD03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9327" y="8481642"/>
            <a:ext cx="3152784" cy="1605879"/>
          </a:xfrm>
          <a:prstGeom prst="rect">
            <a:avLst/>
          </a:prstGeom>
        </p:spPr>
      </p:pic>
      <p:sp>
        <p:nvSpPr>
          <p:cNvPr id="4" name="Text Placeholder 73">
            <a:extLst>
              <a:ext uri="{FF2B5EF4-FFF2-40B4-BE49-F238E27FC236}">
                <a16:creationId xmlns:a16="http://schemas.microsoft.com/office/drawing/2014/main" id="{86F4996A-D456-096D-7591-A31A131A1BF5}"/>
              </a:ext>
            </a:extLst>
          </p:cNvPr>
          <p:cNvSpPr txBox="1">
            <a:spLocks/>
          </p:cNvSpPr>
          <p:nvPr/>
        </p:nvSpPr>
        <p:spPr>
          <a:xfrm>
            <a:off x="504826" y="1873017"/>
            <a:ext cx="16740188" cy="809625"/>
          </a:xfrm>
          <a:prstGeom prst="rect">
            <a:avLst/>
          </a:prstGeom>
        </p:spPr>
        <p:txBody>
          <a:bodyPr/>
          <a:lstStyle>
            <a:lvl1pPr marL="0" indent="0" algn="l" defTabSz="914377" rtl="0" eaLnBrk="1" latinLnBrk="0" hangingPunct="1">
              <a:lnSpc>
                <a:spcPct val="100000"/>
              </a:lnSpc>
              <a:spcBef>
                <a:spcPts val="2400"/>
              </a:spcBef>
              <a:spcAft>
                <a:spcPts val="0"/>
              </a:spcAft>
              <a:buFont typeface="Arial" panose="020B0604020202020204" pitchFamily="34" charset="0"/>
              <a:buNone/>
              <a:defRPr sz="1800" b="1" i="0" kern="1200">
                <a:solidFill>
                  <a:schemeClr val="tx1"/>
                </a:solidFill>
                <a:latin typeface="Aptos" panose="020B0004020202020204" pitchFamily="34" charset="0"/>
                <a:ea typeface="+mn-ea"/>
                <a:cs typeface="+mn-cs"/>
              </a:defRPr>
            </a:lvl1pPr>
            <a:lvl2pPr marL="0" indent="0" algn="l" defTabSz="914377" rtl="0" eaLnBrk="1" latinLnBrk="0" hangingPunct="1">
              <a:lnSpc>
                <a:spcPct val="114000"/>
              </a:lnSpc>
              <a:spcBef>
                <a:spcPts val="1200"/>
              </a:spcBef>
              <a:spcAft>
                <a:spcPts val="0"/>
              </a:spcAft>
              <a:buFont typeface="Arial" panose="020B0604020202020204" pitchFamily="34" charset="0"/>
              <a:buNone/>
              <a:defRPr sz="1800" b="0" i="0" kern="1200">
                <a:solidFill>
                  <a:srgbClr val="000000"/>
                </a:solidFill>
                <a:latin typeface="Aptos" panose="020B0004020202020204" pitchFamily="34" charset="0"/>
                <a:ea typeface="+mn-ea"/>
                <a:cs typeface="+mn-cs"/>
              </a:defRPr>
            </a:lvl2pPr>
            <a:lvl3pPr marL="180970" indent="-180970" algn="l" defTabSz="914377" rtl="0" eaLnBrk="1" latinLnBrk="0" hangingPunct="1">
              <a:lnSpc>
                <a:spcPct val="114000"/>
              </a:lnSpc>
              <a:spcBef>
                <a:spcPts val="600"/>
              </a:spcBef>
              <a:spcAft>
                <a:spcPts val="0"/>
              </a:spcAft>
              <a:buFont typeface="Arial" panose="020B0604020202020204" pitchFamily="34" charset="0"/>
              <a:buChar char="•"/>
              <a:defRPr sz="1800" b="0" i="0" kern="1200">
                <a:solidFill>
                  <a:srgbClr val="000000"/>
                </a:solidFill>
                <a:latin typeface="Aptos" panose="020B0004020202020204" pitchFamily="34" charset="0"/>
                <a:ea typeface="+mn-ea"/>
                <a:cs typeface="+mn-cs"/>
              </a:defRPr>
            </a:lvl3pPr>
            <a:lvl4pPr marL="361942" indent="-180970" algn="l" defTabSz="914377" rtl="0" eaLnBrk="1" latinLnBrk="0" hangingPunct="1">
              <a:lnSpc>
                <a:spcPct val="114000"/>
              </a:lnSpc>
              <a:spcBef>
                <a:spcPts val="0"/>
              </a:spcBef>
              <a:spcAft>
                <a:spcPts val="0"/>
              </a:spcAft>
              <a:buFont typeface="Arial" panose="020B0604020202020204" pitchFamily="34" charset="0"/>
              <a:buChar char="•"/>
              <a:defRPr sz="1400" b="0" i="0" kern="1200">
                <a:solidFill>
                  <a:srgbClr val="000000"/>
                </a:solidFill>
                <a:latin typeface="Aptos" panose="020B0004020202020204" pitchFamily="34" charset="0"/>
                <a:ea typeface="+mn-ea"/>
                <a:cs typeface="+mn-cs"/>
              </a:defRPr>
            </a:lvl4pPr>
            <a:lvl5pPr marL="548626" indent="-180970" algn="l" defTabSz="914377" rtl="0" eaLnBrk="1" latinLnBrk="0" hangingPunct="1">
              <a:lnSpc>
                <a:spcPct val="114000"/>
              </a:lnSpc>
              <a:spcBef>
                <a:spcPts val="0"/>
              </a:spcBef>
              <a:spcAft>
                <a:spcPts val="0"/>
              </a:spcAft>
              <a:buFont typeface="Arial" panose="020B0604020202020204" pitchFamily="34" charset="0"/>
              <a:buChar char="•"/>
              <a:defRPr sz="1400" b="0" i="0" kern="1200">
                <a:solidFill>
                  <a:srgbClr val="000000"/>
                </a:solidFill>
                <a:latin typeface="Aptos" panose="020B0004020202020204" pitchFamily="34" charset="0"/>
                <a:ea typeface="+mn-ea"/>
                <a:cs typeface="+mn-cs"/>
              </a:defRPr>
            </a:lvl5pPr>
            <a:lvl6pPr marL="731502" indent="-182875" algn="l" defTabSz="914377"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377" indent="-182875" algn="l" defTabSz="914377"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53" indent="-182875" algn="l" defTabSz="914377"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28" indent="-182875" algn="l" defTabSz="914377"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4200" dirty="0"/>
              <a:t>Cumulative Totals from September 2018 – August 2025</a:t>
            </a:r>
          </a:p>
        </p:txBody>
      </p:sp>
    </p:spTree>
    <p:extLst>
      <p:ext uri="{BB962C8B-B14F-4D97-AF65-F5344CB8AC3E}">
        <p14:creationId xmlns:p14="http://schemas.microsoft.com/office/powerpoint/2010/main" val="1117753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38646" y="-1000250"/>
            <a:ext cx="12287500" cy="12287500"/>
            <a:chOff x="0" y="0"/>
            <a:chExt cx="812800" cy="812800"/>
          </a:xfrm>
        </p:grpSpPr>
        <p:sp>
          <p:nvSpPr>
            <p:cNvPr id="3" name="Freeform 3"/>
            <p:cNvSpPr/>
            <p:nvPr/>
          </p:nvSpPr>
          <p:spPr>
            <a:xfrm>
              <a:off x="11744" y="11744"/>
              <a:ext cx="789312" cy="789312"/>
            </a:xfrm>
            <a:custGeom>
              <a:avLst/>
              <a:gdLst/>
              <a:ahLst/>
              <a:cxnLst/>
              <a:rect l="l" t="t" r="r" b="b"/>
              <a:pathLst>
                <a:path w="789312" h="789312">
                  <a:moveTo>
                    <a:pt x="414705" y="8305"/>
                  </a:moveTo>
                  <a:lnTo>
                    <a:pt x="781007" y="374607"/>
                  </a:lnTo>
                  <a:cubicBezTo>
                    <a:pt x="792080" y="385680"/>
                    <a:pt x="792080" y="403632"/>
                    <a:pt x="781007" y="414705"/>
                  </a:cubicBezTo>
                  <a:lnTo>
                    <a:pt x="414705" y="781007"/>
                  </a:lnTo>
                  <a:cubicBezTo>
                    <a:pt x="403632" y="792080"/>
                    <a:pt x="385680" y="792080"/>
                    <a:pt x="374607" y="781007"/>
                  </a:cubicBezTo>
                  <a:lnTo>
                    <a:pt x="8305" y="414705"/>
                  </a:lnTo>
                  <a:cubicBezTo>
                    <a:pt x="-2768" y="403632"/>
                    <a:pt x="-2768" y="385680"/>
                    <a:pt x="8305" y="374607"/>
                  </a:cubicBezTo>
                  <a:lnTo>
                    <a:pt x="374607" y="8305"/>
                  </a:lnTo>
                  <a:cubicBezTo>
                    <a:pt x="385680" y="-2768"/>
                    <a:pt x="403632" y="-2768"/>
                    <a:pt x="414705" y="8305"/>
                  </a:cubicBezTo>
                  <a:close/>
                </a:path>
              </a:pathLst>
            </a:custGeom>
            <a:solidFill>
              <a:srgbClr val="0066A4"/>
            </a:solidFill>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060039" y="1603064"/>
            <a:ext cx="15231534" cy="7080872"/>
            <a:chOff x="0" y="0"/>
            <a:chExt cx="941242" cy="437567"/>
          </a:xfrm>
        </p:grpSpPr>
        <p:sp>
          <p:nvSpPr>
            <p:cNvPr id="6" name="Freeform 6"/>
            <p:cNvSpPr/>
            <p:nvPr/>
          </p:nvSpPr>
          <p:spPr>
            <a:xfrm>
              <a:off x="8983" y="0"/>
              <a:ext cx="923276" cy="437567"/>
            </a:xfrm>
            <a:custGeom>
              <a:avLst/>
              <a:gdLst/>
              <a:ahLst/>
              <a:cxnLst/>
              <a:rect l="l" t="t" r="r" b="b"/>
              <a:pathLst>
                <a:path w="923276" h="437567">
                  <a:moveTo>
                    <a:pt x="916694" y="235543"/>
                  </a:moveTo>
                  <a:lnTo>
                    <a:pt x="744625" y="420808"/>
                  </a:lnTo>
                  <a:cubicBezTo>
                    <a:pt x="734699" y="431495"/>
                    <a:pt x="720772" y="437567"/>
                    <a:pt x="706187" y="437567"/>
                  </a:cubicBezTo>
                  <a:lnTo>
                    <a:pt x="217090" y="437567"/>
                  </a:lnTo>
                  <a:cubicBezTo>
                    <a:pt x="202504" y="437567"/>
                    <a:pt x="188577" y="431495"/>
                    <a:pt x="178651" y="420808"/>
                  </a:cubicBezTo>
                  <a:lnTo>
                    <a:pt x="6583" y="235543"/>
                  </a:lnTo>
                  <a:cubicBezTo>
                    <a:pt x="-2194" y="226093"/>
                    <a:pt x="-2194" y="211474"/>
                    <a:pt x="6583" y="202024"/>
                  </a:cubicBezTo>
                  <a:lnTo>
                    <a:pt x="178651" y="16759"/>
                  </a:lnTo>
                  <a:cubicBezTo>
                    <a:pt x="188577" y="6072"/>
                    <a:pt x="202504" y="0"/>
                    <a:pt x="217090" y="0"/>
                  </a:cubicBezTo>
                  <a:lnTo>
                    <a:pt x="706187" y="0"/>
                  </a:lnTo>
                  <a:cubicBezTo>
                    <a:pt x="720772" y="0"/>
                    <a:pt x="734699" y="6072"/>
                    <a:pt x="744625" y="16759"/>
                  </a:cubicBezTo>
                  <a:lnTo>
                    <a:pt x="916694" y="202024"/>
                  </a:lnTo>
                  <a:cubicBezTo>
                    <a:pt x="925470" y="211474"/>
                    <a:pt x="925470" y="226093"/>
                    <a:pt x="916694" y="235543"/>
                  </a:cubicBezTo>
                  <a:close/>
                </a:path>
              </a:pathLst>
            </a:custGeom>
            <a:solidFill>
              <a:srgbClr val="FFFFFF"/>
            </a:solidFill>
          </p:spPr>
          <p:txBody>
            <a:bodyPr/>
            <a:lstStyle/>
            <a:p>
              <a:endParaRPr lang="en-US"/>
            </a:p>
          </p:txBody>
        </p:sp>
        <p:sp>
          <p:nvSpPr>
            <p:cNvPr id="7" name="TextBox 7"/>
            <p:cNvSpPr txBox="1"/>
            <p:nvPr/>
          </p:nvSpPr>
          <p:spPr>
            <a:xfrm>
              <a:off x="114300" y="-38100"/>
              <a:ext cx="712642" cy="47566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662158" y="160003"/>
            <a:ext cx="10029679" cy="9966993"/>
          </a:xfrm>
          <a:custGeom>
            <a:avLst/>
            <a:gdLst/>
            <a:ahLst/>
            <a:cxnLst/>
            <a:rect l="l" t="t" r="r" b="b"/>
            <a:pathLst>
              <a:path w="10029679" h="9966993">
                <a:moveTo>
                  <a:pt x="0" y="0"/>
                </a:moveTo>
                <a:lnTo>
                  <a:pt x="10029679" y="0"/>
                </a:lnTo>
                <a:lnTo>
                  <a:pt x="10029679" y="9966994"/>
                </a:lnTo>
                <a:lnTo>
                  <a:pt x="0" y="99669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9" name="Group 9"/>
          <p:cNvGrpSpPr/>
          <p:nvPr/>
        </p:nvGrpSpPr>
        <p:grpSpPr>
          <a:xfrm>
            <a:off x="9071599" y="538102"/>
            <a:ext cx="9210797" cy="9210797"/>
            <a:chOff x="0" y="0"/>
            <a:chExt cx="812800" cy="812800"/>
          </a:xfrm>
        </p:grpSpPr>
        <p:sp>
          <p:nvSpPr>
            <p:cNvPr id="10" name="Freeform 10"/>
            <p:cNvSpPr/>
            <p:nvPr/>
          </p:nvSpPr>
          <p:spPr>
            <a:xfrm>
              <a:off x="31334" y="31334"/>
              <a:ext cx="750132" cy="750132"/>
            </a:xfrm>
            <a:custGeom>
              <a:avLst/>
              <a:gdLst/>
              <a:ahLst/>
              <a:cxnLst/>
              <a:rect l="l" t="t" r="r" b="b"/>
              <a:pathLst>
                <a:path w="750132" h="750132">
                  <a:moveTo>
                    <a:pt x="428557" y="22157"/>
                  </a:moveTo>
                  <a:lnTo>
                    <a:pt x="727975" y="321575"/>
                  </a:lnTo>
                  <a:cubicBezTo>
                    <a:pt x="757517" y="351117"/>
                    <a:pt x="757517" y="399015"/>
                    <a:pt x="727975" y="428557"/>
                  </a:cubicBezTo>
                  <a:lnTo>
                    <a:pt x="428557" y="727975"/>
                  </a:lnTo>
                  <a:cubicBezTo>
                    <a:pt x="399015" y="757517"/>
                    <a:pt x="351117" y="757517"/>
                    <a:pt x="321575" y="727975"/>
                  </a:cubicBezTo>
                  <a:lnTo>
                    <a:pt x="22157" y="428557"/>
                  </a:lnTo>
                  <a:cubicBezTo>
                    <a:pt x="-7385" y="399015"/>
                    <a:pt x="-7385" y="351117"/>
                    <a:pt x="22157" y="321575"/>
                  </a:cubicBezTo>
                  <a:lnTo>
                    <a:pt x="321575" y="22157"/>
                  </a:lnTo>
                  <a:cubicBezTo>
                    <a:pt x="351117" y="-7385"/>
                    <a:pt x="399015" y="-7385"/>
                    <a:pt x="428557" y="22157"/>
                  </a:cubicBezTo>
                  <a:close/>
                </a:path>
              </a:pathLst>
            </a:custGeom>
            <a:solidFill>
              <a:srgbClr val="0066A4"/>
            </a:solidFill>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136561" y="1603064"/>
            <a:ext cx="7080872" cy="7080872"/>
            <a:chOff x="0" y="0"/>
            <a:chExt cx="812800" cy="812800"/>
          </a:xfrm>
        </p:grpSpPr>
        <p:sp>
          <p:nvSpPr>
            <p:cNvPr id="13" name="Freeform 13"/>
            <p:cNvSpPr/>
            <p:nvPr/>
          </p:nvSpPr>
          <p:spPr>
            <a:xfrm>
              <a:off x="18115" y="18115"/>
              <a:ext cx="776569" cy="776569"/>
            </a:xfrm>
            <a:custGeom>
              <a:avLst/>
              <a:gdLst/>
              <a:ahLst/>
              <a:cxnLst/>
              <a:rect l="l" t="t" r="r" b="b"/>
              <a:pathLst>
                <a:path w="776569" h="776569">
                  <a:moveTo>
                    <a:pt x="419210" y="12810"/>
                  </a:moveTo>
                  <a:lnTo>
                    <a:pt x="763760" y="357360"/>
                  </a:lnTo>
                  <a:cubicBezTo>
                    <a:pt x="771962" y="365562"/>
                    <a:pt x="776570" y="376686"/>
                    <a:pt x="776570" y="388285"/>
                  </a:cubicBezTo>
                  <a:cubicBezTo>
                    <a:pt x="776570" y="399884"/>
                    <a:pt x="771962" y="411008"/>
                    <a:pt x="763760" y="419210"/>
                  </a:cubicBezTo>
                  <a:lnTo>
                    <a:pt x="419210" y="763760"/>
                  </a:lnTo>
                  <a:cubicBezTo>
                    <a:pt x="411008" y="771962"/>
                    <a:pt x="399884" y="776570"/>
                    <a:pt x="388285" y="776570"/>
                  </a:cubicBezTo>
                  <a:cubicBezTo>
                    <a:pt x="376686" y="776570"/>
                    <a:pt x="365562" y="771962"/>
                    <a:pt x="357360" y="763760"/>
                  </a:cubicBezTo>
                  <a:lnTo>
                    <a:pt x="12810" y="419210"/>
                  </a:lnTo>
                  <a:cubicBezTo>
                    <a:pt x="4608" y="411008"/>
                    <a:pt x="0" y="399884"/>
                    <a:pt x="0" y="388285"/>
                  </a:cubicBezTo>
                  <a:cubicBezTo>
                    <a:pt x="0" y="376686"/>
                    <a:pt x="4608" y="365562"/>
                    <a:pt x="12810" y="357360"/>
                  </a:cubicBezTo>
                  <a:lnTo>
                    <a:pt x="357360" y="12810"/>
                  </a:lnTo>
                  <a:cubicBezTo>
                    <a:pt x="365562" y="4608"/>
                    <a:pt x="376686" y="0"/>
                    <a:pt x="388285" y="0"/>
                  </a:cubicBezTo>
                  <a:cubicBezTo>
                    <a:pt x="399884" y="0"/>
                    <a:pt x="411008" y="4608"/>
                    <a:pt x="419210" y="1281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4" name="Group 14"/>
          <p:cNvGrpSpPr/>
          <p:nvPr/>
        </p:nvGrpSpPr>
        <p:grpSpPr>
          <a:xfrm>
            <a:off x="-145560" y="4467589"/>
            <a:ext cx="10282121" cy="1208218"/>
            <a:chOff x="0" y="0"/>
            <a:chExt cx="2708048" cy="318214"/>
          </a:xfrm>
        </p:grpSpPr>
        <p:sp>
          <p:nvSpPr>
            <p:cNvPr id="15" name="Freeform 15"/>
            <p:cNvSpPr/>
            <p:nvPr/>
          </p:nvSpPr>
          <p:spPr>
            <a:xfrm>
              <a:off x="0" y="0"/>
              <a:ext cx="2708048" cy="318214"/>
            </a:xfrm>
            <a:custGeom>
              <a:avLst/>
              <a:gdLst/>
              <a:ahLst/>
              <a:cxnLst/>
              <a:rect l="l" t="t" r="r" b="b"/>
              <a:pathLst>
                <a:path w="2708048" h="318214">
                  <a:moveTo>
                    <a:pt x="26353" y="0"/>
                  </a:moveTo>
                  <a:lnTo>
                    <a:pt x="2681695" y="0"/>
                  </a:lnTo>
                  <a:cubicBezTo>
                    <a:pt x="2688685" y="0"/>
                    <a:pt x="2695388" y="2776"/>
                    <a:pt x="2700330" y="7719"/>
                  </a:cubicBezTo>
                  <a:cubicBezTo>
                    <a:pt x="2705272" y="12661"/>
                    <a:pt x="2708048" y="19364"/>
                    <a:pt x="2708048" y="26353"/>
                  </a:cubicBezTo>
                  <a:lnTo>
                    <a:pt x="2708048" y="291861"/>
                  </a:lnTo>
                  <a:cubicBezTo>
                    <a:pt x="2708048" y="306415"/>
                    <a:pt x="2696250" y="318214"/>
                    <a:pt x="2681695" y="318214"/>
                  </a:cubicBezTo>
                  <a:lnTo>
                    <a:pt x="26353" y="318214"/>
                  </a:lnTo>
                  <a:cubicBezTo>
                    <a:pt x="11799" y="318214"/>
                    <a:pt x="0" y="306415"/>
                    <a:pt x="0" y="291861"/>
                  </a:cubicBezTo>
                  <a:lnTo>
                    <a:pt x="0" y="26353"/>
                  </a:lnTo>
                  <a:cubicBezTo>
                    <a:pt x="0" y="11799"/>
                    <a:pt x="11799" y="0"/>
                    <a:pt x="26353" y="0"/>
                  </a:cubicBezTo>
                  <a:close/>
                </a:path>
              </a:pathLst>
            </a:custGeom>
            <a:solidFill>
              <a:srgbClr val="0066A4"/>
            </a:solidFill>
          </p:spPr>
          <p:txBody>
            <a:bodyPr/>
            <a:lstStyle/>
            <a:p>
              <a:endParaRPr lang="en-US"/>
            </a:p>
          </p:txBody>
        </p:sp>
        <p:sp>
          <p:nvSpPr>
            <p:cNvPr id="16" name="TextBox 16"/>
            <p:cNvSpPr txBox="1"/>
            <p:nvPr/>
          </p:nvSpPr>
          <p:spPr>
            <a:xfrm>
              <a:off x="0" y="-38100"/>
              <a:ext cx="2708048" cy="35631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597863" y="5675808"/>
            <a:ext cx="6358208" cy="562290"/>
          </a:xfrm>
          <a:custGeom>
            <a:avLst/>
            <a:gdLst/>
            <a:ahLst/>
            <a:cxnLst/>
            <a:rect l="l" t="t" r="r" b="b"/>
            <a:pathLst>
              <a:path w="6358208" h="562290">
                <a:moveTo>
                  <a:pt x="0" y="0"/>
                </a:moveTo>
                <a:lnTo>
                  <a:pt x="6358209" y="0"/>
                </a:lnTo>
                <a:lnTo>
                  <a:pt x="6358209" y="562290"/>
                </a:lnTo>
                <a:lnTo>
                  <a:pt x="0" y="562290"/>
                </a:lnTo>
                <a:lnTo>
                  <a:pt x="0" y="0"/>
                </a:lnTo>
                <a:close/>
              </a:path>
            </a:pathLst>
          </a:custGeom>
          <a:blipFill>
            <a:blip r:embed="rId4" cstate="email">
              <a:alphaModFix amt="80000"/>
              <a:extLst>
                <a:ext uri="{28A0092B-C50C-407E-A947-70E740481C1C}">
                  <a14:useLocalDpi xmlns:a14="http://schemas.microsoft.com/office/drawing/2010/main"/>
                </a:ext>
              </a:extLst>
            </a:blip>
            <a:stretch>
              <a:fillRect/>
            </a:stretch>
          </a:blipFill>
        </p:spPr>
        <p:txBody>
          <a:bodyPr/>
          <a:lstStyle/>
          <a:p>
            <a:endParaRPr lang="en-US"/>
          </a:p>
        </p:txBody>
      </p:sp>
      <p:grpSp>
        <p:nvGrpSpPr>
          <p:cNvPr id="18" name="Group 18"/>
          <p:cNvGrpSpPr/>
          <p:nvPr/>
        </p:nvGrpSpPr>
        <p:grpSpPr>
          <a:xfrm>
            <a:off x="7936861" y="-2199701"/>
            <a:ext cx="4399402" cy="4399402"/>
            <a:chOff x="0" y="0"/>
            <a:chExt cx="812800" cy="812800"/>
          </a:xfrm>
        </p:grpSpPr>
        <p:sp>
          <p:nvSpPr>
            <p:cNvPr id="19" name="Freeform 19"/>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936861" y="8252500"/>
            <a:ext cx="4399402" cy="4399402"/>
            <a:chOff x="0" y="0"/>
            <a:chExt cx="812800" cy="812800"/>
          </a:xfrm>
        </p:grpSpPr>
        <p:sp>
          <p:nvSpPr>
            <p:cNvPr id="22" name="Freeform 22"/>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088299" y="2963483"/>
            <a:ext cx="4399402" cy="4399402"/>
            <a:chOff x="0" y="0"/>
            <a:chExt cx="812800" cy="812800"/>
          </a:xfrm>
        </p:grpSpPr>
        <p:sp>
          <p:nvSpPr>
            <p:cNvPr id="25" name="Freeform 25"/>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838797" y="-1138298"/>
            <a:ext cx="1676400" cy="1676400"/>
            <a:chOff x="0" y="0"/>
            <a:chExt cx="812800" cy="812800"/>
          </a:xfrm>
        </p:grpSpPr>
        <p:sp>
          <p:nvSpPr>
            <p:cNvPr id="28" name="Freeform 28"/>
            <p:cNvSpPr/>
            <p:nvPr/>
          </p:nvSpPr>
          <p:spPr>
            <a:xfrm>
              <a:off x="47823" y="47823"/>
              <a:ext cx="717154" cy="717154"/>
            </a:xfrm>
            <a:custGeom>
              <a:avLst/>
              <a:gdLst/>
              <a:ahLst/>
              <a:cxnLst/>
              <a:rect l="l" t="t" r="r" b="b"/>
              <a:pathLst>
                <a:path w="717154" h="717154">
                  <a:moveTo>
                    <a:pt x="440216" y="33816"/>
                  </a:moveTo>
                  <a:lnTo>
                    <a:pt x="683338" y="276938"/>
                  </a:lnTo>
                  <a:cubicBezTo>
                    <a:pt x="704990" y="298590"/>
                    <a:pt x="717154" y="327957"/>
                    <a:pt x="717154" y="358577"/>
                  </a:cubicBezTo>
                  <a:cubicBezTo>
                    <a:pt x="717154" y="389197"/>
                    <a:pt x="704990" y="418564"/>
                    <a:pt x="683338" y="440216"/>
                  </a:cubicBezTo>
                  <a:lnTo>
                    <a:pt x="440216" y="683338"/>
                  </a:lnTo>
                  <a:cubicBezTo>
                    <a:pt x="418564" y="704990"/>
                    <a:pt x="389197" y="717154"/>
                    <a:pt x="358577" y="717154"/>
                  </a:cubicBezTo>
                  <a:cubicBezTo>
                    <a:pt x="327957" y="717154"/>
                    <a:pt x="298590" y="704990"/>
                    <a:pt x="276938" y="683338"/>
                  </a:cubicBezTo>
                  <a:lnTo>
                    <a:pt x="33816" y="440216"/>
                  </a:lnTo>
                  <a:cubicBezTo>
                    <a:pt x="12164" y="418564"/>
                    <a:pt x="0" y="389197"/>
                    <a:pt x="0" y="358577"/>
                  </a:cubicBezTo>
                  <a:cubicBezTo>
                    <a:pt x="0" y="327957"/>
                    <a:pt x="12164" y="298590"/>
                    <a:pt x="33816" y="276938"/>
                  </a:cubicBezTo>
                  <a:lnTo>
                    <a:pt x="276938" y="33816"/>
                  </a:lnTo>
                  <a:cubicBezTo>
                    <a:pt x="298590" y="12164"/>
                    <a:pt x="327957" y="0"/>
                    <a:pt x="358577" y="0"/>
                  </a:cubicBezTo>
                  <a:cubicBezTo>
                    <a:pt x="389197" y="0"/>
                    <a:pt x="418564" y="12164"/>
                    <a:pt x="440216" y="33816"/>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29" name="TextBox 29"/>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838797" y="9748898"/>
            <a:ext cx="1676400" cy="1676400"/>
            <a:chOff x="0" y="0"/>
            <a:chExt cx="812800" cy="812800"/>
          </a:xfrm>
        </p:grpSpPr>
        <p:sp>
          <p:nvSpPr>
            <p:cNvPr id="31" name="Freeform 31"/>
            <p:cNvSpPr/>
            <p:nvPr/>
          </p:nvSpPr>
          <p:spPr>
            <a:xfrm>
              <a:off x="47823" y="47823"/>
              <a:ext cx="717154" cy="717154"/>
            </a:xfrm>
            <a:custGeom>
              <a:avLst/>
              <a:gdLst/>
              <a:ahLst/>
              <a:cxnLst/>
              <a:rect l="l" t="t" r="r" b="b"/>
              <a:pathLst>
                <a:path w="717154" h="717154">
                  <a:moveTo>
                    <a:pt x="440216" y="33816"/>
                  </a:moveTo>
                  <a:lnTo>
                    <a:pt x="683338" y="276938"/>
                  </a:lnTo>
                  <a:cubicBezTo>
                    <a:pt x="704990" y="298590"/>
                    <a:pt x="717154" y="327957"/>
                    <a:pt x="717154" y="358577"/>
                  </a:cubicBezTo>
                  <a:cubicBezTo>
                    <a:pt x="717154" y="389197"/>
                    <a:pt x="704990" y="418564"/>
                    <a:pt x="683338" y="440216"/>
                  </a:cubicBezTo>
                  <a:lnTo>
                    <a:pt x="440216" y="683338"/>
                  </a:lnTo>
                  <a:cubicBezTo>
                    <a:pt x="418564" y="704990"/>
                    <a:pt x="389197" y="717154"/>
                    <a:pt x="358577" y="717154"/>
                  </a:cubicBezTo>
                  <a:cubicBezTo>
                    <a:pt x="327957" y="717154"/>
                    <a:pt x="298590" y="704990"/>
                    <a:pt x="276938" y="683338"/>
                  </a:cubicBezTo>
                  <a:lnTo>
                    <a:pt x="33816" y="440216"/>
                  </a:lnTo>
                  <a:cubicBezTo>
                    <a:pt x="12164" y="418564"/>
                    <a:pt x="0" y="389197"/>
                    <a:pt x="0" y="358577"/>
                  </a:cubicBezTo>
                  <a:cubicBezTo>
                    <a:pt x="0" y="327957"/>
                    <a:pt x="12164" y="298590"/>
                    <a:pt x="33816" y="276938"/>
                  </a:cubicBezTo>
                  <a:lnTo>
                    <a:pt x="276938" y="33816"/>
                  </a:lnTo>
                  <a:cubicBezTo>
                    <a:pt x="298590" y="12164"/>
                    <a:pt x="327957" y="0"/>
                    <a:pt x="358577" y="0"/>
                  </a:cubicBezTo>
                  <a:cubicBezTo>
                    <a:pt x="389197" y="0"/>
                    <a:pt x="418564" y="12164"/>
                    <a:pt x="440216" y="33816"/>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2" name="TextBox 32"/>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5634252" y="3634391"/>
            <a:ext cx="3057584" cy="3057584"/>
            <a:chOff x="0" y="0"/>
            <a:chExt cx="812800" cy="812800"/>
          </a:xfrm>
        </p:grpSpPr>
        <p:sp>
          <p:nvSpPr>
            <p:cNvPr id="34" name="Freeform 34"/>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35" name="TextBox 3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9" name="TextBox 37">
            <a:extLst>
              <a:ext uri="{FF2B5EF4-FFF2-40B4-BE49-F238E27FC236}">
                <a16:creationId xmlns:a16="http://schemas.microsoft.com/office/drawing/2014/main" id="{9312EAF1-5516-7FE6-7E7E-F81777A5C565}"/>
              </a:ext>
            </a:extLst>
          </p:cNvPr>
          <p:cNvSpPr txBox="1"/>
          <p:nvPr/>
        </p:nvSpPr>
        <p:spPr>
          <a:xfrm>
            <a:off x="795160" y="4483034"/>
            <a:ext cx="9354058" cy="899926"/>
          </a:xfrm>
          <a:prstGeom prst="rect">
            <a:avLst/>
          </a:prstGeom>
        </p:spPr>
        <p:txBody>
          <a:bodyPr lIns="0" tIns="0" rIns="0" bIns="0" rtlCol="0" anchor="t">
            <a:spAutoFit/>
          </a:bodyPr>
          <a:lstStyle/>
          <a:p>
            <a:pPr algn="l">
              <a:lnSpc>
                <a:spcPts val="7936"/>
              </a:lnSpc>
            </a:pPr>
            <a:r>
              <a:rPr lang="en-US" sz="4400" dirty="0">
                <a:solidFill>
                  <a:schemeClr val="bg1"/>
                </a:solidFill>
                <a:latin typeface="Arial" panose="020B0604020202020204" pitchFamily="34" charset="0"/>
                <a:ea typeface="Arial"/>
                <a:cs typeface="Arial" panose="020B0604020202020204" pitchFamily="34" charset="0"/>
                <a:sym typeface="Arial"/>
              </a:rPr>
              <a:t>Project Updates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761089"/>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Superior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698268" y="1959534"/>
            <a:ext cx="6968408" cy="7694414"/>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US-2</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North 30</a:t>
            </a:r>
            <a:r>
              <a:rPr lang="en-US" sz="3600" baseline="30000" dirty="0">
                <a:solidFill>
                  <a:srgbClr val="000000"/>
                </a:solidFill>
                <a:latin typeface="+mj-lt"/>
                <a:ea typeface="Touvlo"/>
                <a:cs typeface="Touvlo"/>
                <a:sym typeface="Touvlo"/>
              </a:rPr>
              <a:t>th</a:t>
            </a:r>
            <a:r>
              <a:rPr lang="en-US" sz="3600" dirty="0">
                <a:solidFill>
                  <a:srgbClr val="000000"/>
                </a:solidFill>
                <a:latin typeface="+mj-lt"/>
                <a:ea typeface="Touvlo"/>
                <a:cs typeface="Touvlo"/>
                <a:sym typeface="Touvlo"/>
              </a:rPr>
              <a:t> Street to Danforth Road, Escanaba</a:t>
            </a:r>
          </a:p>
          <a:p>
            <a:pPr>
              <a:lnSpc>
                <a:spcPts val="4248"/>
              </a:lnSpc>
            </a:pPr>
            <a:r>
              <a:rPr lang="en-US" sz="3600" b="1" dirty="0">
                <a:solidFill>
                  <a:srgbClr val="000000"/>
                </a:solidFill>
                <a:latin typeface="+mj-lt"/>
                <a:ea typeface="Touvlo"/>
                <a:cs typeface="Touvlo"/>
                <a:sym typeface="Touvlo"/>
              </a:rPr>
              <a:t>Scope of Work: </a:t>
            </a:r>
          </a:p>
          <a:p>
            <a:pPr>
              <a:buClr>
                <a:srgbClr val="2C2C2C"/>
              </a:buClr>
              <a:buFont typeface="Arial" panose="020B0604020202020204" pitchFamily="34" charset="0"/>
              <a:buChar char="•"/>
            </a:pPr>
            <a:r>
              <a:rPr lang="en-US" sz="3600" dirty="0">
                <a:latin typeface="Aptos" panose="020B0004020202020204" pitchFamily="34" charset="0"/>
              </a:rPr>
              <a:t> Full pavement removal and replacement </a:t>
            </a:r>
          </a:p>
          <a:p>
            <a:pPr>
              <a:buClr>
                <a:srgbClr val="2C2C2C"/>
              </a:buClr>
              <a:buFont typeface="Arial" panose="020B0604020202020204" pitchFamily="34" charset="0"/>
              <a:buChar char="•"/>
            </a:pPr>
            <a:r>
              <a:rPr lang="en-US" sz="3600" dirty="0">
                <a:latin typeface="Aptos" panose="020B0004020202020204" pitchFamily="34" charset="0"/>
              </a:rPr>
              <a:t> New storm sewer and municipal utilities  </a:t>
            </a:r>
          </a:p>
          <a:p>
            <a:pPr>
              <a:buClr>
                <a:srgbClr val="2C2C2C"/>
              </a:buClr>
              <a:buFont typeface="Arial" panose="020B0604020202020204" pitchFamily="34" charset="0"/>
              <a:buChar char="•"/>
            </a:pPr>
            <a:r>
              <a:rPr lang="en-US" sz="3600" dirty="0">
                <a:latin typeface="Aptos" panose="020B0004020202020204" pitchFamily="34" charset="0"/>
              </a:rPr>
              <a:t> New subbase layer, aggregate base layer, and hot mixed asphalt layers</a:t>
            </a:r>
          </a:p>
          <a:p>
            <a:pPr>
              <a:buClr>
                <a:srgbClr val="2C2C2C"/>
              </a:buClr>
              <a:buFont typeface="Arial" panose="020B0604020202020204" pitchFamily="34" charset="0"/>
              <a:buChar char="•"/>
            </a:pPr>
            <a:r>
              <a:rPr lang="en-US" sz="3600" dirty="0">
                <a:latin typeface="Aptos" panose="020B0004020202020204" pitchFamily="34" charset="0"/>
              </a:rPr>
              <a:t> Replacing CN railroad bridge with a longer span </a:t>
            </a:r>
          </a:p>
          <a:p>
            <a:pPr>
              <a:buClr>
                <a:srgbClr val="2C2C2C"/>
              </a:buClr>
              <a:buFont typeface="Arial" panose="020B0604020202020204" pitchFamily="34" charset="0"/>
              <a:buChar char="•"/>
            </a:pPr>
            <a:endParaRPr lang="en-US" sz="3600" dirty="0">
              <a:latin typeface="Aptos" panose="020B0004020202020204" pitchFamily="34" charset="0"/>
            </a:endParaRPr>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967369"/>
            <a:ext cx="8604111" cy="4308872"/>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Dates: </a:t>
            </a:r>
            <a:r>
              <a:rPr lang="en-US" sz="3600" dirty="0">
                <a:solidFill>
                  <a:srgbClr val="000000"/>
                </a:solidFill>
                <a:latin typeface="+mj-lt"/>
                <a:ea typeface="Touvlo"/>
                <a:cs typeface="Touvlo"/>
                <a:sym typeface="Touvlo"/>
              </a:rPr>
              <a:t>Oct. 2026, Oct. 2027 (Phase 2)</a:t>
            </a:r>
          </a:p>
          <a:p>
            <a:pPr>
              <a:lnSpc>
                <a:spcPts val="4248"/>
              </a:lnSpc>
            </a:pPr>
            <a:r>
              <a:rPr lang="en-US" sz="3600" b="1" dirty="0">
                <a:solidFill>
                  <a:srgbClr val="000000"/>
                </a:solidFill>
                <a:latin typeface="+mj-lt"/>
                <a:ea typeface="Touvlo"/>
                <a:cs typeface="Touvlo"/>
                <a:sym typeface="Touvlo"/>
              </a:rPr>
              <a:t>Duration of Construction: </a:t>
            </a:r>
            <a:br>
              <a:rPr lang="en-US" sz="3600" b="1" dirty="0">
                <a:solidFill>
                  <a:srgbClr val="000000"/>
                </a:solidFill>
                <a:latin typeface="+mj-lt"/>
                <a:ea typeface="Touvlo"/>
                <a:cs typeface="Touvlo"/>
                <a:sym typeface="Touvlo"/>
              </a:rPr>
            </a:br>
            <a:r>
              <a:rPr lang="en-US" sz="3600" dirty="0">
                <a:solidFill>
                  <a:srgbClr val="000000"/>
                </a:solidFill>
                <a:latin typeface="+mj-lt"/>
                <a:ea typeface="Touvlo"/>
                <a:cs typeface="Touvlo"/>
                <a:sym typeface="Touvlo"/>
              </a:rPr>
              <a:t>Spring 2027- Fall 2029</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$37 million </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Pedestrian/non-motorized improvements, drainage upgrades, safety/operational improvements, aesthetic opportunities</a:t>
            </a:r>
          </a:p>
        </p:txBody>
      </p:sp>
      <p:pic>
        <p:nvPicPr>
          <p:cNvPr id="11" name="Picture 10">
            <a:extLst>
              <a:ext uri="{FF2B5EF4-FFF2-40B4-BE49-F238E27FC236}">
                <a16:creationId xmlns:a16="http://schemas.microsoft.com/office/drawing/2014/main" id="{F38A1D63-4C67-1687-66CA-B7FF68C0C2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78729" y="6498995"/>
            <a:ext cx="6295883" cy="35269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A932-6956-4861-0319-9212C94E5E2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902F13-3B0C-67B3-642F-3A7B4AF17C2B}"/>
              </a:ext>
            </a:extLst>
          </p:cNvPr>
          <p:cNvGrpSpPr/>
          <p:nvPr/>
        </p:nvGrpSpPr>
        <p:grpSpPr>
          <a:xfrm>
            <a:off x="16088300" y="5143501"/>
            <a:ext cx="4399403" cy="4399403"/>
            <a:chOff x="0" y="0"/>
            <a:chExt cx="812800" cy="812800"/>
          </a:xfrm>
        </p:grpSpPr>
        <p:sp>
          <p:nvSpPr>
            <p:cNvPr id="3" name="Freeform 3">
              <a:extLst>
                <a:ext uri="{FF2B5EF4-FFF2-40B4-BE49-F238E27FC236}">
                  <a16:creationId xmlns:a16="http://schemas.microsoft.com/office/drawing/2014/main" id="{08808073-90B0-7B64-8B14-B8019AC35677}"/>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AECE8DC6-DD8B-C087-A3C0-7A271BEF53EF}"/>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a:extLst>
              <a:ext uri="{FF2B5EF4-FFF2-40B4-BE49-F238E27FC236}">
                <a16:creationId xmlns:a16="http://schemas.microsoft.com/office/drawing/2014/main" id="{0D6475BA-68A0-0DDB-1302-01D1872B0169}"/>
              </a:ext>
            </a:extLst>
          </p:cNvPr>
          <p:cNvGrpSpPr/>
          <p:nvPr/>
        </p:nvGrpSpPr>
        <p:grpSpPr>
          <a:xfrm>
            <a:off x="-2239986" y="-1548145"/>
            <a:ext cx="4399403" cy="4399403"/>
            <a:chOff x="0" y="0"/>
            <a:chExt cx="812800" cy="812800"/>
          </a:xfrm>
        </p:grpSpPr>
        <p:sp>
          <p:nvSpPr>
            <p:cNvPr id="6" name="Freeform 6">
              <a:extLst>
                <a:ext uri="{FF2B5EF4-FFF2-40B4-BE49-F238E27FC236}">
                  <a16:creationId xmlns:a16="http://schemas.microsoft.com/office/drawing/2014/main" id="{8A5A6A9F-8A1A-BCF9-2D04-1D9F69CAF999}"/>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3E5F756F-1925-3802-2E45-59B87B555875}"/>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a:extLst>
              <a:ext uri="{FF2B5EF4-FFF2-40B4-BE49-F238E27FC236}">
                <a16:creationId xmlns:a16="http://schemas.microsoft.com/office/drawing/2014/main" id="{94518A06-2179-D64D-2A65-39114C9DA984}"/>
              </a:ext>
            </a:extLst>
          </p:cNvPr>
          <p:cNvGrpSpPr/>
          <p:nvPr/>
        </p:nvGrpSpPr>
        <p:grpSpPr>
          <a:xfrm>
            <a:off x="15634253" y="5814410"/>
            <a:ext cx="3057584" cy="3057584"/>
            <a:chOff x="0" y="0"/>
            <a:chExt cx="812800" cy="812800"/>
          </a:xfrm>
        </p:grpSpPr>
        <p:sp>
          <p:nvSpPr>
            <p:cNvPr id="9" name="Freeform 9">
              <a:extLst>
                <a:ext uri="{FF2B5EF4-FFF2-40B4-BE49-F238E27FC236}">
                  <a16:creationId xmlns:a16="http://schemas.microsoft.com/office/drawing/2014/main" id="{52830D53-5CCD-6FDC-69DD-B9A0A789D8AF}"/>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C4B171FE-4379-BB83-D648-82FC0BDA2E42}"/>
                </a:ext>
              </a:extLst>
            </p:cNvPr>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a:extLst>
              <a:ext uri="{FF2B5EF4-FFF2-40B4-BE49-F238E27FC236}">
                <a16:creationId xmlns:a16="http://schemas.microsoft.com/office/drawing/2014/main" id="{5F7E548B-A99B-441B-E2FA-04EC401CB02A}"/>
              </a:ext>
            </a:extLst>
          </p:cNvPr>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DACBA716-5440-5CAD-99DA-E95AA2F0EA4A}"/>
              </a:ext>
            </a:extLst>
          </p:cNvPr>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a:extLst>
              <a:ext uri="{FF2B5EF4-FFF2-40B4-BE49-F238E27FC236}">
                <a16:creationId xmlns:a16="http://schemas.microsoft.com/office/drawing/2014/main" id="{0B126BC3-2C34-41B8-1C44-3998E9B8A634}"/>
              </a:ext>
            </a:extLst>
          </p:cNvPr>
          <p:cNvSpPr txBox="1"/>
          <p:nvPr/>
        </p:nvSpPr>
        <p:spPr>
          <a:xfrm>
            <a:off x="5062168" y="294557"/>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North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38F7D02-284C-E57D-4C65-0FA34B9BAADA}"/>
              </a:ext>
            </a:extLst>
          </p:cNvPr>
          <p:cNvSpPr txBox="1"/>
          <p:nvPr/>
        </p:nvSpPr>
        <p:spPr>
          <a:xfrm>
            <a:off x="2097005" y="1528898"/>
            <a:ext cx="6617528" cy="7540526"/>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I-75/M-32 Interchange</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Townline Road to Wilkinson Road in the City of Gaylord</a:t>
            </a:r>
            <a:endParaRPr lang="en-US" sz="3600" b="1" dirty="0">
              <a:solidFill>
                <a:srgbClr val="000000"/>
              </a:solidFill>
              <a:latin typeface="+mj-lt"/>
              <a:ea typeface="Touvlo"/>
              <a:cs typeface="Touvlo"/>
              <a:sym typeface="Touvlo"/>
            </a:endParaRP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ea typeface="Touvlo"/>
                <a:cs typeface="Touvlo"/>
                <a:sym typeface="Touvlo"/>
              </a:rPr>
              <a:t>Otsego</a:t>
            </a:r>
            <a:endParaRPr lang="en-US" sz="3600" b="1" dirty="0">
              <a:solidFill>
                <a:srgbClr val="000000"/>
              </a:solidFill>
              <a:latin typeface="+mj-lt"/>
              <a:ea typeface="Touvlo"/>
              <a:cs typeface="Touvlo"/>
              <a:sym typeface="Touvlo"/>
            </a:endParaRPr>
          </a:p>
          <a:p>
            <a:pPr>
              <a:lnSpc>
                <a:spcPts val="4248"/>
              </a:lnSpc>
            </a:pPr>
            <a:r>
              <a:rPr lang="en-US" sz="3600" b="1" dirty="0">
                <a:solidFill>
                  <a:srgbClr val="000000"/>
                </a:solidFill>
                <a:latin typeface="+mj-lt"/>
                <a:ea typeface="Touvlo"/>
                <a:cs typeface="Touvlo"/>
                <a:sym typeface="Touvlo"/>
              </a:rPr>
              <a:t>Scope of Work: </a:t>
            </a:r>
          </a:p>
          <a:p>
            <a:pPr marL="1028751" lvl="1" indent="-571529">
              <a:lnSpc>
                <a:spcPts val="4248"/>
              </a:lnSpc>
              <a:buFont typeface="Arial" panose="020B0604020202020204" pitchFamily="34" charset="0"/>
              <a:buChar char="•"/>
            </a:pPr>
            <a:r>
              <a:rPr lang="en-US" sz="3600" dirty="0"/>
              <a:t>Reconfiguration to a Diverging Diamond Interchange (DDI)</a:t>
            </a:r>
          </a:p>
          <a:p>
            <a:pPr marL="1028751" lvl="1" indent="-571529">
              <a:lnSpc>
                <a:spcPts val="4248"/>
              </a:lnSpc>
              <a:buFont typeface="Arial" panose="020B0604020202020204" pitchFamily="34" charset="0"/>
              <a:buChar char="•"/>
            </a:pPr>
            <a:r>
              <a:rPr lang="en-US" sz="3600" dirty="0"/>
              <a:t>Sidewalk/Pathway construction (5.4 miles)</a:t>
            </a:r>
          </a:p>
          <a:p>
            <a:pPr marL="1028751" lvl="1" indent="-571529">
              <a:lnSpc>
                <a:spcPts val="4248"/>
              </a:lnSpc>
              <a:buFont typeface="Arial" panose="020B0604020202020204" pitchFamily="34" charset="0"/>
              <a:buChar char="•"/>
              <a:defRPr/>
            </a:pPr>
            <a:r>
              <a:rPr lang="en-US" sz="3600" dirty="0"/>
              <a:t>Replacement of two poor-rated structures</a:t>
            </a:r>
          </a:p>
          <a:p>
            <a:pPr marL="1028751" lvl="1" indent="-571529">
              <a:lnSpc>
                <a:spcPts val="4248"/>
              </a:lnSpc>
              <a:buFont typeface="Arial" panose="020B0604020202020204" pitchFamily="34" charset="0"/>
              <a:buChar char="•"/>
              <a:defRPr/>
            </a:pPr>
            <a:r>
              <a:rPr lang="en-US" sz="3600" dirty="0"/>
              <a:t>Carpool Parking Lot</a:t>
            </a:r>
          </a:p>
        </p:txBody>
      </p:sp>
      <p:sp>
        <p:nvSpPr>
          <p:cNvPr id="17" name="TextBox 19">
            <a:extLst>
              <a:ext uri="{FF2B5EF4-FFF2-40B4-BE49-F238E27FC236}">
                <a16:creationId xmlns:a16="http://schemas.microsoft.com/office/drawing/2014/main" id="{07B1AD17-D42E-B058-1FC8-A9F82920A935}"/>
              </a:ext>
            </a:extLst>
          </p:cNvPr>
          <p:cNvSpPr txBox="1"/>
          <p:nvPr/>
        </p:nvSpPr>
        <p:spPr>
          <a:xfrm>
            <a:off x="8928047" y="1536733"/>
            <a:ext cx="8163665" cy="4308872"/>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June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Fall 2026 </a:t>
            </a:r>
            <a:r>
              <a:rPr lang="en-US" sz="3600" dirty="0">
                <a:solidFill>
                  <a:srgbClr val="000000"/>
                </a:solidFill>
                <a:ea typeface="Touvlo"/>
                <a:cs typeface="Touvlo"/>
                <a:sym typeface="Touvlo"/>
              </a:rPr>
              <a:t>– November 2029</a:t>
            </a:r>
            <a:endParaRPr lang="en-US" sz="3600" dirty="0">
              <a:solidFill>
                <a:srgbClr val="000000"/>
              </a:solidFill>
              <a:latin typeface="+mj-lt"/>
              <a:ea typeface="Touvlo"/>
              <a:cs typeface="Touvlo"/>
              <a:sym typeface="Touvlo"/>
            </a:endParaRP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$66.2 million dollars</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Improved traffic flow, active transportation improvements, pedestrian safety and lighting improvements, </a:t>
            </a:r>
            <a:r>
              <a:rPr lang="en-US" sz="3600" dirty="0">
                <a:solidFill>
                  <a:srgbClr val="000000"/>
                </a:solidFill>
                <a:ea typeface="Touvlo"/>
                <a:cs typeface="Touvlo"/>
                <a:sym typeface="Touvlo"/>
              </a:rPr>
              <a:t>aesthetic improvements</a:t>
            </a:r>
            <a:r>
              <a:rPr lang="en-US" sz="3600" dirty="0">
                <a:solidFill>
                  <a:srgbClr val="000000"/>
                </a:solidFill>
                <a:latin typeface="+mj-lt"/>
                <a:ea typeface="Touvlo"/>
                <a:cs typeface="Touvlo"/>
                <a:sym typeface="Touvlo"/>
              </a:rPr>
              <a:t> </a:t>
            </a:r>
          </a:p>
        </p:txBody>
      </p:sp>
      <p:pic>
        <p:nvPicPr>
          <p:cNvPr id="12" name="Picture 11" descr="A picture containing grass, way, road, scene&#10;&#10;AI-generated content may be incorrect.">
            <a:extLst>
              <a:ext uri="{FF2B5EF4-FFF2-40B4-BE49-F238E27FC236}">
                <a16:creationId xmlns:a16="http://schemas.microsoft.com/office/drawing/2014/main" id="{F481AE68-247F-52AD-A1EA-52EEB44770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4456" y="5913044"/>
            <a:ext cx="6795320" cy="3822368"/>
          </a:xfrm>
          <a:prstGeom prst="rect">
            <a:avLst/>
          </a:prstGeom>
        </p:spPr>
      </p:pic>
    </p:spTree>
    <p:extLst>
      <p:ext uri="{BB962C8B-B14F-4D97-AF65-F5344CB8AC3E}">
        <p14:creationId xmlns:p14="http://schemas.microsoft.com/office/powerpoint/2010/main" val="1549288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761089"/>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Metro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698268" y="1959535"/>
            <a:ext cx="6617528" cy="5924699"/>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I-94</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8 Mile Rd to 11 Mile Rd</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Macomb</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Arial" panose="020B0604020202020204" pitchFamily="34" charset="0"/>
              <a:buChar char="•"/>
            </a:pPr>
            <a:r>
              <a:rPr lang="en-US" sz="3600" dirty="0"/>
              <a:t>Road Reconstruction</a:t>
            </a:r>
          </a:p>
          <a:p>
            <a:pPr marL="1028751" lvl="1" indent="-571529">
              <a:lnSpc>
                <a:spcPts val="4248"/>
              </a:lnSpc>
              <a:buFont typeface="Arial" panose="020B0604020202020204" pitchFamily="34" charset="0"/>
              <a:buChar char="•"/>
            </a:pPr>
            <a:r>
              <a:rPr lang="en-US" sz="3600" dirty="0"/>
              <a:t>Storm sewer replacement, barrier walls, lighting replacement</a:t>
            </a:r>
          </a:p>
          <a:p>
            <a:pPr marL="571529" indent="-571529" defTabSz="914445">
              <a:lnSpc>
                <a:spcPts val="4248"/>
              </a:lnSpc>
              <a:buFont typeface="Arial" panose="020B0604020202020204" pitchFamily="34" charset="0"/>
              <a:buChar char="•"/>
              <a:defRPr/>
            </a:pPr>
            <a:r>
              <a:rPr lang="en-US" sz="3600" dirty="0">
                <a:solidFill>
                  <a:prstClr val="black"/>
                </a:solidFill>
                <a:latin typeface="Calibri"/>
              </a:rPr>
              <a:t>Bridge </a:t>
            </a:r>
          </a:p>
          <a:p>
            <a:pPr marL="1028751" lvl="1" indent="-571529">
              <a:lnSpc>
                <a:spcPts val="4248"/>
              </a:lnSpc>
              <a:buFont typeface="Arial" panose="020B0604020202020204" pitchFamily="34" charset="0"/>
              <a:buChar char="•"/>
              <a:defRPr/>
            </a:pPr>
            <a:r>
              <a:rPr lang="en-US" sz="3600" dirty="0"/>
              <a:t>Work on 13 Structures</a:t>
            </a:r>
          </a:p>
          <a:p>
            <a:pPr marL="1028751" lvl="1" indent="-571529">
              <a:lnSpc>
                <a:spcPts val="4248"/>
              </a:lnSpc>
              <a:buFont typeface="Arial" panose="020B0604020202020204" pitchFamily="34" charset="0"/>
              <a:buChar char="•"/>
              <a:defRPr/>
            </a:pPr>
            <a:r>
              <a:rPr lang="en-US" sz="3600" dirty="0"/>
              <a:t>Rehabilitations</a:t>
            </a:r>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967369"/>
            <a:ext cx="8163665" cy="4308872"/>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January 2027</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March 2027-Oct 2029</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$116 million dollars</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Drainage improvements, modern signals </a:t>
            </a:r>
            <a:r>
              <a:rPr lang="en-US" sz="3600">
                <a:solidFill>
                  <a:srgbClr val="000000"/>
                </a:solidFill>
                <a:latin typeface="+mj-lt"/>
                <a:ea typeface="Touvlo"/>
                <a:cs typeface="Touvlo"/>
                <a:sym typeface="Touvlo"/>
              </a:rPr>
              <a:t>at intersections, </a:t>
            </a:r>
            <a:r>
              <a:rPr lang="en-US" sz="3600" dirty="0">
                <a:solidFill>
                  <a:srgbClr val="000000"/>
                </a:solidFill>
                <a:latin typeface="+mj-lt"/>
                <a:ea typeface="Touvlo"/>
                <a:cs typeface="Touvlo"/>
                <a:sym typeface="Touvlo"/>
              </a:rPr>
              <a:t>ADA compliant ramps and sidewalks, new LED lighting, new signs and pavement markings</a:t>
            </a:r>
          </a:p>
        </p:txBody>
      </p:sp>
      <p:pic>
        <p:nvPicPr>
          <p:cNvPr id="11" name="Picture 10">
            <a:extLst>
              <a:ext uri="{FF2B5EF4-FFF2-40B4-BE49-F238E27FC236}">
                <a16:creationId xmlns:a16="http://schemas.microsoft.com/office/drawing/2014/main" id="{37C22FE8-706F-FDC4-B11C-A78F538998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54320" y="6276240"/>
            <a:ext cx="5347680" cy="40107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299" y="5143500"/>
            <a:ext cx="4399402" cy="4399402"/>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39985" y="-1548145"/>
            <a:ext cx="4399402" cy="4399402"/>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634252" y="5814409"/>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7309" y="-626548"/>
            <a:ext cx="2556209" cy="2556209"/>
            <a:chOff x="0" y="0"/>
            <a:chExt cx="812800" cy="812800"/>
          </a:xfrm>
        </p:grpSpPr>
        <p:sp>
          <p:nvSpPr>
            <p:cNvPr id="12" name="Freeform 12"/>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69"/>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6" name="Freeform 16"/>
          <p:cNvSpPr/>
          <p:nvPr/>
        </p:nvSpPr>
        <p:spPr>
          <a:xfrm>
            <a:off x="7353298" y="8949564"/>
            <a:ext cx="3581400" cy="778453"/>
          </a:xfrm>
          <a:custGeom>
            <a:avLst/>
            <a:gdLst/>
            <a:ahLst/>
            <a:cxnLst/>
            <a:rect l="l" t="t" r="r" b="b"/>
            <a:pathLst>
              <a:path w="5768429" h="1243372">
                <a:moveTo>
                  <a:pt x="0" y="0"/>
                </a:moveTo>
                <a:lnTo>
                  <a:pt x="5768428" y="0"/>
                </a:lnTo>
                <a:lnTo>
                  <a:pt x="5768428" y="1243372"/>
                </a:lnTo>
                <a:lnTo>
                  <a:pt x="0" y="1243372"/>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5062167" y="761088"/>
            <a:ext cx="8163664" cy="1979296"/>
          </a:xfrm>
          <a:prstGeom prst="rect">
            <a:avLst/>
          </a:prstGeom>
        </p:spPr>
        <p:txBody>
          <a:bodyPr lIns="0" tIns="0" rIns="0" bIns="0" rtlCol="0" anchor="t">
            <a:spAutoFit/>
          </a:bodyPr>
          <a:lstStyle/>
          <a:p>
            <a:pPr algn="ctr">
              <a:lnSpc>
                <a:spcPts val="7979"/>
              </a:lnSpc>
            </a:pPr>
            <a:r>
              <a:rPr lang="en-US" sz="5699" b="1">
                <a:solidFill>
                  <a:srgbClr val="000000"/>
                </a:solidFill>
                <a:latin typeface="Arial" panose="020B0604020202020204" pitchFamily="34" charset="0"/>
                <a:ea typeface="Touvlo Bold"/>
                <a:cs typeface="Arial" panose="020B0604020202020204" pitchFamily="34" charset="0"/>
                <a:sym typeface="Touvlo Bold"/>
              </a:rPr>
              <a:t>Toward Zero Deaths </a:t>
            </a:r>
          </a:p>
          <a:p>
            <a:pPr algn="ctr">
              <a:lnSpc>
                <a:spcPts val="7979"/>
              </a:lnSpc>
              <a:spcBef>
                <a:spcPct val="0"/>
              </a:spcBef>
            </a:pPr>
            <a:endParaRPr lang="en-US" sz="5699" b="1">
              <a:solidFill>
                <a:srgbClr val="000000"/>
              </a:solidFill>
              <a:latin typeface="Arial" panose="020B0604020202020204" pitchFamily="34" charset="0"/>
              <a:ea typeface="Touvlo Bold"/>
              <a:cs typeface="Arial" panose="020B0604020202020204" pitchFamily="34" charset="0"/>
              <a:sym typeface="Touvlo Bold"/>
            </a:endParaRPr>
          </a:p>
        </p:txBody>
      </p:sp>
      <p:sp>
        <p:nvSpPr>
          <p:cNvPr id="19" name="TextBox 19"/>
          <p:cNvSpPr txBox="1"/>
          <p:nvPr/>
        </p:nvSpPr>
        <p:spPr>
          <a:xfrm>
            <a:off x="2775297" y="8174666"/>
            <a:ext cx="12648559" cy="615553"/>
          </a:xfrm>
          <a:prstGeom prst="rect">
            <a:avLst/>
          </a:prstGeom>
        </p:spPr>
        <p:txBody>
          <a:bodyPr lIns="0" tIns="0" rIns="0" bIns="0" rtlCol="0" anchor="t">
            <a:spAutoFit/>
          </a:bodyPr>
          <a:lstStyle/>
          <a:p>
            <a:pPr algn="ctr">
              <a:lnSpc>
                <a:spcPts val="2390"/>
              </a:lnSpc>
            </a:pPr>
            <a:r>
              <a:rPr lang="en-US" sz="2173" i="1" dirty="0">
                <a:solidFill>
                  <a:srgbClr val="000000"/>
                </a:solidFill>
                <a:latin typeface="+mj-lt"/>
                <a:ea typeface="Touvlo Italics"/>
                <a:cs typeface="Touvlo Italics"/>
                <a:sym typeface="Touvlo Italics"/>
              </a:rPr>
              <a:t>*Data Disclaimer: All crash data pulled from Mi-CAT (Michigan Crash Analysis Tool). Mi-CAT receives up-to-date traffic crash data and statistics for all crashes that have occurred in Michigan. </a:t>
            </a:r>
          </a:p>
        </p:txBody>
      </p:sp>
      <p:graphicFrame>
        <p:nvGraphicFramePr>
          <p:cNvPr id="20" name="Table 19">
            <a:extLst>
              <a:ext uri="{FF2B5EF4-FFF2-40B4-BE49-F238E27FC236}">
                <a16:creationId xmlns:a16="http://schemas.microsoft.com/office/drawing/2014/main" id="{0EA89229-EC6B-D359-584B-F04109DE02F2}"/>
              </a:ext>
            </a:extLst>
          </p:cNvPr>
          <p:cNvGraphicFramePr>
            <a:graphicFrameLocks noGrp="1"/>
          </p:cNvGraphicFramePr>
          <p:nvPr/>
        </p:nvGraphicFramePr>
        <p:xfrm>
          <a:off x="3822027" y="1808956"/>
          <a:ext cx="10643943" cy="6092740"/>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3076171">
                  <a:extLst>
                    <a:ext uri="{9D8B030D-6E8A-4147-A177-3AD203B41FA5}">
                      <a16:colId xmlns:a16="http://schemas.microsoft.com/office/drawing/2014/main" val="4262931719"/>
                    </a:ext>
                  </a:extLst>
                </a:gridCol>
                <a:gridCol w="1633271">
                  <a:extLst>
                    <a:ext uri="{9D8B030D-6E8A-4147-A177-3AD203B41FA5}">
                      <a16:colId xmlns:a16="http://schemas.microsoft.com/office/drawing/2014/main" val="2564587550"/>
                    </a:ext>
                  </a:extLst>
                </a:gridCol>
                <a:gridCol w="2006985">
                  <a:extLst>
                    <a:ext uri="{9D8B030D-6E8A-4147-A177-3AD203B41FA5}">
                      <a16:colId xmlns:a16="http://schemas.microsoft.com/office/drawing/2014/main" val="508085266"/>
                    </a:ext>
                  </a:extLst>
                </a:gridCol>
                <a:gridCol w="2408383">
                  <a:extLst>
                    <a:ext uri="{9D8B030D-6E8A-4147-A177-3AD203B41FA5}">
                      <a16:colId xmlns:a16="http://schemas.microsoft.com/office/drawing/2014/main" val="2857528274"/>
                    </a:ext>
                  </a:extLst>
                </a:gridCol>
                <a:gridCol w="1519133">
                  <a:extLst>
                    <a:ext uri="{9D8B030D-6E8A-4147-A177-3AD203B41FA5}">
                      <a16:colId xmlns:a16="http://schemas.microsoft.com/office/drawing/2014/main" val="1517260704"/>
                    </a:ext>
                  </a:extLst>
                </a:gridCol>
              </a:tblGrid>
              <a:tr h="432949">
                <a:tc gridSpan="5">
                  <a:txBody>
                    <a:bodyPr/>
                    <a:lstStyle/>
                    <a:p>
                      <a:pPr marL="0" marR="0" algn="ctr"/>
                      <a:r>
                        <a:rPr lang="en-US" sz="2400" b="1">
                          <a:solidFill>
                            <a:srgbClr val="000000"/>
                          </a:solidFill>
                          <a:effectLst/>
                          <a:latin typeface="Arial" panose="020B0604020202020204" pitchFamily="34" charset="0"/>
                        </a:rPr>
                        <a:t>Michigan Traffic Fatalities as of </a:t>
                      </a:r>
                      <a:r>
                        <a:rPr lang="en-US" sz="2400" b="1">
                          <a:solidFill>
                            <a:schemeClr val="tx1"/>
                          </a:solidFill>
                          <a:effectLst/>
                          <a:latin typeface="Arial" panose="020B0604020202020204" pitchFamily="34" charset="0"/>
                        </a:rPr>
                        <a:t>12/30/2025</a:t>
                      </a:r>
                      <a:endParaRPr lang="en-US" sz="1800">
                        <a:solidFill>
                          <a:schemeClr val="tx1"/>
                        </a:solidFill>
                        <a:effectLst/>
                        <a:latin typeface="Arial" panose="020B06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7685022"/>
                  </a:ext>
                </a:extLst>
              </a:tr>
              <a:tr h="591042">
                <a:tc>
                  <a:txBody>
                    <a:bodyPr/>
                    <a:lstStyle/>
                    <a:p>
                      <a:pPr marL="0" marR="0" algn="ct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2025</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2024</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Change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 Change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31235077"/>
                  </a:ext>
                </a:extLst>
              </a:tr>
              <a:tr h="509631">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Total Fatalities**</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1009</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effectLst/>
                          <a:latin typeface="Aptos" panose="020B0004020202020204" pitchFamily="34" charset="0"/>
                          <a:ea typeface="Aptos" panose="020B0004020202020204" pitchFamily="34" charset="0"/>
                          <a:cs typeface="Aptos" panose="020B0004020202020204" pitchFamily="34" charset="0"/>
                        </a:rPr>
                        <a:t>1022</a:t>
                      </a: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-13</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tabLst>
                          <a:tab pos="512763" algn="l"/>
                          <a:tab pos="695325" algn="l"/>
                          <a:tab pos="914400" algn="l"/>
                        </a:tabLst>
                      </a:pPr>
                      <a:r>
                        <a:rPr lang="en-US" sz="1800" b="0" i="0" u="none" strike="noStrike">
                          <a:solidFill>
                            <a:srgbClr val="000000"/>
                          </a:solidFill>
                          <a:effectLst/>
                          <a:latin typeface="Arial" panose="020B0604020202020204" pitchFamily="34" charset="0"/>
                        </a:rPr>
                        <a:t> -1%</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b="0" i="0" u="none" strike="noStrike">
                        <a:solidFill>
                          <a:srgbClr val="000000"/>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46591038"/>
                  </a:ext>
                </a:extLst>
              </a:tr>
              <a:tr h="474837">
                <a:tc gridSpan="5">
                  <a:txBody>
                    <a:bodyPr/>
                    <a:lstStyle/>
                    <a:p>
                      <a:pPr marL="0" marR="0" algn="ctr" defTabSz="914400" rtl="0" eaLnBrk="1" latinLnBrk="0" hangingPunct="1"/>
                      <a:r>
                        <a:rPr lang="en-US" sz="2400" b="1" kern="1200">
                          <a:solidFill>
                            <a:schemeClr val="bg1"/>
                          </a:solidFill>
                          <a:effectLst/>
                          <a:latin typeface="Arial" panose="020B0604020202020204" pitchFamily="34" charset="0"/>
                          <a:ea typeface="Aptos" panose="020B0004020202020204" pitchFamily="34" charset="0"/>
                          <a:cs typeface="Aptos" panose="020B0004020202020204" pitchFamily="34" charset="0"/>
                        </a:rPr>
                        <a:t>Person Types**</a:t>
                      </a: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2658521"/>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Pedestrian</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162</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158</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4</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   3%</a:t>
                      </a:r>
                      <a:r>
                        <a:rPr lang="en-US" sz="1800" b="0" i="0" u="none" strike="noStrike">
                          <a:solidFill>
                            <a:srgbClr val="000000"/>
                          </a:solidFill>
                          <a:effectLst/>
                          <a:latin typeface="Arial" panose="020B06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83429593"/>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Bicycle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29</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29</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   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58047678"/>
                  </a:ext>
                </a:extLst>
              </a:tr>
              <a:tr h="504998">
                <a:tc gridSpan="5">
                  <a:txBody>
                    <a:bodyPr/>
                    <a:lstStyle/>
                    <a:p>
                      <a:pPr marL="0" marR="0" algn="ctr"/>
                      <a:r>
                        <a:rPr lang="en-US" sz="2400" b="1">
                          <a:solidFill>
                            <a:schemeClr val="bg1"/>
                          </a:solidFill>
                          <a:effectLst/>
                          <a:latin typeface="Arial" panose="020B0604020202020204" pitchFamily="34" charset="0"/>
                          <a:ea typeface="Aptos" panose="020B0004020202020204" pitchFamily="34" charset="0"/>
                          <a:cs typeface="Aptos" panose="020B0004020202020204" pitchFamily="34" charset="0"/>
                        </a:rPr>
                        <a:t>Crash Types**</a:t>
                      </a:r>
                      <a:endParaRPr lang="en-US" sz="2400" b="1">
                        <a:solidFill>
                          <a:schemeClr val="bg1"/>
                        </a:solidFill>
                        <a:effectLst/>
                        <a:latin typeface="Arial" panose="020B06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0567421"/>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Lane Departure </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602</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726</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-124</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-17%</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61628178"/>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Lane Departure on a Curve </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110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110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   0%</a:t>
                      </a: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02690570"/>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Speed Limits &gt;45 mph</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587</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637</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-50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  -8%</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09220274"/>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Wrong Way</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10</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18</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-8</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-44%</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3207142"/>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Work Zone </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22</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24</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6100"/>
                          </a:solidFill>
                          <a:effectLst/>
                          <a:latin typeface="Arial" panose="020B0604020202020204" pitchFamily="34" charset="0"/>
                          <a:ea typeface="Aptos" panose="020B0004020202020204" pitchFamily="34" charset="0"/>
                          <a:cs typeface="Aptos" panose="020B0004020202020204" pitchFamily="34" charset="0"/>
                        </a:rPr>
                        <a:t>  -8%</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49323177"/>
                  </a:ext>
                </a:extLst>
              </a:tr>
              <a:tr h="432949">
                <a:tc>
                  <a:txBody>
                    <a:bodyPr/>
                    <a:lstStyle/>
                    <a:p>
                      <a:pPr marL="0" marR="0" algn="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Seat Belt Not Used</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264</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283</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2D5"/>
                    </a:solidFill>
                  </a:tcPr>
                </a:tc>
                <a:tc>
                  <a:txBody>
                    <a:bodyPr/>
                    <a:lstStyle/>
                    <a:p>
                      <a:pPr marL="0" marR="0" algn="ct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-19</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r>
                        <a:rPr lang="en-US" sz="1800" kern="1200">
                          <a:solidFill>
                            <a:srgbClr val="006100"/>
                          </a:solidFill>
                          <a:effectLst/>
                          <a:latin typeface="Arial" panose="020B0604020202020204" pitchFamily="34" charset="0"/>
                          <a:ea typeface="Aptos" panose="020B0004020202020204" pitchFamily="34" charset="0"/>
                          <a:cs typeface="Aptos" panose="020B0004020202020204" pitchFamily="34" charset="0"/>
                        </a:rPr>
                        <a:t>  -7%</a:t>
                      </a:r>
                      <a:r>
                        <a:rPr lang="en-US" sz="1800">
                          <a:solidFill>
                            <a:srgbClr val="006100"/>
                          </a:solidFill>
                          <a:effectLst/>
                          <a:latin typeface="Segoe UI Emoji" panose="020B0502040204020203" pitchFamily="34" charset="0"/>
                          <a:ea typeface="Aptos" panose="020B0004020202020204" pitchFamily="34" charset="0"/>
                          <a:cs typeface="Aptos" panose="020B0004020202020204" pitchFamily="34" charset="0"/>
                        </a:rPr>
                        <a:t>⬇️</a:t>
                      </a:r>
                      <a:endParaRPr lang="en-US" sz="1800" kern="1200">
                        <a:solidFill>
                          <a:srgbClr val="006100"/>
                        </a:solidFill>
                        <a:effectLst/>
                        <a:latin typeface="Arial" panose="020B0604020202020204" pitchFamily="34" charset="0"/>
                        <a:ea typeface="Aptos" panose="020B0004020202020204" pitchFamily="34" charset="0"/>
                        <a:cs typeface="Aptos" panose="020B0004020202020204" pitchFamily="34" charset="0"/>
                      </a:endParaRPr>
                    </a:p>
                  </a:txBody>
                  <a:tcPr marL="83651" marR="836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95742315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373964"/>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Metro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770899" y="1242020"/>
            <a:ext cx="6833360" cy="8079135"/>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I-94</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Wayne Rd. to Schaefer Rd.    	      (10.5 miles)</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Wayne</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Arial" panose="020B0604020202020204" pitchFamily="34" charset="0"/>
              <a:buChar char="•"/>
            </a:pPr>
            <a:r>
              <a:rPr lang="en-US" sz="3600" dirty="0"/>
              <a:t>Road </a:t>
            </a:r>
          </a:p>
          <a:p>
            <a:pPr marL="1257329" lvl="1" indent="-571529">
              <a:lnSpc>
                <a:spcPts val="4248"/>
              </a:lnSpc>
              <a:buFont typeface="Arial" panose="020B0604020202020204" pitchFamily="34" charset="0"/>
              <a:buChar char="•"/>
            </a:pPr>
            <a:r>
              <a:rPr lang="en-US" sz="3600" dirty="0"/>
              <a:t>Realign I-94 and build a new interchange at Ecorse, reconstruction, inlay,  pavement repairs, lighting replacement</a:t>
            </a:r>
          </a:p>
          <a:p>
            <a:pPr marL="571529" indent="-571529" defTabSz="914445">
              <a:lnSpc>
                <a:spcPts val="4248"/>
              </a:lnSpc>
              <a:buFont typeface="Arial" panose="020B0604020202020204" pitchFamily="34" charset="0"/>
              <a:buChar char="•"/>
              <a:defRPr/>
            </a:pPr>
            <a:r>
              <a:rPr lang="en-US" sz="3600" dirty="0">
                <a:solidFill>
                  <a:prstClr val="black"/>
                </a:solidFill>
                <a:latin typeface="Calibri"/>
              </a:rPr>
              <a:t>Bridge </a:t>
            </a:r>
          </a:p>
          <a:p>
            <a:pPr marL="1028751" lvl="1" indent="-571529">
              <a:lnSpc>
                <a:spcPts val="4248"/>
              </a:lnSpc>
              <a:buFont typeface="Arial" panose="020B0604020202020204" pitchFamily="34" charset="0"/>
              <a:buChar char="•"/>
              <a:defRPr/>
            </a:pPr>
            <a:r>
              <a:rPr lang="en-US" sz="3600" dirty="0"/>
              <a:t>Work on 24 Structures</a:t>
            </a:r>
          </a:p>
          <a:p>
            <a:pPr marL="1028751" lvl="1" indent="-571529">
              <a:lnSpc>
                <a:spcPts val="4248"/>
              </a:lnSpc>
              <a:buFont typeface="Arial" panose="020B0604020202020204" pitchFamily="34" charset="0"/>
              <a:buChar char="•"/>
              <a:defRPr/>
            </a:pPr>
            <a:r>
              <a:rPr lang="en-US" sz="3600" dirty="0"/>
              <a:t>Scope ranges from </a:t>
            </a:r>
            <a:r>
              <a:rPr lang="en-US" sz="3600"/>
              <a:t>new structures </a:t>
            </a:r>
            <a:r>
              <a:rPr lang="en-US" sz="3600" dirty="0"/>
              <a:t>to rehab</a:t>
            </a:r>
          </a:p>
        </p:txBody>
      </p:sp>
      <p:sp>
        <p:nvSpPr>
          <p:cNvPr id="17" name="TextBox 19">
            <a:extLst>
              <a:ext uri="{FF2B5EF4-FFF2-40B4-BE49-F238E27FC236}">
                <a16:creationId xmlns:a16="http://schemas.microsoft.com/office/drawing/2014/main" id="{9906C14D-B3CB-5CFC-25A3-8EB5AC65F2FD}"/>
              </a:ext>
            </a:extLst>
          </p:cNvPr>
          <p:cNvSpPr txBox="1"/>
          <p:nvPr/>
        </p:nvSpPr>
        <p:spPr>
          <a:xfrm>
            <a:off x="9097759" y="1384280"/>
            <a:ext cx="8163665" cy="4847481"/>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November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February 2025-September 2029</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$342 million dollars</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New fully functioning interchange at Ecorse, drainage improvements, modern signals at intersections, ADA compliant ramps and sidewalks, new LED lighting, new signs and pavement markings</a:t>
            </a:r>
          </a:p>
        </p:txBody>
      </p:sp>
      <p:pic>
        <p:nvPicPr>
          <p:cNvPr id="13" name="Picture 12" descr="A picture containing outdoor, grass, stone&#10;&#10;AI-generated content may be incorrect.">
            <a:extLst>
              <a:ext uri="{FF2B5EF4-FFF2-40B4-BE49-F238E27FC236}">
                <a16:creationId xmlns:a16="http://schemas.microsoft.com/office/drawing/2014/main" id="{99203E64-555D-6BA1-8174-07AC10EBEB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1827" y="6231761"/>
            <a:ext cx="2933490" cy="391132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761089"/>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Bay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698268" y="1959534"/>
            <a:ext cx="6617528" cy="7001917"/>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I-475</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Bristol Road to Flint River</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Genesee</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Arial" panose="020B0604020202020204" pitchFamily="34" charset="0"/>
              <a:buChar char="•"/>
            </a:pPr>
            <a:r>
              <a:rPr lang="en-US" sz="3600" dirty="0"/>
              <a:t>Road Reconstruction</a:t>
            </a:r>
          </a:p>
          <a:p>
            <a:pPr marL="1028751" lvl="1" indent="-571529">
              <a:lnSpc>
                <a:spcPts val="4248"/>
              </a:lnSpc>
              <a:buFont typeface="Arial" panose="020B0604020202020204" pitchFamily="34" charset="0"/>
              <a:buChar char="•"/>
            </a:pPr>
            <a:r>
              <a:rPr lang="en-US" sz="3600" dirty="0"/>
              <a:t>Storm sewer replacement, noise wall replacement, lighting replacement</a:t>
            </a:r>
          </a:p>
          <a:p>
            <a:pPr marL="571529" indent="-571529" defTabSz="914445">
              <a:lnSpc>
                <a:spcPts val="4248"/>
              </a:lnSpc>
              <a:buFont typeface="Arial" panose="020B0604020202020204" pitchFamily="34" charset="0"/>
              <a:buChar char="•"/>
              <a:defRPr/>
            </a:pPr>
            <a:r>
              <a:rPr lang="en-US" sz="3600" dirty="0">
                <a:solidFill>
                  <a:prstClr val="black"/>
                </a:solidFill>
                <a:latin typeface="Calibri"/>
              </a:rPr>
              <a:t>Bridge </a:t>
            </a:r>
          </a:p>
          <a:p>
            <a:pPr marL="1028751" lvl="1" indent="-571529">
              <a:lnSpc>
                <a:spcPts val="4248"/>
              </a:lnSpc>
              <a:buFont typeface="Arial" panose="020B0604020202020204" pitchFamily="34" charset="0"/>
              <a:buChar char="•"/>
              <a:defRPr/>
            </a:pPr>
            <a:r>
              <a:rPr lang="en-US" sz="3600" dirty="0"/>
              <a:t>Work on 36 Structures</a:t>
            </a:r>
          </a:p>
          <a:p>
            <a:pPr marL="1028751" lvl="1" indent="-571529">
              <a:lnSpc>
                <a:spcPts val="4248"/>
              </a:lnSpc>
              <a:buFont typeface="Arial" panose="020B0604020202020204" pitchFamily="34" charset="0"/>
              <a:buChar char="•"/>
              <a:defRPr/>
            </a:pPr>
            <a:r>
              <a:rPr lang="en-US" sz="3600" dirty="0"/>
              <a:t>Bridge Replacements </a:t>
            </a:r>
          </a:p>
          <a:p>
            <a:pPr marL="1028751" lvl="1" indent="-571529">
              <a:lnSpc>
                <a:spcPts val="4248"/>
              </a:lnSpc>
              <a:buFont typeface="Arial" panose="020B0604020202020204" pitchFamily="34" charset="0"/>
              <a:buChar char="•"/>
              <a:defRPr/>
            </a:pPr>
            <a:r>
              <a:rPr lang="en-US" sz="3600" dirty="0"/>
              <a:t>Bridge Removals</a:t>
            </a:r>
          </a:p>
          <a:p>
            <a:pPr marL="1028751" lvl="1" indent="-571529">
              <a:lnSpc>
                <a:spcPts val="4248"/>
              </a:lnSpc>
              <a:buFont typeface="Arial" panose="020B0604020202020204" pitchFamily="34" charset="0"/>
              <a:buChar char="•"/>
              <a:defRPr/>
            </a:pPr>
            <a:r>
              <a:rPr lang="en-US" sz="3600" dirty="0"/>
              <a:t>Deck Replacements </a:t>
            </a:r>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967369"/>
            <a:ext cx="8163665" cy="4308872"/>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August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Fall 2026 to Summer 2029 (work allowed during winter)</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$280 million dollars</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Upgrading and adding non-motorized facilities and right-sizing roadways to meet current and future needs of the surrounding communities</a:t>
            </a:r>
          </a:p>
        </p:txBody>
      </p:sp>
      <p:pic>
        <p:nvPicPr>
          <p:cNvPr id="24" name="Picture 23">
            <a:extLst>
              <a:ext uri="{FF2B5EF4-FFF2-40B4-BE49-F238E27FC236}">
                <a16:creationId xmlns:a16="http://schemas.microsoft.com/office/drawing/2014/main" id="{B06D1040-3CE5-E787-5CFE-657212E29EB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081540" y="6481709"/>
            <a:ext cx="5394884" cy="35935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184388"/>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Grand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698268" y="1382834"/>
            <a:ext cx="6617528" cy="10233571"/>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M-11 (28th Street)</a:t>
            </a:r>
            <a:endParaRPr lang="en-US" sz="3600" dirty="0">
              <a:solidFill>
                <a:srgbClr val="000000"/>
              </a:solidFill>
              <a:latin typeface="+mj-lt"/>
              <a:ea typeface="Touvlo"/>
              <a:cs typeface="Touvlo"/>
              <a:sym typeface="Touvlo"/>
            </a:endParaRP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Division Avenue to Kalamazoo Avenue</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Kent</a:t>
            </a:r>
          </a:p>
          <a:p>
            <a:pPr>
              <a:lnSpc>
                <a:spcPts val="4248"/>
              </a:lnSpc>
            </a:pPr>
            <a:r>
              <a:rPr lang="en-US" sz="3600" b="1" dirty="0">
                <a:solidFill>
                  <a:srgbClr val="000000"/>
                </a:solidFill>
                <a:latin typeface="+mj-lt"/>
                <a:ea typeface="Touvlo"/>
                <a:cs typeface="Touvlo"/>
                <a:sym typeface="Touvlo"/>
              </a:rPr>
              <a:t>ADT: </a:t>
            </a:r>
            <a:r>
              <a:rPr lang="en-US" sz="3600" dirty="0">
                <a:solidFill>
                  <a:srgbClr val="000000"/>
                </a:solidFill>
                <a:latin typeface="+mj-lt"/>
                <a:ea typeface="Touvlo"/>
                <a:cs typeface="Touvlo"/>
                <a:sym typeface="Touvlo"/>
              </a:rPr>
              <a:t>36,000 to 42,000</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Arial" panose="020B0604020202020204" pitchFamily="34" charset="0"/>
              <a:buChar char="•"/>
            </a:pPr>
            <a:r>
              <a:rPr lang="en-US" sz="3600" dirty="0"/>
              <a:t>Road reconstruction (west half)</a:t>
            </a:r>
          </a:p>
          <a:p>
            <a:pPr marL="571529" indent="-571529">
              <a:lnSpc>
                <a:spcPts val="4248"/>
              </a:lnSpc>
              <a:buFont typeface="Arial" panose="020B0604020202020204" pitchFamily="34" charset="0"/>
              <a:buChar char="•"/>
            </a:pPr>
            <a:r>
              <a:rPr lang="en-US" sz="3600" dirty="0"/>
              <a:t>Pavement Inlay (east half)</a:t>
            </a:r>
          </a:p>
          <a:p>
            <a:pPr marL="571529" indent="-571529">
              <a:lnSpc>
                <a:spcPts val="4248"/>
              </a:lnSpc>
              <a:buFont typeface="Arial" panose="020B0604020202020204" pitchFamily="34" charset="0"/>
              <a:buChar char="•"/>
            </a:pPr>
            <a:r>
              <a:rPr lang="en-US" sz="3600" dirty="0"/>
              <a:t>Pump Station and stormwater drainage improvements</a:t>
            </a:r>
          </a:p>
          <a:p>
            <a:pPr marL="1257329" lvl="1" indent="-571529">
              <a:lnSpc>
                <a:spcPts val="4248"/>
              </a:lnSpc>
              <a:buFont typeface="Arial" panose="020B0604020202020204" pitchFamily="34" charset="0"/>
              <a:buChar char="•"/>
            </a:pPr>
            <a:r>
              <a:rPr lang="en-US" sz="3600" dirty="0"/>
              <a:t>Federal PROTECT grant</a:t>
            </a:r>
          </a:p>
          <a:p>
            <a:pPr marL="571529" indent="-571529">
              <a:lnSpc>
                <a:spcPts val="4248"/>
              </a:lnSpc>
              <a:buFont typeface="Arial" panose="020B0604020202020204" pitchFamily="34" charset="0"/>
              <a:buChar char="•"/>
            </a:pPr>
            <a:r>
              <a:rPr lang="en-US" sz="3600" dirty="0"/>
              <a:t>Pedestrian crossings </a:t>
            </a:r>
            <a:r>
              <a:rPr lang="en-US" sz="3600"/>
              <a:t>with HAWK signals</a:t>
            </a:r>
            <a:endParaRPr lang="en-US" sz="3600" dirty="0"/>
          </a:p>
          <a:p>
            <a:pPr marL="571529" indent="-571529">
              <a:lnSpc>
                <a:spcPts val="4248"/>
              </a:lnSpc>
              <a:buFont typeface="Arial" panose="020B0604020202020204" pitchFamily="34" charset="0"/>
              <a:buChar char="•"/>
            </a:pPr>
            <a:endParaRPr lang="en-US" sz="3600" dirty="0"/>
          </a:p>
          <a:p>
            <a:pPr marL="571529" indent="-571529">
              <a:lnSpc>
                <a:spcPts val="4248"/>
              </a:lnSpc>
              <a:buFont typeface="Arial" panose="020B0604020202020204" pitchFamily="34" charset="0"/>
              <a:buChar char="•"/>
            </a:pPr>
            <a:endParaRPr lang="en-US" sz="3600" dirty="0"/>
          </a:p>
          <a:p>
            <a:pPr marL="571529" indent="-571529">
              <a:lnSpc>
                <a:spcPts val="4248"/>
              </a:lnSpc>
              <a:buFont typeface="Arial" panose="020B0604020202020204" pitchFamily="34" charset="0"/>
              <a:buChar char="•"/>
            </a:pPr>
            <a:endParaRPr lang="en-US" sz="3600" dirty="0"/>
          </a:p>
          <a:p>
            <a:pPr marL="571529" indent="-571529">
              <a:lnSpc>
                <a:spcPts val="4248"/>
              </a:lnSpc>
              <a:buFont typeface="Arial" panose="020B0604020202020204" pitchFamily="34" charset="0"/>
              <a:buChar char="•"/>
            </a:pPr>
            <a:endParaRPr lang="en-US" sz="3600" dirty="0"/>
          </a:p>
          <a:p>
            <a:pPr marL="1028751" lvl="1" indent="-571529">
              <a:lnSpc>
                <a:spcPts val="4248"/>
              </a:lnSpc>
              <a:buFont typeface="Arial" panose="020B0604020202020204" pitchFamily="34" charset="0"/>
              <a:buChar char="•"/>
            </a:pPr>
            <a:endParaRPr lang="en-US" sz="3600" dirty="0"/>
          </a:p>
          <a:p>
            <a:pPr marL="1028751" lvl="1" indent="-571529">
              <a:lnSpc>
                <a:spcPts val="4248"/>
              </a:lnSpc>
              <a:buFont typeface="Arial" panose="020B0604020202020204" pitchFamily="34" charset="0"/>
              <a:buChar char="•"/>
            </a:pPr>
            <a:endParaRPr lang="en-US" sz="3600" dirty="0"/>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390669"/>
            <a:ext cx="8163665" cy="7540526"/>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Summer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April – Nov. 2027, pre-construction work in fall 2026.</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$31 million</a:t>
            </a:r>
          </a:p>
          <a:p>
            <a:pPr>
              <a:lnSpc>
                <a:spcPts val="4248"/>
              </a:lnSpc>
            </a:pPr>
            <a:r>
              <a:rPr lang="en-US" sz="3600" b="1" dirty="0">
                <a:solidFill>
                  <a:srgbClr val="000000"/>
                </a:solidFill>
                <a:latin typeface="+mj-lt"/>
                <a:ea typeface="Touvlo"/>
                <a:cs typeface="Touvlo"/>
                <a:sym typeface="Touvlo"/>
              </a:rPr>
              <a:t>Benefits:</a:t>
            </a:r>
          </a:p>
          <a:p>
            <a:pPr marL="514350" indent="-514350">
              <a:lnSpc>
                <a:spcPts val="4248"/>
              </a:lnSpc>
              <a:buFont typeface="Arial" panose="020B0604020202020204" pitchFamily="34" charset="0"/>
              <a:buChar char="•"/>
            </a:pPr>
            <a:r>
              <a:rPr lang="en-US" sz="3600" dirty="0">
                <a:solidFill>
                  <a:srgbClr val="000000"/>
                </a:solidFill>
                <a:latin typeface="+mj-lt"/>
                <a:ea typeface="Touvlo"/>
                <a:cs typeface="Touvlo"/>
                <a:sym typeface="Touvlo"/>
              </a:rPr>
              <a:t>Reconstruction of major highways connecting several large communities, industries, and services</a:t>
            </a:r>
          </a:p>
          <a:p>
            <a:pPr marL="514350" indent="-514350">
              <a:lnSpc>
                <a:spcPts val="4248"/>
              </a:lnSpc>
              <a:buFont typeface="Arial" panose="020B0604020202020204" pitchFamily="34" charset="0"/>
              <a:buChar char="•"/>
            </a:pPr>
            <a:r>
              <a:rPr lang="en-US" sz="3600" dirty="0">
                <a:solidFill>
                  <a:srgbClr val="000000"/>
                </a:solidFill>
                <a:latin typeface="+mj-lt"/>
                <a:ea typeface="Touvlo"/>
                <a:cs typeface="Touvlo"/>
                <a:sym typeface="Touvlo"/>
              </a:rPr>
              <a:t>Remove poor-condition pavement</a:t>
            </a:r>
          </a:p>
          <a:p>
            <a:pPr marL="514350" indent="-514350">
              <a:lnSpc>
                <a:spcPts val="4248"/>
              </a:lnSpc>
              <a:buFont typeface="Arial" panose="020B0604020202020204" pitchFamily="34" charset="0"/>
              <a:buChar char="•"/>
            </a:pPr>
            <a:r>
              <a:rPr lang="en-US" sz="3600" dirty="0">
                <a:solidFill>
                  <a:srgbClr val="000000"/>
                </a:solidFill>
                <a:latin typeface="+mj-lt"/>
                <a:ea typeface="Touvlo"/>
                <a:cs typeface="Touvlo"/>
                <a:sym typeface="Touvlo"/>
              </a:rPr>
              <a:t>Improved stormwater drainage and less likelihood of road flooding by Division Ave.</a:t>
            </a:r>
          </a:p>
          <a:p>
            <a:pPr marL="514350" indent="-514350">
              <a:lnSpc>
                <a:spcPts val="4248"/>
              </a:lnSpc>
              <a:buFont typeface="Arial" panose="020B0604020202020204" pitchFamily="34" charset="0"/>
              <a:buChar char="•"/>
            </a:pPr>
            <a:endParaRPr lang="en-US" sz="3600" dirty="0">
              <a:solidFill>
                <a:srgbClr val="000000"/>
              </a:solidFill>
              <a:latin typeface="+mj-lt"/>
              <a:ea typeface="Touvlo"/>
              <a:cs typeface="Touvlo"/>
              <a:sym typeface="Touvlo"/>
            </a:endParaRPr>
          </a:p>
          <a:p>
            <a:pPr marL="514350" indent="-514350">
              <a:lnSpc>
                <a:spcPts val="4248"/>
              </a:lnSpc>
              <a:buFont typeface="Arial" panose="020B0604020202020204" pitchFamily="34" charset="0"/>
              <a:buChar char="•"/>
            </a:pPr>
            <a:endParaRPr lang="en-US" sz="3600" dirty="0">
              <a:solidFill>
                <a:srgbClr val="000000"/>
              </a:solidFill>
              <a:latin typeface="+mj-lt"/>
              <a:ea typeface="Touvlo"/>
              <a:cs typeface="Touvlo"/>
              <a:sym typeface="Touvlo"/>
            </a:endParaRPr>
          </a:p>
        </p:txBody>
      </p:sp>
      <p:pic>
        <p:nvPicPr>
          <p:cNvPr id="1026" name="Picture 2" descr="Cars stuck in high water under on 28th Street.">
            <a:extLst>
              <a:ext uri="{FF2B5EF4-FFF2-40B4-BE49-F238E27FC236}">
                <a16:creationId xmlns:a16="http://schemas.microsoft.com/office/drawing/2014/main" id="{FA0B0390-BACC-F5CA-6A36-B2BA8EB4C16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36296" y="7343201"/>
            <a:ext cx="5069034" cy="2851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761089"/>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University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465413" y="1923162"/>
            <a:ext cx="6905991" cy="7540526"/>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US-127</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I-496 to Lake Lansing Road</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Ingham</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Wingdings" panose="05000000000000000000" pitchFamily="2" charset="2"/>
              <a:buChar char="§"/>
            </a:pPr>
            <a:r>
              <a:rPr lang="en-US" sz="3600" dirty="0"/>
              <a:t>Road</a:t>
            </a:r>
          </a:p>
          <a:p>
            <a:pPr marL="971573" lvl="1" indent="-514350">
              <a:lnSpc>
                <a:spcPts val="4248"/>
              </a:lnSpc>
              <a:buFont typeface="Arial" panose="020B0604020202020204" pitchFamily="34" charset="0"/>
              <a:buChar char="•"/>
            </a:pPr>
            <a:r>
              <a:rPr lang="en-US" sz="3600" dirty="0"/>
              <a:t>Reconstruction/Inlay</a:t>
            </a:r>
          </a:p>
          <a:p>
            <a:pPr marL="971573" lvl="1" indent="-514350">
              <a:lnSpc>
                <a:spcPts val="4248"/>
              </a:lnSpc>
              <a:buFont typeface="Arial" panose="020B0604020202020204" pitchFamily="34" charset="0"/>
              <a:buChar char="•"/>
            </a:pPr>
            <a:r>
              <a:rPr lang="en-US" sz="3600" dirty="0"/>
              <a:t>Storm sewer replacement</a:t>
            </a:r>
          </a:p>
          <a:p>
            <a:pPr marL="971573" lvl="1" indent="-514350">
              <a:lnSpc>
                <a:spcPts val="4248"/>
              </a:lnSpc>
              <a:buFont typeface="Arial" panose="020B0604020202020204" pitchFamily="34" charset="0"/>
              <a:buChar char="•"/>
            </a:pPr>
            <a:r>
              <a:rPr lang="en-US" sz="3600" dirty="0"/>
              <a:t>County Drain work</a:t>
            </a:r>
          </a:p>
          <a:p>
            <a:pPr marL="971573" lvl="1" indent="-514350">
              <a:lnSpc>
                <a:spcPts val="4248"/>
              </a:lnSpc>
              <a:buFont typeface="Arial" panose="020B0604020202020204" pitchFamily="34" charset="0"/>
              <a:buChar char="•"/>
            </a:pPr>
            <a:r>
              <a:rPr lang="en-US" sz="3600" dirty="0"/>
              <a:t>Upgraded lighting </a:t>
            </a:r>
          </a:p>
          <a:p>
            <a:pPr marL="514350" indent="-514350" defTabSz="914445">
              <a:lnSpc>
                <a:spcPts val="4248"/>
              </a:lnSpc>
              <a:buFont typeface="Wingdings" panose="05000000000000000000" pitchFamily="2" charset="2"/>
              <a:buChar char="§"/>
              <a:defRPr/>
            </a:pPr>
            <a:r>
              <a:rPr lang="en-US" sz="3600" dirty="0">
                <a:solidFill>
                  <a:prstClr val="black"/>
                </a:solidFill>
                <a:latin typeface="Calibri"/>
              </a:rPr>
              <a:t>Bridge </a:t>
            </a:r>
          </a:p>
          <a:p>
            <a:pPr marL="1028751" lvl="1" indent="-571529">
              <a:lnSpc>
                <a:spcPts val="4248"/>
              </a:lnSpc>
              <a:buFont typeface="Arial" panose="020B0604020202020204" pitchFamily="34" charset="0"/>
              <a:buChar char="•"/>
              <a:defRPr/>
            </a:pPr>
            <a:r>
              <a:rPr lang="en-US" sz="3600" dirty="0"/>
              <a:t>2 Replacements </a:t>
            </a:r>
          </a:p>
          <a:p>
            <a:pPr marL="1028751" lvl="1" indent="-571529">
              <a:lnSpc>
                <a:spcPts val="4248"/>
              </a:lnSpc>
              <a:buFont typeface="Arial" panose="020B0604020202020204" pitchFamily="34" charset="0"/>
              <a:buChar char="•"/>
              <a:defRPr/>
            </a:pPr>
            <a:r>
              <a:rPr lang="en-US" sz="3600" dirty="0"/>
              <a:t>Work on 12 Structures</a:t>
            </a:r>
          </a:p>
          <a:p>
            <a:pPr marL="1714551" lvl="2" indent="-571529">
              <a:lnSpc>
                <a:spcPts val="4248"/>
              </a:lnSpc>
              <a:buFont typeface="Arial" panose="020B0604020202020204" pitchFamily="34" charset="0"/>
              <a:buChar char="•"/>
              <a:defRPr/>
            </a:pPr>
            <a:r>
              <a:rPr lang="en-US" sz="3600" dirty="0"/>
              <a:t>Deck Replacements</a:t>
            </a:r>
          </a:p>
          <a:p>
            <a:pPr marL="1714551" lvl="2" indent="-571529">
              <a:lnSpc>
                <a:spcPts val="4248"/>
              </a:lnSpc>
              <a:buFont typeface="Arial" panose="020B0604020202020204" pitchFamily="34" charset="0"/>
              <a:buChar char="•"/>
              <a:defRPr/>
            </a:pPr>
            <a:r>
              <a:rPr lang="en-US" sz="3600" dirty="0"/>
              <a:t>Railing Replacements </a:t>
            </a:r>
          </a:p>
        </p:txBody>
      </p:sp>
      <p:sp>
        <p:nvSpPr>
          <p:cNvPr id="17" name="TextBox 19">
            <a:extLst>
              <a:ext uri="{FF2B5EF4-FFF2-40B4-BE49-F238E27FC236}">
                <a16:creationId xmlns:a16="http://schemas.microsoft.com/office/drawing/2014/main" id="{9906C14D-B3CB-5CFC-25A3-8EB5AC65F2FD}"/>
              </a:ext>
            </a:extLst>
          </p:cNvPr>
          <p:cNvSpPr txBox="1"/>
          <p:nvPr/>
        </p:nvSpPr>
        <p:spPr>
          <a:xfrm>
            <a:off x="8906105" y="1967369"/>
            <a:ext cx="8737659" cy="4847481"/>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December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Spring 2027 to Fall 2028</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$108.7 million dollars</a:t>
            </a:r>
          </a:p>
          <a:p>
            <a:pPr>
              <a:lnSpc>
                <a:spcPts val="4248"/>
              </a:lnSpc>
            </a:pPr>
            <a:r>
              <a:rPr lang="en-US" sz="3600" b="1" dirty="0">
                <a:solidFill>
                  <a:srgbClr val="000000"/>
                </a:solidFill>
                <a:latin typeface="+mj-lt"/>
                <a:ea typeface="Touvlo"/>
                <a:cs typeface="Touvlo"/>
                <a:sym typeface="Touvlo"/>
              </a:rPr>
              <a:t>Benefits:</a:t>
            </a:r>
            <a:r>
              <a:rPr lang="en-US" sz="3600" dirty="0">
                <a:solidFill>
                  <a:srgbClr val="000000"/>
                </a:solidFill>
                <a:latin typeface="+mj-lt"/>
                <a:ea typeface="Touvlo"/>
                <a:cs typeface="Touvlo"/>
                <a:sym typeface="Touvlo"/>
              </a:rPr>
              <a:t> Improved pavement and bridge condition, geometric improvements (NB and NB exit at M-43), pedestrian upgrades, ITS upgrades, lighting upgrades, guardrail upgrades</a:t>
            </a:r>
          </a:p>
        </p:txBody>
      </p:sp>
      <p:pic>
        <p:nvPicPr>
          <p:cNvPr id="12" name="Picture 11" descr="Cars driving on a highway&#10;&#10;AI-generated content may be incorrect.">
            <a:extLst>
              <a:ext uri="{FF2B5EF4-FFF2-40B4-BE49-F238E27FC236}">
                <a16:creationId xmlns:a16="http://schemas.microsoft.com/office/drawing/2014/main" id="{321D0B3B-F895-4D3E-B49D-8D6006C92B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7176" y="6242262"/>
            <a:ext cx="5655893" cy="404473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04746" y="452234"/>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University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784620" y="2391629"/>
            <a:ext cx="7684863" cy="5924699"/>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US-23</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I-94 to Earhart Road</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Washtenaw</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Arial" panose="020B0604020202020204" pitchFamily="34" charset="0"/>
              <a:buChar char="•"/>
            </a:pPr>
            <a:r>
              <a:rPr lang="en-US" sz="3600" dirty="0"/>
              <a:t>Road Reconstruction</a:t>
            </a:r>
          </a:p>
          <a:p>
            <a:pPr marL="1028751" lvl="1" indent="-571529">
              <a:lnSpc>
                <a:spcPts val="4248"/>
              </a:lnSpc>
              <a:buFont typeface="Arial" panose="020B0604020202020204" pitchFamily="34" charset="0"/>
              <a:buChar char="•"/>
            </a:pPr>
            <a:r>
              <a:rPr lang="en-US" sz="3600" dirty="0"/>
              <a:t>Drainage, Safety &amp; Operational Improvements</a:t>
            </a:r>
          </a:p>
          <a:p>
            <a:pPr marL="571529" indent="-571529" defTabSz="914445">
              <a:lnSpc>
                <a:spcPts val="4248"/>
              </a:lnSpc>
              <a:buFont typeface="Arial" panose="020B0604020202020204" pitchFamily="34" charset="0"/>
              <a:buChar char="•"/>
              <a:defRPr/>
            </a:pPr>
            <a:r>
              <a:rPr lang="en-US" sz="3600" dirty="0">
                <a:solidFill>
                  <a:prstClr val="black"/>
                </a:solidFill>
                <a:latin typeface="Calibri"/>
              </a:rPr>
              <a:t>Bridge Replacement</a:t>
            </a:r>
          </a:p>
          <a:p>
            <a:pPr marL="1028751" lvl="1" indent="-571529">
              <a:lnSpc>
                <a:spcPts val="4248"/>
              </a:lnSpc>
              <a:buFont typeface="Arial" panose="020B0604020202020204" pitchFamily="34" charset="0"/>
              <a:buChar char="•"/>
              <a:defRPr/>
            </a:pPr>
            <a:r>
              <a:rPr lang="en-US" sz="3600" dirty="0"/>
              <a:t>9 - Removals and Replacements</a:t>
            </a:r>
          </a:p>
          <a:p>
            <a:pPr marL="342951" indent="-571529">
              <a:lnSpc>
                <a:spcPts val="4248"/>
              </a:lnSpc>
              <a:buFont typeface="Arial" panose="020B0604020202020204" pitchFamily="34" charset="0"/>
              <a:buChar char="•"/>
              <a:defRPr/>
            </a:pPr>
            <a:r>
              <a:rPr lang="en-US" sz="3600" dirty="0"/>
              <a:t>Bridge Rehabilitation</a:t>
            </a:r>
          </a:p>
          <a:p>
            <a:pPr marL="1028751" lvl="1" indent="-571529">
              <a:lnSpc>
                <a:spcPts val="4248"/>
              </a:lnSpc>
              <a:buFont typeface="Arial" panose="020B0604020202020204" pitchFamily="34" charset="0"/>
              <a:buChar char="•"/>
              <a:defRPr/>
            </a:pPr>
            <a:r>
              <a:rPr lang="en-US" sz="3600" dirty="0"/>
              <a:t>4 - Deck Patching &amp; Epoxy Overlays</a:t>
            </a:r>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967369"/>
            <a:ext cx="8163665" cy="4308872"/>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December 2026 (CMGC)</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Spring 2027 – Fall 2029</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$320 million dollars</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Update aging infrastructure of roadways &amp; bridges, modernize geometric elements &amp; provide connectivity &amp; mobility along &amp; across the corridor</a:t>
            </a:r>
          </a:p>
        </p:txBody>
      </p:sp>
      <p:pic>
        <p:nvPicPr>
          <p:cNvPr id="24" name="Picture 23">
            <a:extLst>
              <a:ext uri="{FF2B5EF4-FFF2-40B4-BE49-F238E27FC236}">
                <a16:creationId xmlns:a16="http://schemas.microsoft.com/office/drawing/2014/main" id="{B06D1040-3CE5-E787-5CFE-657212E29EB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237779" y="6276240"/>
            <a:ext cx="6921996" cy="387890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8300" y="5143501"/>
            <a:ext cx="4399403" cy="4399403"/>
            <a:chOff x="0" y="0"/>
            <a:chExt cx="812800" cy="812800"/>
          </a:xfrm>
        </p:grpSpPr>
        <p:sp>
          <p:nvSpPr>
            <p:cNvPr id="3" name="Freeform 3"/>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5" name="Group 5"/>
          <p:cNvGrpSpPr/>
          <p:nvPr/>
        </p:nvGrpSpPr>
        <p:grpSpPr>
          <a:xfrm>
            <a:off x="-2239986" y="-1548145"/>
            <a:ext cx="4399403" cy="4399403"/>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5634253" y="5814410"/>
            <a:ext cx="3057584" cy="3057584"/>
            <a:chOff x="0" y="0"/>
            <a:chExt cx="812800" cy="812800"/>
          </a:xfrm>
        </p:grpSpPr>
        <p:sp>
          <p:nvSpPr>
            <p:cNvPr id="9" name="Freeform 9"/>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1" tIns="50801" rIns="50801" bIns="50801" rtlCol="0" anchor="ctr"/>
            <a:lstStyle/>
            <a:p>
              <a:pPr algn="ctr">
                <a:lnSpc>
                  <a:spcPts val="2660"/>
                </a:lnSpc>
              </a:pPr>
              <a:endParaRPr/>
            </a:p>
          </p:txBody>
        </p:sp>
      </p:grpSp>
      <p:sp>
        <p:nvSpPr>
          <p:cNvPr id="14" name="Freeform 14"/>
          <p:cNvSpPr/>
          <p:nvPr/>
        </p:nvSpPr>
        <p:spPr>
          <a:xfrm>
            <a:off x="390854"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547620" y="1967371"/>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4">
              <a:extLst>
                <a:ext uri="{96DAC541-7B7A-43D3-8B79-37D633B846F1}">
                  <asvg:svgBlip xmlns:asvg="http://schemas.microsoft.com/office/drawing/2016/SVG/main" r:embed="rId5"/>
                </a:ext>
              </a:extLst>
            </a:blip>
            <a:stretch>
              <a:fillRect r="-17117" b="-217702"/>
            </a:stretch>
          </a:blipFill>
        </p:spPr>
        <p:txBody>
          <a:bodyPr/>
          <a:lstStyle/>
          <a:p>
            <a:endParaRPr lang="en-US"/>
          </a:p>
        </p:txBody>
      </p:sp>
      <p:sp>
        <p:nvSpPr>
          <p:cNvPr id="18" name="TextBox 18"/>
          <p:cNvSpPr txBox="1"/>
          <p:nvPr/>
        </p:nvSpPr>
        <p:spPr>
          <a:xfrm>
            <a:off x="5062168" y="761089"/>
            <a:ext cx="8163665" cy="1961755"/>
          </a:xfrm>
          <a:prstGeom prst="rect">
            <a:avLst/>
          </a:prstGeom>
        </p:spPr>
        <p:txBody>
          <a:bodyPr lIns="0" tIns="0" rIns="0" bIns="0" rtlCol="0" anchor="t">
            <a:spAutoFit/>
          </a:bodyPr>
          <a:lstStyle/>
          <a:p>
            <a:pPr algn="ctr">
              <a:lnSpc>
                <a:spcPts val="7980"/>
              </a:lnSpc>
            </a:pPr>
            <a:r>
              <a:rPr lang="en-US" sz="5700" b="1" dirty="0">
                <a:solidFill>
                  <a:srgbClr val="000000"/>
                </a:solidFill>
                <a:latin typeface="Arial" panose="020B0604020202020204" pitchFamily="34" charset="0"/>
                <a:ea typeface="Touvlo Bold"/>
                <a:cs typeface="Arial" panose="020B0604020202020204" pitchFamily="34" charset="0"/>
                <a:sym typeface="Touvlo Bold"/>
              </a:rPr>
              <a:t>Southwest Region</a:t>
            </a:r>
          </a:p>
          <a:p>
            <a:pPr algn="ctr">
              <a:lnSpc>
                <a:spcPts val="7980"/>
              </a:lnSpc>
              <a:spcBef>
                <a:spcPct val="0"/>
              </a:spcBef>
            </a:pPr>
            <a:endParaRPr lang="en-US" sz="57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19">
            <a:extLst>
              <a:ext uri="{FF2B5EF4-FFF2-40B4-BE49-F238E27FC236}">
                <a16:creationId xmlns:a16="http://schemas.microsoft.com/office/drawing/2014/main" id="{893D4B9A-D384-5886-B5D6-ECE995B60352}"/>
              </a:ext>
            </a:extLst>
          </p:cNvPr>
          <p:cNvSpPr txBox="1"/>
          <p:nvPr/>
        </p:nvSpPr>
        <p:spPr>
          <a:xfrm>
            <a:off x="1698268" y="1959534"/>
            <a:ext cx="6617528" cy="7001917"/>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Route: </a:t>
            </a:r>
            <a:r>
              <a:rPr lang="en-US" sz="3600" dirty="0">
                <a:solidFill>
                  <a:srgbClr val="000000"/>
                </a:solidFill>
                <a:latin typeface="+mj-lt"/>
                <a:ea typeface="Touvlo"/>
                <a:cs typeface="Touvlo"/>
                <a:sym typeface="Touvlo"/>
              </a:rPr>
              <a:t>M-63 / I-94 BL</a:t>
            </a:r>
          </a:p>
          <a:p>
            <a:pPr>
              <a:lnSpc>
                <a:spcPts val="4248"/>
              </a:lnSpc>
            </a:pPr>
            <a:r>
              <a:rPr lang="en-US" sz="3600" b="1" dirty="0">
                <a:solidFill>
                  <a:srgbClr val="000000"/>
                </a:solidFill>
                <a:latin typeface="+mj-lt"/>
                <a:ea typeface="Touvlo"/>
                <a:cs typeface="Touvlo"/>
                <a:sym typeface="Touvlo"/>
              </a:rPr>
              <a:t>Location: </a:t>
            </a:r>
            <a:r>
              <a:rPr lang="en-US" sz="3600" dirty="0">
                <a:solidFill>
                  <a:srgbClr val="000000"/>
                </a:solidFill>
                <a:latin typeface="+mj-lt"/>
                <a:ea typeface="Touvlo"/>
                <a:cs typeface="Touvlo"/>
                <a:sym typeface="Touvlo"/>
              </a:rPr>
              <a:t>Main, Port and Ship Streets in the City of St. Joseph</a:t>
            </a:r>
          </a:p>
          <a:p>
            <a:pPr>
              <a:lnSpc>
                <a:spcPts val="4248"/>
              </a:lnSpc>
            </a:pPr>
            <a:r>
              <a:rPr lang="en-US" sz="3600" b="1" dirty="0">
                <a:solidFill>
                  <a:srgbClr val="000000"/>
                </a:solidFill>
                <a:latin typeface="+mj-lt"/>
                <a:ea typeface="Touvlo"/>
                <a:cs typeface="Touvlo"/>
                <a:sym typeface="Touvlo"/>
              </a:rPr>
              <a:t>County: </a:t>
            </a:r>
            <a:r>
              <a:rPr lang="en-US" sz="3600" dirty="0">
                <a:solidFill>
                  <a:srgbClr val="000000"/>
                </a:solidFill>
                <a:latin typeface="+mj-lt"/>
                <a:ea typeface="Touvlo"/>
                <a:cs typeface="Touvlo"/>
                <a:sym typeface="Touvlo"/>
              </a:rPr>
              <a:t>Berrien</a:t>
            </a:r>
          </a:p>
          <a:p>
            <a:pPr>
              <a:lnSpc>
                <a:spcPts val="4248"/>
              </a:lnSpc>
            </a:pPr>
            <a:r>
              <a:rPr lang="en-US" sz="3600" b="1" dirty="0">
                <a:solidFill>
                  <a:srgbClr val="000000"/>
                </a:solidFill>
                <a:latin typeface="+mj-lt"/>
                <a:ea typeface="Touvlo"/>
                <a:cs typeface="Touvlo"/>
                <a:sym typeface="Touvlo"/>
              </a:rPr>
              <a:t>Scope of Work: </a:t>
            </a:r>
          </a:p>
          <a:p>
            <a:pPr marL="571529" indent="-571529">
              <a:lnSpc>
                <a:spcPts val="4248"/>
              </a:lnSpc>
              <a:buFont typeface="Wingdings" panose="05000000000000000000" pitchFamily="2" charset="2"/>
              <a:buChar char="§"/>
            </a:pPr>
            <a:r>
              <a:rPr lang="en-US" sz="3600" dirty="0"/>
              <a:t>Road Reconstruction</a:t>
            </a:r>
          </a:p>
          <a:p>
            <a:pPr marL="1028751" lvl="1" indent="-571529">
              <a:lnSpc>
                <a:spcPts val="4248"/>
              </a:lnSpc>
              <a:buFont typeface="Courier New" panose="02070309020205020404" pitchFamily="49" charset="0"/>
              <a:buChar char="o"/>
            </a:pPr>
            <a:r>
              <a:rPr lang="en-US" sz="3600" dirty="0"/>
              <a:t>Storm sewer and municipal utility replacements, traffic signal upgrades, traffic operational upgrades, non-motorized improvements, streetscaping including lighting.</a:t>
            </a:r>
          </a:p>
        </p:txBody>
      </p:sp>
      <p:sp>
        <p:nvSpPr>
          <p:cNvPr id="17" name="TextBox 19">
            <a:extLst>
              <a:ext uri="{FF2B5EF4-FFF2-40B4-BE49-F238E27FC236}">
                <a16:creationId xmlns:a16="http://schemas.microsoft.com/office/drawing/2014/main" id="{9906C14D-B3CB-5CFC-25A3-8EB5AC65F2FD}"/>
              </a:ext>
            </a:extLst>
          </p:cNvPr>
          <p:cNvSpPr txBox="1"/>
          <p:nvPr/>
        </p:nvSpPr>
        <p:spPr>
          <a:xfrm>
            <a:off x="9087542" y="1967369"/>
            <a:ext cx="8163665" cy="5386090"/>
          </a:xfrm>
          <a:prstGeom prst="rect">
            <a:avLst/>
          </a:prstGeom>
        </p:spPr>
        <p:txBody>
          <a:bodyPr wrap="square" lIns="0" tIns="0" rIns="0" bIns="0" rtlCol="0" anchor="t">
            <a:spAutoFit/>
          </a:bodyPr>
          <a:lstStyle/>
          <a:p>
            <a:pPr>
              <a:lnSpc>
                <a:spcPts val="4248"/>
              </a:lnSpc>
            </a:pPr>
            <a:r>
              <a:rPr lang="en-US" sz="3600" b="1" dirty="0">
                <a:solidFill>
                  <a:srgbClr val="000000"/>
                </a:solidFill>
                <a:latin typeface="+mj-lt"/>
                <a:ea typeface="Touvlo"/>
                <a:cs typeface="Touvlo"/>
                <a:sym typeface="Touvlo"/>
              </a:rPr>
              <a:t>Letting Date: </a:t>
            </a:r>
            <a:r>
              <a:rPr lang="en-US" sz="3600" dirty="0">
                <a:solidFill>
                  <a:srgbClr val="000000"/>
                </a:solidFill>
                <a:latin typeface="+mj-lt"/>
                <a:ea typeface="Touvlo"/>
                <a:cs typeface="Touvlo"/>
                <a:sym typeface="Touvlo"/>
              </a:rPr>
              <a:t>CMGC ~ December 2026</a:t>
            </a:r>
          </a:p>
          <a:p>
            <a:pPr>
              <a:lnSpc>
                <a:spcPts val="4248"/>
              </a:lnSpc>
            </a:pPr>
            <a:r>
              <a:rPr lang="en-US" sz="3600" b="1" dirty="0">
                <a:solidFill>
                  <a:srgbClr val="000000"/>
                </a:solidFill>
                <a:latin typeface="+mj-lt"/>
                <a:ea typeface="Touvlo"/>
                <a:cs typeface="Touvlo"/>
                <a:sym typeface="Touvlo"/>
              </a:rPr>
              <a:t>Duration of Construction: </a:t>
            </a:r>
            <a:r>
              <a:rPr lang="en-US" sz="3600" dirty="0">
                <a:solidFill>
                  <a:srgbClr val="000000"/>
                </a:solidFill>
                <a:latin typeface="+mj-lt"/>
                <a:ea typeface="Touvlo"/>
                <a:cs typeface="Touvlo"/>
                <a:sym typeface="Touvlo"/>
              </a:rPr>
              <a:t>June 2027 – November 2028</a:t>
            </a:r>
          </a:p>
          <a:p>
            <a:pPr>
              <a:lnSpc>
                <a:spcPts val="4248"/>
              </a:lnSpc>
            </a:pPr>
            <a:r>
              <a:rPr lang="en-US" sz="3600" b="1" dirty="0">
                <a:solidFill>
                  <a:srgbClr val="000000"/>
                </a:solidFill>
                <a:latin typeface="+mj-lt"/>
                <a:ea typeface="Touvlo"/>
                <a:cs typeface="Touvlo"/>
                <a:sym typeface="Touvlo"/>
              </a:rPr>
              <a:t>Construction Cost: </a:t>
            </a:r>
            <a:r>
              <a:rPr lang="en-US" sz="3600" dirty="0">
                <a:solidFill>
                  <a:srgbClr val="000000"/>
                </a:solidFill>
                <a:latin typeface="+mj-lt"/>
                <a:ea typeface="Touvlo"/>
                <a:cs typeface="Touvlo"/>
                <a:sym typeface="Touvlo"/>
              </a:rPr>
              <a:t>$25.4M plus $4.9M City Trans. Alternatives Program (TAP) Grant </a:t>
            </a:r>
          </a:p>
          <a:p>
            <a:pPr>
              <a:lnSpc>
                <a:spcPts val="4248"/>
              </a:lnSpc>
            </a:pPr>
            <a:r>
              <a:rPr lang="en-US" sz="3600" b="1" dirty="0">
                <a:solidFill>
                  <a:srgbClr val="000000"/>
                </a:solidFill>
                <a:latin typeface="+mj-lt"/>
                <a:ea typeface="Touvlo"/>
                <a:cs typeface="Touvlo"/>
                <a:sym typeface="Touvlo"/>
              </a:rPr>
              <a:t>Benefits: </a:t>
            </a:r>
            <a:r>
              <a:rPr lang="en-US" sz="3600" dirty="0">
                <a:solidFill>
                  <a:srgbClr val="000000"/>
                </a:solidFill>
                <a:latin typeface="+mj-lt"/>
                <a:ea typeface="Touvlo"/>
                <a:cs typeface="Touvlo"/>
                <a:sym typeface="Touvlo"/>
              </a:rPr>
              <a:t>Replacing 1950’s concrete and underlying utilities, Port/Ship </a:t>
            </a:r>
            <a:r>
              <a:rPr lang="en-US" sz="3600" dirty="0">
                <a:solidFill>
                  <a:srgbClr val="000000"/>
                </a:solidFill>
                <a:ea typeface="Touvlo"/>
                <a:cs typeface="Touvlo"/>
                <a:sym typeface="Touvlo"/>
              </a:rPr>
              <a:t>1-way to         2-way conversion</a:t>
            </a:r>
            <a:r>
              <a:rPr lang="en-US" sz="3600" dirty="0">
                <a:solidFill>
                  <a:srgbClr val="000000"/>
                </a:solidFill>
                <a:latin typeface="+mj-lt"/>
                <a:ea typeface="Touvlo"/>
                <a:cs typeface="Touvlo"/>
                <a:sym typeface="Touvlo"/>
              </a:rPr>
              <a:t>, sidewalk/bike/transit upgrades, ped refuge islands, traffic signal connectivity to lift bridges.</a:t>
            </a:r>
          </a:p>
        </p:txBody>
      </p:sp>
      <p:pic>
        <p:nvPicPr>
          <p:cNvPr id="13" name="Picture 12" descr="A picture containing diagram&#10;&#10;AI-generated content may be incorrect.">
            <a:extLst>
              <a:ext uri="{FF2B5EF4-FFF2-40B4-BE49-F238E27FC236}">
                <a16:creationId xmlns:a16="http://schemas.microsoft.com/office/drawing/2014/main" id="{CC386ECD-195E-2BB5-FBEA-8E98E64343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47732" y="7264129"/>
            <a:ext cx="6443283" cy="2728427"/>
          </a:xfrm>
          <a:prstGeom prst="rect">
            <a:avLst/>
          </a:prstGeom>
          <a:ln>
            <a:solidFill>
              <a:schemeClr val="accent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8692" y="-2522206"/>
            <a:ext cx="9071245" cy="9071245"/>
            <a:chOff x="0" y="0"/>
            <a:chExt cx="812800" cy="812800"/>
          </a:xfrm>
        </p:grpSpPr>
        <p:sp>
          <p:nvSpPr>
            <p:cNvPr id="3" name="Freeform 3"/>
            <p:cNvSpPr/>
            <p:nvPr/>
          </p:nvSpPr>
          <p:spPr>
            <a:xfrm>
              <a:off x="31816" y="31816"/>
              <a:ext cx="749168" cy="749168"/>
            </a:xfrm>
            <a:custGeom>
              <a:avLst/>
              <a:gdLst/>
              <a:ahLst/>
              <a:cxnLst/>
              <a:rect l="l" t="t" r="r" b="b"/>
              <a:pathLst>
                <a:path w="749168" h="749168">
                  <a:moveTo>
                    <a:pt x="428898" y="22498"/>
                  </a:moveTo>
                  <a:lnTo>
                    <a:pt x="726670" y="320270"/>
                  </a:lnTo>
                  <a:cubicBezTo>
                    <a:pt x="756667" y="350267"/>
                    <a:pt x="756667" y="398901"/>
                    <a:pt x="726670" y="428898"/>
                  </a:cubicBezTo>
                  <a:lnTo>
                    <a:pt x="428898" y="726670"/>
                  </a:lnTo>
                  <a:cubicBezTo>
                    <a:pt x="398901" y="756667"/>
                    <a:pt x="350267" y="756667"/>
                    <a:pt x="320270" y="726670"/>
                  </a:cubicBezTo>
                  <a:lnTo>
                    <a:pt x="22498" y="428898"/>
                  </a:lnTo>
                  <a:cubicBezTo>
                    <a:pt x="-7499" y="398901"/>
                    <a:pt x="-7499" y="350267"/>
                    <a:pt x="22498" y="320270"/>
                  </a:cubicBezTo>
                  <a:lnTo>
                    <a:pt x="320270" y="22498"/>
                  </a:lnTo>
                  <a:cubicBezTo>
                    <a:pt x="350267" y="-7499"/>
                    <a:pt x="398901" y="-7499"/>
                    <a:pt x="428898" y="22498"/>
                  </a:cubicBezTo>
                  <a:close/>
                </a:path>
              </a:pathLst>
            </a:custGeom>
            <a:solidFill>
              <a:srgbClr val="000000"/>
            </a:solidFill>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95371" y="-1835527"/>
            <a:ext cx="7697887" cy="7697887"/>
            <a:chOff x="0" y="0"/>
            <a:chExt cx="812800" cy="812800"/>
          </a:xfrm>
        </p:grpSpPr>
        <p:sp>
          <p:nvSpPr>
            <p:cNvPr id="6" name="Freeform 6"/>
            <p:cNvSpPr/>
            <p:nvPr/>
          </p:nvSpPr>
          <p:spPr>
            <a:xfrm>
              <a:off x="16663" y="16663"/>
              <a:ext cx="779473" cy="779473"/>
            </a:xfrm>
            <a:custGeom>
              <a:avLst/>
              <a:gdLst/>
              <a:ahLst/>
              <a:cxnLst/>
              <a:rect l="l" t="t" r="r" b="b"/>
              <a:pathLst>
                <a:path w="779473" h="779473">
                  <a:moveTo>
                    <a:pt x="418183" y="11783"/>
                  </a:moveTo>
                  <a:lnTo>
                    <a:pt x="767691" y="361291"/>
                  </a:lnTo>
                  <a:cubicBezTo>
                    <a:pt x="783401" y="377001"/>
                    <a:pt x="783401" y="402473"/>
                    <a:pt x="767691" y="418183"/>
                  </a:cubicBezTo>
                  <a:lnTo>
                    <a:pt x="418183" y="767691"/>
                  </a:lnTo>
                  <a:cubicBezTo>
                    <a:pt x="402473" y="783401"/>
                    <a:pt x="377001" y="783401"/>
                    <a:pt x="361291" y="767691"/>
                  </a:cubicBezTo>
                  <a:lnTo>
                    <a:pt x="11783" y="418183"/>
                  </a:lnTo>
                  <a:cubicBezTo>
                    <a:pt x="-3927" y="402473"/>
                    <a:pt x="-3927" y="377001"/>
                    <a:pt x="11783" y="361291"/>
                  </a:cubicBezTo>
                  <a:lnTo>
                    <a:pt x="361291" y="11783"/>
                  </a:lnTo>
                  <a:cubicBezTo>
                    <a:pt x="377001" y="-3927"/>
                    <a:pt x="402473" y="-3927"/>
                    <a:pt x="418183" y="11783"/>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7" name="Group 7"/>
          <p:cNvGrpSpPr/>
          <p:nvPr/>
        </p:nvGrpSpPr>
        <p:grpSpPr>
          <a:xfrm>
            <a:off x="8362272" y="4424659"/>
            <a:ext cx="10780212" cy="10780212"/>
            <a:chOff x="0" y="0"/>
            <a:chExt cx="812800" cy="812800"/>
          </a:xfrm>
        </p:grpSpPr>
        <p:sp>
          <p:nvSpPr>
            <p:cNvPr id="8" name="Freeform 8"/>
            <p:cNvSpPr/>
            <p:nvPr/>
          </p:nvSpPr>
          <p:spPr>
            <a:xfrm>
              <a:off x="26772" y="26772"/>
              <a:ext cx="759255" cy="759255"/>
            </a:xfrm>
            <a:custGeom>
              <a:avLst/>
              <a:gdLst/>
              <a:ahLst/>
              <a:cxnLst/>
              <a:rect l="l" t="t" r="r" b="b"/>
              <a:pathLst>
                <a:path w="759255" h="759255">
                  <a:moveTo>
                    <a:pt x="425331" y="18931"/>
                  </a:moveTo>
                  <a:lnTo>
                    <a:pt x="740325" y="333925"/>
                  </a:lnTo>
                  <a:cubicBezTo>
                    <a:pt x="765566" y="359166"/>
                    <a:pt x="765566" y="400090"/>
                    <a:pt x="740325" y="425331"/>
                  </a:cubicBezTo>
                  <a:lnTo>
                    <a:pt x="425331" y="740325"/>
                  </a:lnTo>
                  <a:cubicBezTo>
                    <a:pt x="400090" y="765566"/>
                    <a:pt x="359166" y="765566"/>
                    <a:pt x="333925" y="740325"/>
                  </a:cubicBezTo>
                  <a:lnTo>
                    <a:pt x="18931" y="425331"/>
                  </a:lnTo>
                  <a:cubicBezTo>
                    <a:pt x="-6310" y="400090"/>
                    <a:pt x="-6310" y="359166"/>
                    <a:pt x="18931" y="333925"/>
                  </a:cubicBezTo>
                  <a:lnTo>
                    <a:pt x="333925" y="18931"/>
                  </a:lnTo>
                  <a:cubicBezTo>
                    <a:pt x="359166" y="-6310"/>
                    <a:pt x="400090" y="-6310"/>
                    <a:pt x="425331" y="18931"/>
                  </a:cubicBezTo>
                  <a:close/>
                </a:path>
              </a:pathLst>
            </a:custGeom>
            <a:solidFill>
              <a:srgbClr val="FFFFFF"/>
            </a:solidFill>
          </p:spPr>
          <p:txBody>
            <a:bodyPr/>
            <a:lstStyle/>
            <a:p>
              <a:endParaRPr lang="en-US"/>
            </a:p>
          </p:txBody>
        </p:sp>
        <p:sp>
          <p:nvSpPr>
            <p:cNvPr id="9" name="TextBox 9"/>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608692" y="5671079"/>
            <a:ext cx="8287372" cy="8287372"/>
            <a:chOff x="0" y="0"/>
            <a:chExt cx="812800" cy="812800"/>
          </a:xfrm>
        </p:grpSpPr>
        <p:sp>
          <p:nvSpPr>
            <p:cNvPr id="11" name="Freeform 11"/>
            <p:cNvSpPr/>
            <p:nvPr/>
          </p:nvSpPr>
          <p:spPr>
            <a:xfrm>
              <a:off x="15478" y="15478"/>
              <a:ext cx="781844" cy="781844"/>
            </a:xfrm>
            <a:custGeom>
              <a:avLst/>
              <a:gdLst/>
              <a:ahLst/>
              <a:cxnLst/>
              <a:rect l="l" t="t" r="r" b="b"/>
              <a:pathLst>
                <a:path w="781844" h="781844">
                  <a:moveTo>
                    <a:pt x="417345" y="10945"/>
                  </a:moveTo>
                  <a:lnTo>
                    <a:pt x="770899" y="364499"/>
                  </a:lnTo>
                  <a:cubicBezTo>
                    <a:pt x="785492" y="379092"/>
                    <a:pt x="785492" y="402752"/>
                    <a:pt x="770899" y="417345"/>
                  </a:cubicBezTo>
                  <a:lnTo>
                    <a:pt x="417345" y="770899"/>
                  </a:lnTo>
                  <a:cubicBezTo>
                    <a:pt x="402752" y="785492"/>
                    <a:pt x="379092" y="785492"/>
                    <a:pt x="364499" y="770899"/>
                  </a:cubicBezTo>
                  <a:lnTo>
                    <a:pt x="10945" y="417345"/>
                  </a:lnTo>
                  <a:cubicBezTo>
                    <a:pt x="-3648" y="402752"/>
                    <a:pt x="-3648" y="379092"/>
                    <a:pt x="10945" y="364499"/>
                  </a:cubicBezTo>
                  <a:lnTo>
                    <a:pt x="364499" y="10945"/>
                  </a:lnTo>
                  <a:cubicBezTo>
                    <a:pt x="379092" y="-3648"/>
                    <a:pt x="402752" y="-3648"/>
                    <a:pt x="417345" y="10945"/>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2" name="Group 12"/>
          <p:cNvGrpSpPr/>
          <p:nvPr/>
        </p:nvGrpSpPr>
        <p:grpSpPr>
          <a:xfrm>
            <a:off x="8909168" y="4084289"/>
            <a:ext cx="3556141" cy="3556141"/>
            <a:chOff x="0" y="0"/>
            <a:chExt cx="812800" cy="812800"/>
          </a:xfrm>
        </p:grpSpPr>
        <p:sp>
          <p:nvSpPr>
            <p:cNvPr id="13" name="Freeform 13"/>
            <p:cNvSpPr/>
            <p:nvPr/>
          </p:nvSpPr>
          <p:spPr>
            <a:xfrm>
              <a:off x="45088" y="45088"/>
              <a:ext cx="722623" cy="722623"/>
            </a:xfrm>
            <a:custGeom>
              <a:avLst/>
              <a:gdLst/>
              <a:ahLst/>
              <a:cxnLst/>
              <a:rect l="l" t="t" r="r" b="b"/>
              <a:pathLst>
                <a:path w="722623" h="722623">
                  <a:moveTo>
                    <a:pt x="438283" y="31883"/>
                  </a:moveTo>
                  <a:lnTo>
                    <a:pt x="690741" y="284341"/>
                  </a:lnTo>
                  <a:cubicBezTo>
                    <a:pt x="733251" y="326851"/>
                    <a:pt x="733251" y="395773"/>
                    <a:pt x="690741" y="438283"/>
                  </a:cubicBezTo>
                  <a:lnTo>
                    <a:pt x="438283" y="690741"/>
                  </a:lnTo>
                  <a:cubicBezTo>
                    <a:pt x="395773" y="733251"/>
                    <a:pt x="326851" y="733251"/>
                    <a:pt x="284341" y="690741"/>
                  </a:cubicBezTo>
                  <a:lnTo>
                    <a:pt x="31883" y="438283"/>
                  </a:lnTo>
                  <a:cubicBezTo>
                    <a:pt x="-10627" y="395773"/>
                    <a:pt x="-10627" y="326851"/>
                    <a:pt x="31883" y="284341"/>
                  </a:cubicBezTo>
                  <a:lnTo>
                    <a:pt x="284341" y="31883"/>
                  </a:lnTo>
                  <a:cubicBezTo>
                    <a:pt x="326851" y="-10627"/>
                    <a:pt x="395773" y="-10627"/>
                    <a:pt x="438283" y="31883"/>
                  </a:cubicBezTo>
                  <a:close/>
                </a:path>
              </a:pathLst>
            </a:custGeom>
            <a:solidFill>
              <a:srgbClr val="00A261"/>
            </a:solidFill>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607976" y="3331593"/>
            <a:ext cx="4143921" cy="4143921"/>
            <a:chOff x="0" y="0"/>
            <a:chExt cx="812800" cy="812800"/>
          </a:xfrm>
        </p:grpSpPr>
        <p:sp>
          <p:nvSpPr>
            <p:cNvPr id="16" name="Freeform 16"/>
            <p:cNvSpPr/>
            <p:nvPr/>
          </p:nvSpPr>
          <p:spPr>
            <a:xfrm>
              <a:off x="19346" y="19346"/>
              <a:ext cx="774107" cy="774107"/>
            </a:xfrm>
            <a:custGeom>
              <a:avLst/>
              <a:gdLst/>
              <a:ahLst/>
              <a:cxnLst/>
              <a:rect l="l" t="t" r="r" b="b"/>
              <a:pathLst>
                <a:path w="774107" h="774107">
                  <a:moveTo>
                    <a:pt x="420080" y="13680"/>
                  </a:moveTo>
                  <a:lnTo>
                    <a:pt x="760428" y="354028"/>
                  </a:lnTo>
                  <a:cubicBezTo>
                    <a:pt x="769187" y="362787"/>
                    <a:pt x="774108" y="374667"/>
                    <a:pt x="774108" y="387054"/>
                  </a:cubicBezTo>
                  <a:cubicBezTo>
                    <a:pt x="774108" y="399441"/>
                    <a:pt x="769187" y="411321"/>
                    <a:pt x="760428" y="420080"/>
                  </a:cubicBezTo>
                  <a:lnTo>
                    <a:pt x="420080" y="760428"/>
                  </a:lnTo>
                  <a:cubicBezTo>
                    <a:pt x="411321" y="769187"/>
                    <a:pt x="399441" y="774108"/>
                    <a:pt x="387054" y="774108"/>
                  </a:cubicBezTo>
                  <a:cubicBezTo>
                    <a:pt x="374667" y="774108"/>
                    <a:pt x="362787" y="769187"/>
                    <a:pt x="354028" y="760428"/>
                  </a:cubicBezTo>
                  <a:lnTo>
                    <a:pt x="13680" y="420080"/>
                  </a:lnTo>
                  <a:cubicBezTo>
                    <a:pt x="4921" y="411321"/>
                    <a:pt x="0" y="399441"/>
                    <a:pt x="0" y="387054"/>
                  </a:cubicBezTo>
                  <a:cubicBezTo>
                    <a:pt x="0" y="374667"/>
                    <a:pt x="4921" y="362787"/>
                    <a:pt x="13680" y="354028"/>
                  </a:cubicBezTo>
                  <a:lnTo>
                    <a:pt x="354028" y="13680"/>
                  </a:lnTo>
                  <a:cubicBezTo>
                    <a:pt x="362787" y="4921"/>
                    <a:pt x="374667" y="0"/>
                    <a:pt x="387054" y="0"/>
                  </a:cubicBezTo>
                  <a:cubicBezTo>
                    <a:pt x="399441" y="0"/>
                    <a:pt x="411321" y="4921"/>
                    <a:pt x="420080" y="1368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858283" y="-933334"/>
            <a:ext cx="2101769" cy="2101769"/>
            <a:chOff x="0" y="0"/>
            <a:chExt cx="812800" cy="812800"/>
          </a:xfrm>
        </p:grpSpPr>
        <p:sp>
          <p:nvSpPr>
            <p:cNvPr id="19" name="Freeform 19"/>
            <p:cNvSpPr/>
            <p:nvPr/>
          </p:nvSpPr>
          <p:spPr>
            <a:xfrm>
              <a:off x="38144" y="38144"/>
              <a:ext cx="736512" cy="736512"/>
            </a:xfrm>
            <a:custGeom>
              <a:avLst/>
              <a:gdLst/>
              <a:ahLst/>
              <a:cxnLst/>
              <a:rect l="l" t="t" r="r" b="b"/>
              <a:pathLst>
                <a:path w="736512" h="736512">
                  <a:moveTo>
                    <a:pt x="433372" y="26972"/>
                  </a:moveTo>
                  <a:lnTo>
                    <a:pt x="709540" y="303140"/>
                  </a:lnTo>
                  <a:cubicBezTo>
                    <a:pt x="726810" y="320410"/>
                    <a:pt x="736512" y="343833"/>
                    <a:pt x="736512" y="368256"/>
                  </a:cubicBezTo>
                  <a:cubicBezTo>
                    <a:pt x="736512" y="392679"/>
                    <a:pt x="726810" y="416102"/>
                    <a:pt x="709540" y="433372"/>
                  </a:cubicBezTo>
                  <a:lnTo>
                    <a:pt x="433372" y="709540"/>
                  </a:lnTo>
                  <a:cubicBezTo>
                    <a:pt x="416102" y="726810"/>
                    <a:pt x="392679" y="736512"/>
                    <a:pt x="368256" y="736512"/>
                  </a:cubicBezTo>
                  <a:cubicBezTo>
                    <a:pt x="343833" y="736512"/>
                    <a:pt x="320410" y="726810"/>
                    <a:pt x="303140" y="709540"/>
                  </a:cubicBezTo>
                  <a:lnTo>
                    <a:pt x="26972" y="433372"/>
                  </a:lnTo>
                  <a:cubicBezTo>
                    <a:pt x="9702" y="416102"/>
                    <a:pt x="0" y="392679"/>
                    <a:pt x="0" y="368256"/>
                  </a:cubicBezTo>
                  <a:cubicBezTo>
                    <a:pt x="0" y="343833"/>
                    <a:pt x="9702" y="320410"/>
                    <a:pt x="26972" y="303140"/>
                  </a:cubicBezTo>
                  <a:lnTo>
                    <a:pt x="303140" y="26972"/>
                  </a:lnTo>
                  <a:cubicBezTo>
                    <a:pt x="320410" y="9702"/>
                    <a:pt x="343833" y="0"/>
                    <a:pt x="368256" y="0"/>
                  </a:cubicBezTo>
                  <a:cubicBezTo>
                    <a:pt x="392679" y="0"/>
                    <a:pt x="416102" y="9702"/>
                    <a:pt x="433372" y="26972"/>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278473" y="5011447"/>
            <a:ext cx="6721702" cy="1319265"/>
            <a:chOff x="0" y="0"/>
            <a:chExt cx="2198981" cy="431593"/>
          </a:xfrm>
        </p:grpSpPr>
        <p:sp>
          <p:nvSpPr>
            <p:cNvPr id="22" name="Freeform 22"/>
            <p:cNvSpPr/>
            <p:nvPr/>
          </p:nvSpPr>
          <p:spPr>
            <a:xfrm>
              <a:off x="0" y="0"/>
              <a:ext cx="2198981" cy="431593"/>
            </a:xfrm>
            <a:custGeom>
              <a:avLst/>
              <a:gdLst/>
              <a:ahLst/>
              <a:cxnLst/>
              <a:rect l="l" t="t" r="r" b="b"/>
              <a:pathLst>
                <a:path w="2198981" h="431593">
                  <a:moveTo>
                    <a:pt x="28794" y="0"/>
                  </a:moveTo>
                  <a:lnTo>
                    <a:pt x="2170186" y="0"/>
                  </a:lnTo>
                  <a:cubicBezTo>
                    <a:pt x="2177823" y="0"/>
                    <a:pt x="2185147" y="3034"/>
                    <a:pt x="2190547" y="8434"/>
                  </a:cubicBezTo>
                  <a:cubicBezTo>
                    <a:pt x="2195947" y="13834"/>
                    <a:pt x="2198981" y="21158"/>
                    <a:pt x="2198981" y="28794"/>
                  </a:cubicBezTo>
                  <a:lnTo>
                    <a:pt x="2198981" y="402798"/>
                  </a:lnTo>
                  <a:cubicBezTo>
                    <a:pt x="2198981" y="410435"/>
                    <a:pt x="2195947" y="417759"/>
                    <a:pt x="2190547" y="423159"/>
                  </a:cubicBezTo>
                  <a:cubicBezTo>
                    <a:pt x="2185147" y="428559"/>
                    <a:pt x="2177823" y="431593"/>
                    <a:pt x="2170186" y="431593"/>
                  </a:cubicBezTo>
                  <a:lnTo>
                    <a:pt x="28794" y="431593"/>
                  </a:lnTo>
                  <a:cubicBezTo>
                    <a:pt x="21158" y="431593"/>
                    <a:pt x="13834" y="428559"/>
                    <a:pt x="8434" y="423159"/>
                  </a:cubicBezTo>
                  <a:cubicBezTo>
                    <a:pt x="3034" y="417759"/>
                    <a:pt x="0" y="410435"/>
                    <a:pt x="0" y="402798"/>
                  </a:cubicBezTo>
                  <a:lnTo>
                    <a:pt x="0" y="28794"/>
                  </a:lnTo>
                  <a:cubicBezTo>
                    <a:pt x="0" y="21158"/>
                    <a:pt x="3034" y="13834"/>
                    <a:pt x="8434" y="8434"/>
                  </a:cubicBezTo>
                  <a:cubicBezTo>
                    <a:pt x="13834" y="3034"/>
                    <a:pt x="21158" y="0"/>
                    <a:pt x="28794" y="0"/>
                  </a:cubicBezTo>
                  <a:close/>
                </a:path>
              </a:pathLst>
            </a:custGeom>
            <a:solidFill>
              <a:srgbClr val="0066A4"/>
            </a:solidFill>
          </p:spPr>
          <p:txBody>
            <a:bodyPr/>
            <a:lstStyle/>
            <a:p>
              <a:endParaRPr lang="en-US"/>
            </a:p>
          </p:txBody>
        </p:sp>
        <p:sp>
          <p:nvSpPr>
            <p:cNvPr id="23" name="TextBox 23"/>
            <p:cNvSpPr txBox="1"/>
            <p:nvPr/>
          </p:nvSpPr>
          <p:spPr>
            <a:xfrm>
              <a:off x="0" y="-38100"/>
              <a:ext cx="2198981" cy="46969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136582" y="3084968"/>
            <a:ext cx="8934769" cy="1516033"/>
          </a:xfrm>
          <a:prstGeom prst="rect">
            <a:avLst/>
          </a:prstGeom>
        </p:spPr>
        <p:txBody>
          <a:bodyPr lIns="0" tIns="0" rIns="0" bIns="0" rtlCol="0" anchor="t">
            <a:spAutoFit/>
          </a:bodyPr>
          <a:lstStyle/>
          <a:p>
            <a:pPr algn="l">
              <a:lnSpc>
                <a:spcPts val="11684"/>
              </a:lnSpc>
            </a:pPr>
            <a:r>
              <a:rPr lang="en-US" sz="10622" b="1" spc="-531">
                <a:solidFill>
                  <a:srgbClr val="000000"/>
                </a:solidFill>
                <a:latin typeface="Touvlo Bold"/>
                <a:ea typeface="Touvlo Bold"/>
                <a:cs typeface="Touvlo Bold"/>
                <a:sym typeface="Touvlo Bold"/>
              </a:rPr>
              <a:t>THANK YOU</a:t>
            </a:r>
          </a:p>
        </p:txBody>
      </p:sp>
      <p:sp>
        <p:nvSpPr>
          <p:cNvPr id="25" name="TextBox 25"/>
          <p:cNvSpPr txBox="1"/>
          <p:nvPr/>
        </p:nvSpPr>
        <p:spPr>
          <a:xfrm>
            <a:off x="1733891" y="5203845"/>
            <a:ext cx="5527084" cy="837566"/>
          </a:xfrm>
          <a:prstGeom prst="rect">
            <a:avLst/>
          </a:prstGeom>
        </p:spPr>
        <p:txBody>
          <a:bodyPr lIns="0" tIns="0" rIns="0" bIns="0" rtlCol="0" anchor="t">
            <a:spAutoFit/>
          </a:bodyPr>
          <a:lstStyle/>
          <a:p>
            <a:pPr algn="l">
              <a:lnSpc>
                <a:spcPts val="6859"/>
              </a:lnSpc>
              <a:spcBef>
                <a:spcPct val="0"/>
              </a:spcBef>
            </a:pPr>
            <a:r>
              <a:rPr lang="en-US" sz="4899" i="1">
                <a:solidFill>
                  <a:srgbClr val="FFFFFF"/>
                </a:solidFill>
                <a:latin typeface="Touvlo Italics"/>
                <a:ea typeface="Touvlo Italics"/>
                <a:cs typeface="Touvlo Italics"/>
                <a:sym typeface="Touvlo Italics"/>
              </a:rPr>
              <a:t>Questions?</a:t>
            </a:r>
          </a:p>
        </p:txBody>
      </p:sp>
      <p:sp>
        <p:nvSpPr>
          <p:cNvPr id="26" name="Freeform 26"/>
          <p:cNvSpPr/>
          <p:nvPr/>
        </p:nvSpPr>
        <p:spPr>
          <a:xfrm>
            <a:off x="1278473" y="6740286"/>
            <a:ext cx="5076268" cy="1522881"/>
          </a:xfrm>
          <a:custGeom>
            <a:avLst/>
            <a:gdLst/>
            <a:ahLst/>
            <a:cxnLst/>
            <a:rect l="l" t="t" r="r" b="b"/>
            <a:pathLst>
              <a:path w="5076268" h="1522881">
                <a:moveTo>
                  <a:pt x="0" y="0"/>
                </a:moveTo>
                <a:lnTo>
                  <a:pt x="5076268" y="0"/>
                </a:lnTo>
                <a:lnTo>
                  <a:pt x="5076268" y="1522881"/>
                </a:lnTo>
                <a:lnTo>
                  <a:pt x="0" y="152288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7" name="Freeform 27"/>
          <p:cNvSpPr/>
          <p:nvPr/>
        </p:nvSpPr>
        <p:spPr>
          <a:xfrm>
            <a:off x="11276646" y="6535510"/>
            <a:ext cx="2013033" cy="357128"/>
          </a:xfrm>
          <a:custGeom>
            <a:avLst/>
            <a:gdLst/>
            <a:ahLst/>
            <a:cxnLst/>
            <a:rect l="l" t="t" r="r" b="b"/>
            <a:pathLst>
              <a:path w="2013033" h="357128">
                <a:moveTo>
                  <a:pt x="0" y="0"/>
                </a:moveTo>
                <a:lnTo>
                  <a:pt x="2013032" y="0"/>
                </a:lnTo>
                <a:lnTo>
                  <a:pt x="2013032" y="357128"/>
                </a:lnTo>
                <a:lnTo>
                  <a:pt x="0" y="357128"/>
                </a:lnTo>
                <a:lnTo>
                  <a:pt x="0" y="0"/>
                </a:lnTo>
                <a:close/>
              </a:path>
            </a:pathLst>
          </a:custGeom>
          <a:blipFill>
            <a:blip r:embed="rId5">
              <a:extLst>
                <a:ext uri="{96DAC541-7B7A-43D3-8B79-37D633B846F1}">
                  <asvg:svgBlip xmlns:asvg="http://schemas.microsoft.com/office/drawing/2016/SVG/main" r:embed="rId6"/>
                </a:ext>
              </a:extLst>
            </a:blip>
            <a:stretch>
              <a:fillRect r="-17117" b="-217702"/>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66A4"/>
            </a:solidFill>
          </p:spPr>
          <p:txBody>
            <a:bodyPr/>
            <a:lstStyle/>
            <a:p>
              <a:endParaRPr lang="en-US"/>
            </a:p>
          </p:txBody>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472399" y="8953100"/>
            <a:ext cx="1942826" cy="1942826"/>
            <a:chOff x="0" y="0"/>
            <a:chExt cx="812800" cy="812800"/>
          </a:xfrm>
        </p:grpSpPr>
        <p:sp>
          <p:nvSpPr>
            <p:cNvPr id="9" name="Freeform 9"/>
            <p:cNvSpPr/>
            <p:nvPr/>
          </p:nvSpPr>
          <p:spPr>
            <a:xfrm>
              <a:off x="41265" y="41265"/>
              <a:ext cx="730271" cy="730271"/>
            </a:xfrm>
            <a:custGeom>
              <a:avLst/>
              <a:gdLst/>
              <a:ahLst/>
              <a:cxnLst/>
              <a:rect l="l" t="t" r="r" b="b"/>
              <a:pathLst>
                <a:path w="730271" h="730271">
                  <a:moveTo>
                    <a:pt x="435578" y="29178"/>
                  </a:moveTo>
                  <a:lnTo>
                    <a:pt x="701092" y="294692"/>
                  </a:lnTo>
                  <a:cubicBezTo>
                    <a:pt x="719774" y="313374"/>
                    <a:pt x="730270" y="338714"/>
                    <a:pt x="730270" y="365135"/>
                  </a:cubicBezTo>
                  <a:cubicBezTo>
                    <a:pt x="730270" y="391556"/>
                    <a:pt x="719774" y="416896"/>
                    <a:pt x="701092" y="435578"/>
                  </a:cubicBezTo>
                  <a:lnTo>
                    <a:pt x="435578" y="701092"/>
                  </a:lnTo>
                  <a:cubicBezTo>
                    <a:pt x="416896" y="719774"/>
                    <a:pt x="391556" y="730270"/>
                    <a:pt x="365135" y="730270"/>
                  </a:cubicBezTo>
                  <a:cubicBezTo>
                    <a:pt x="338714" y="730270"/>
                    <a:pt x="313374" y="719774"/>
                    <a:pt x="294692" y="701092"/>
                  </a:cubicBezTo>
                  <a:lnTo>
                    <a:pt x="29178" y="435578"/>
                  </a:lnTo>
                  <a:cubicBezTo>
                    <a:pt x="10496" y="416896"/>
                    <a:pt x="0" y="391556"/>
                    <a:pt x="0" y="365135"/>
                  </a:cubicBezTo>
                  <a:cubicBezTo>
                    <a:pt x="0" y="338714"/>
                    <a:pt x="10496" y="313374"/>
                    <a:pt x="29178" y="294692"/>
                  </a:cubicBezTo>
                  <a:lnTo>
                    <a:pt x="294692" y="29178"/>
                  </a:lnTo>
                  <a:cubicBezTo>
                    <a:pt x="313374" y="10496"/>
                    <a:pt x="338714" y="0"/>
                    <a:pt x="365135" y="0"/>
                  </a:cubicBezTo>
                  <a:cubicBezTo>
                    <a:pt x="391556" y="0"/>
                    <a:pt x="416896" y="10496"/>
                    <a:pt x="435578" y="29178"/>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730508" y="8758208"/>
            <a:ext cx="3057584" cy="3057584"/>
            <a:chOff x="0" y="0"/>
            <a:chExt cx="812800" cy="812800"/>
          </a:xfrm>
        </p:grpSpPr>
        <p:sp>
          <p:nvSpPr>
            <p:cNvPr id="13" name="Freeform 13"/>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12">
            <a:extLst>
              <a:ext uri="{FF2B5EF4-FFF2-40B4-BE49-F238E27FC236}">
                <a16:creationId xmlns:a16="http://schemas.microsoft.com/office/drawing/2014/main" id="{3108497E-8B16-E2DA-FC16-A692551FA933}"/>
              </a:ext>
            </a:extLst>
          </p:cNvPr>
          <p:cNvGrpSpPr/>
          <p:nvPr/>
        </p:nvGrpSpPr>
        <p:grpSpPr>
          <a:xfrm>
            <a:off x="-685165" y="-1147931"/>
            <a:ext cx="3730376" cy="3592590"/>
            <a:chOff x="57333" y="-7544"/>
            <a:chExt cx="760360" cy="760360"/>
          </a:xfrm>
        </p:grpSpPr>
        <p:sp>
          <p:nvSpPr>
            <p:cNvPr id="22" name="Freeform 13">
              <a:extLst>
                <a:ext uri="{FF2B5EF4-FFF2-40B4-BE49-F238E27FC236}">
                  <a16:creationId xmlns:a16="http://schemas.microsoft.com/office/drawing/2014/main" id="{C4EF8F30-D4EB-CC51-04DC-0809576E946A}"/>
                </a:ext>
              </a:extLst>
            </p:cNvPr>
            <p:cNvSpPr/>
            <p:nvPr/>
          </p:nvSpPr>
          <p:spPr>
            <a:xfrm>
              <a:off x="57333" y="-7544"/>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23" name="TextBox 14">
              <a:extLst>
                <a:ext uri="{FF2B5EF4-FFF2-40B4-BE49-F238E27FC236}">
                  <a16:creationId xmlns:a16="http://schemas.microsoft.com/office/drawing/2014/main" id="{23B54312-086F-4927-90EC-BAD1E075D32A}"/>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2464130" y="0"/>
            <a:ext cx="13359740" cy="10287000"/>
          </a:xfrm>
          <a:custGeom>
            <a:avLst/>
            <a:gdLst/>
            <a:ahLst/>
            <a:cxnLst/>
            <a:rect l="l" t="t" r="r" b="b"/>
            <a:pathLst>
              <a:path w="13359740" h="10287000">
                <a:moveTo>
                  <a:pt x="0" y="0"/>
                </a:moveTo>
                <a:lnTo>
                  <a:pt x="13359740" y="0"/>
                </a:lnTo>
                <a:lnTo>
                  <a:pt x="1335974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18326" y="0"/>
            <a:ext cx="9569674" cy="10287000"/>
            <a:chOff x="0" y="0"/>
            <a:chExt cx="2520408" cy="2709333"/>
          </a:xfrm>
        </p:grpSpPr>
        <p:sp>
          <p:nvSpPr>
            <p:cNvPr id="3" name="Freeform 3"/>
            <p:cNvSpPr/>
            <p:nvPr/>
          </p:nvSpPr>
          <p:spPr>
            <a:xfrm>
              <a:off x="0" y="0"/>
              <a:ext cx="2520408" cy="2709333"/>
            </a:xfrm>
            <a:custGeom>
              <a:avLst/>
              <a:gdLst/>
              <a:ahLst/>
              <a:cxnLst/>
              <a:rect l="l" t="t" r="r" b="b"/>
              <a:pathLst>
                <a:path w="2520408" h="2709333">
                  <a:moveTo>
                    <a:pt x="0" y="0"/>
                  </a:moveTo>
                  <a:lnTo>
                    <a:pt x="2520408" y="0"/>
                  </a:lnTo>
                  <a:lnTo>
                    <a:pt x="2520408" y="2709333"/>
                  </a:lnTo>
                  <a:lnTo>
                    <a:pt x="0" y="2709333"/>
                  </a:lnTo>
                  <a:close/>
                </a:path>
              </a:pathLst>
            </a:custGeom>
            <a:solidFill>
              <a:srgbClr val="38BE7A"/>
            </a:solidFill>
          </p:spPr>
          <p:txBody>
            <a:bodyPr/>
            <a:lstStyle/>
            <a:p>
              <a:endParaRPr lang="en-US"/>
            </a:p>
          </p:txBody>
        </p:sp>
        <p:sp>
          <p:nvSpPr>
            <p:cNvPr id="4" name="TextBox 4"/>
            <p:cNvSpPr txBox="1"/>
            <p:nvPr/>
          </p:nvSpPr>
          <p:spPr>
            <a:xfrm>
              <a:off x="0" y="-38100"/>
              <a:ext cx="2520408"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0608" y="3513037"/>
            <a:ext cx="7513009" cy="930408"/>
            <a:chOff x="0" y="0"/>
            <a:chExt cx="2650198" cy="328200"/>
          </a:xfrm>
        </p:grpSpPr>
        <p:sp>
          <p:nvSpPr>
            <p:cNvPr id="6" name="Freeform 6"/>
            <p:cNvSpPr/>
            <p:nvPr/>
          </p:nvSpPr>
          <p:spPr>
            <a:xfrm>
              <a:off x="0" y="0"/>
              <a:ext cx="2650198" cy="328200"/>
            </a:xfrm>
            <a:custGeom>
              <a:avLst/>
              <a:gdLst/>
              <a:ahLst/>
              <a:cxnLst/>
              <a:rect l="l" t="t" r="r" b="b"/>
              <a:pathLst>
                <a:path w="2650198" h="328200">
                  <a:moveTo>
                    <a:pt x="25762" y="0"/>
                  </a:moveTo>
                  <a:lnTo>
                    <a:pt x="2624436" y="0"/>
                  </a:lnTo>
                  <a:cubicBezTo>
                    <a:pt x="2638664" y="0"/>
                    <a:pt x="2650198" y="11534"/>
                    <a:pt x="2650198" y="25762"/>
                  </a:cubicBezTo>
                  <a:lnTo>
                    <a:pt x="2650198" y="302438"/>
                  </a:lnTo>
                  <a:cubicBezTo>
                    <a:pt x="2650198" y="316666"/>
                    <a:pt x="2638664" y="328200"/>
                    <a:pt x="2624436" y="328200"/>
                  </a:cubicBezTo>
                  <a:lnTo>
                    <a:pt x="25762" y="328200"/>
                  </a:lnTo>
                  <a:cubicBezTo>
                    <a:pt x="11534" y="328200"/>
                    <a:pt x="0" y="316666"/>
                    <a:pt x="0" y="302438"/>
                  </a:cubicBezTo>
                  <a:lnTo>
                    <a:pt x="0" y="25762"/>
                  </a:lnTo>
                  <a:cubicBezTo>
                    <a:pt x="0" y="11534"/>
                    <a:pt x="11534" y="0"/>
                    <a:pt x="25762" y="0"/>
                  </a:cubicBezTo>
                  <a:close/>
                </a:path>
              </a:pathLst>
            </a:custGeom>
            <a:solidFill>
              <a:srgbClr val="0066A4"/>
            </a:solidFill>
          </p:spPr>
          <p:txBody>
            <a:bodyPr/>
            <a:lstStyle/>
            <a:p>
              <a:endParaRPr lang="en-US" sz="2000">
                <a:latin typeface="Arial" panose="020B0604020202020204" pitchFamily="34" charset="0"/>
                <a:cs typeface="Arial" panose="020B0604020202020204" pitchFamily="34" charset="0"/>
              </a:endParaRPr>
            </a:p>
          </p:txBody>
        </p:sp>
        <p:sp>
          <p:nvSpPr>
            <p:cNvPr id="7" name="TextBox 7"/>
            <p:cNvSpPr txBox="1"/>
            <p:nvPr/>
          </p:nvSpPr>
          <p:spPr>
            <a:xfrm>
              <a:off x="0" y="-38100"/>
              <a:ext cx="2650198" cy="366300"/>
            </a:xfrm>
            <a:prstGeom prst="rect">
              <a:avLst/>
            </a:prstGeom>
          </p:spPr>
          <p:txBody>
            <a:bodyPr lIns="50800" tIns="50800" rIns="50800" bIns="50800" rtlCol="0" anchor="ctr"/>
            <a:lstStyle/>
            <a:p>
              <a:pPr algn="ctr">
                <a:lnSpc>
                  <a:spcPts val="2659"/>
                </a:lnSpc>
              </a:pPr>
              <a:endParaRPr sz="2000">
                <a:latin typeface="Arial" panose="020B0604020202020204" pitchFamily="34" charset="0"/>
                <a:cs typeface="Arial" panose="020B0604020202020204" pitchFamily="34" charset="0"/>
              </a:endParaRPr>
            </a:p>
          </p:txBody>
        </p:sp>
      </p:grpSp>
      <p:grpSp>
        <p:nvGrpSpPr>
          <p:cNvPr id="8" name="Group 8"/>
          <p:cNvGrpSpPr/>
          <p:nvPr/>
        </p:nvGrpSpPr>
        <p:grpSpPr>
          <a:xfrm>
            <a:off x="-263220" y="8038700"/>
            <a:ext cx="6022971" cy="6022971"/>
            <a:chOff x="0" y="0"/>
            <a:chExt cx="812800" cy="812800"/>
          </a:xfrm>
        </p:grpSpPr>
        <p:sp>
          <p:nvSpPr>
            <p:cNvPr id="9" name="Freeform 9"/>
            <p:cNvSpPr/>
            <p:nvPr/>
          </p:nvSpPr>
          <p:spPr>
            <a:xfrm>
              <a:off x="47919" y="47919"/>
              <a:ext cx="716963" cy="716963"/>
            </a:xfrm>
            <a:custGeom>
              <a:avLst/>
              <a:gdLst/>
              <a:ahLst/>
              <a:cxnLst/>
              <a:rect l="l" t="t" r="r" b="b"/>
              <a:pathLst>
                <a:path w="716963" h="716963">
                  <a:moveTo>
                    <a:pt x="440283" y="33883"/>
                  </a:moveTo>
                  <a:lnTo>
                    <a:pt x="683079" y="276679"/>
                  </a:lnTo>
                  <a:cubicBezTo>
                    <a:pt x="704774" y="298374"/>
                    <a:pt x="716962" y="327799"/>
                    <a:pt x="716962" y="358481"/>
                  </a:cubicBezTo>
                  <a:cubicBezTo>
                    <a:pt x="716962" y="389163"/>
                    <a:pt x="704774" y="418588"/>
                    <a:pt x="683079" y="440283"/>
                  </a:cubicBezTo>
                  <a:lnTo>
                    <a:pt x="440283" y="683079"/>
                  </a:lnTo>
                  <a:cubicBezTo>
                    <a:pt x="418588" y="704774"/>
                    <a:pt x="389163" y="716962"/>
                    <a:pt x="358481" y="716962"/>
                  </a:cubicBezTo>
                  <a:cubicBezTo>
                    <a:pt x="327799" y="716962"/>
                    <a:pt x="298374" y="704774"/>
                    <a:pt x="276679" y="683079"/>
                  </a:cubicBezTo>
                  <a:lnTo>
                    <a:pt x="33883" y="440283"/>
                  </a:lnTo>
                  <a:cubicBezTo>
                    <a:pt x="12188" y="418588"/>
                    <a:pt x="0" y="389163"/>
                    <a:pt x="0" y="358481"/>
                  </a:cubicBezTo>
                  <a:cubicBezTo>
                    <a:pt x="0" y="327799"/>
                    <a:pt x="12188" y="298374"/>
                    <a:pt x="33883" y="276679"/>
                  </a:cubicBezTo>
                  <a:lnTo>
                    <a:pt x="276679" y="33883"/>
                  </a:lnTo>
                  <a:cubicBezTo>
                    <a:pt x="298374" y="12188"/>
                    <a:pt x="327799" y="0"/>
                    <a:pt x="358481" y="0"/>
                  </a:cubicBezTo>
                  <a:cubicBezTo>
                    <a:pt x="389163" y="0"/>
                    <a:pt x="418588" y="12188"/>
                    <a:pt x="440283" y="33883"/>
                  </a:cubicBezTo>
                  <a:close/>
                </a:path>
              </a:pathLst>
            </a:custGeom>
            <a:solidFill>
              <a:srgbClr val="FFFFFF"/>
            </a:solidFill>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5322678" y="-1528792"/>
            <a:ext cx="3057584" cy="3057584"/>
            <a:chOff x="0" y="0"/>
            <a:chExt cx="812800" cy="812800"/>
          </a:xfrm>
        </p:grpSpPr>
        <p:sp>
          <p:nvSpPr>
            <p:cNvPr id="12" name="Freeform 12"/>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472399" y="8953100"/>
            <a:ext cx="1942826" cy="1942826"/>
            <a:chOff x="0" y="0"/>
            <a:chExt cx="812800" cy="812800"/>
          </a:xfrm>
        </p:grpSpPr>
        <p:sp>
          <p:nvSpPr>
            <p:cNvPr id="15" name="Freeform 15"/>
            <p:cNvSpPr/>
            <p:nvPr/>
          </p:nvSpPr>
          <p:spPr>
            <a:xfrm>
              <a:off x="41265" y="41265"/>
              <a:ext cx="730271" cy="730271"/>
            </a:xfrm>
            <a:custGeom>
              <a:avLst/>
              <a:gdLst/>
              <a:ahLst/>
              <a:cxnLst/>
              <a:rect l="l" t="t" r="r" b="b"/>
              <a:pathLst>
                <a:path w="730271" h="730271">
                  <a:moveTo>
                    <a:pt x="435578" y="29178"/>
                  </a:moveTo>
                  <a:lnTo>
                    <a:pt x="701092" y="294692"/>
                  </a:lnTo>
                  <a:cubicBezTo>
                    <a:pt x="719774" y="313374"/>
                    <a:pt x="730270" y="338714"/>
                    <a:pt x="730270" y="365135"/>
                  </a:cubicBezTo>
                  <a:cubicBezTo>
                    <a:pt x="730270" y="391556"/>
                    <a:pt x="719774" y="416896"/>
                    <a:pt x="701092" y="435578"/>
                  </a:cubicBezTo>
                  <a:lnTo>
                    <a:pt x="435578" y="701092"/>
                  </a:lnTo>
                  <a:cubicBezTo>
                    <a:pt x="416896" y="719774"/>
                    <a:pt x="391556" y="730270"/>
                    <a:pt x="365135" y="730270"/>
                  </a:cubicBezTo>
                  <a:cubicBezTo>
                    <a:pt x="338714" y="730270"/>
                    <a:pt x="313374" y="719774"/>
                    <a:pt x="294692" y="701092"/>
                  </a:cubicBezTo>
                  <a:lnTo>
                    <a:pt x="29178" y="435578"/>
                  </a:lnTo>
                  <a:cubicBezTo>
                    <a:pt x="10496" y="416896"/>
                    <a:pt x="0" y="391556"/>
                    <a:pt x="0" y="365135"/>
                  </a:cubicBezTo>
                  <a:cubicBezTo>
                    <a:pt x="0" y="338714"/>
                    <a:pt x="10496" y="313374"/>
                    <a:pt x="29178" y="294692"/>
                  </a:cubicBezTo>
                  <a:lnTo>
                    <a:pt x="294692" y="29178"/>
                  </a:lnTo>
                  <a:cubicBezTo>
                    <a:pt x="313374" y="10496"/>
                    <a:pt x="338714" y="0"/>
                    <a:pt x="365135" y="0"/>
                  </a:cubicBezTo>
                  <a:cubicBezTo>
                    <a:pt x="391556" y="0"/>
                    <a:pt x="416896" y="10496"/>
                    <a:pt x="435578" y="29178"/>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851470" y="2386472"/>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2">
              <a:extLst>
                <a:ext uri="{96DAC541-7B7A-43D3-8B79-37D633B846F1}">
                  <asvg:svgBlip xmlns:asvg="http://schemas.microsoft.com/office/drawing/2016/SVG/main" r:embed="rId3"/>
                </a:ext>
              </a:extLst>
            </a:blip>
            <a:stretch>
              <a:fillRect r="-17117" b="-217702"/>
            </a:stretch>
          </a:blipFill>
        </p:spPr>
        <p:txBody>
          <a:bodyPr/>
          <a:lstStyle/>
          <a:p>
            <a:endParaRPr lang="en-US"/>
          </a:p>
        </p:txBody>
      </p:sp>
      <p:sp>
        <p:nvSpPr>
          <p:cNvPr id="18" name="Freeform 18"/>
          <p:cNvSpPr/>
          <p:nvPr/>
        </p:nvSpPr>
        <p:spPr>
          <a:xfrm>
            <a:off x="9289793" y="1064965"/>
            <a:ext cx="8568194" cy="8193335"/>
          </a:xfrm>
          <a:custGeom>
            <a:avLst/>
            <a:gdLst/>
            <a:ahLst/>
            <a:cxnLst/>
            <a:rect l="l" t="t" r="r" b="b"/>
            <a:pathLst>
              <a:path w="8568194" h="8193335">
                <a:moveTo>
                  <a:pt x="0" y="0"/>
                </a:moveTo>
                <a:lnTo>
                  <a:pt x="8568194" y="0"/>
                </a:lnTo>
                <a:lnTo>
                  <a:pt x="8568194" y="8193335"/>
                </a:lnTo>
                <a:lnTo>
                  <a:pt x="0" y="819333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9" name="TextBox 19"/>
          <p:cNvSpPr txBox="1"/>
          <p:nvPr/>
        </p:nvSpPr>
        <p:spPr>
          <a:xfrm>
            <a:off x="800608" y="1328502"/>
            <a:ext cx="8163664" cy="2734946"/>
          </a:xfrm>
          <a:prstGeom prst="rect">
            <a:avLst/>
          </a:prstGeom>
        </p:spPr>
        <p:txBody>
          <a:bodyPr lIns="0" tIns="0" rIns="0" bIns="0" rtlCol="0" anchor="t">
            <a:spAutoFit/>
          </a:bodyPr>
          <a:lstStyle/>
          <a:p>
            <a:pPr algn="l">
              <a:lnSpc>
                <a:spcPts val="7279"/>
              </a:lnSpc>
            </a:pPr>
            <a:r>
              <a:rPr lang="en-US" sz="5400" b="1" dirty="0">
                <a:solidFill>
                  <a:srgbClr val="000000"/>
                </a:solidFill>
                <a:latin typeface="Arial" panose="020B0604020202020204" pitchFamily="34" charset="0"/>
                <a:ea typeface="Touvlo Bold"/>
                <a:cs typeface="Arial" panose="020B0604020202020204" pitchFamily="34" charset="0"/>
                <a:sym typeface="Touvlo Bold"/>
              </a:rPr>
              <a:t>2026 </a:t>
            </a:r>
          </a:p>
          <a:p>
            <a:pPr algn="l">
              <a:lnSpc>
                <a:spcPts val="7279"/>
              </a:lnSpc>
            </a:pPr>
            <a:r>
              <a:rPr lang="en-US" sz="5400" b="1" dirty="0">
                <a:solidFill>
                  <a:srgbClr val="000000"/>
                </a:solidFill>
                <a:latin typeface="Arial" panose="020B0604020202020204" pitchFamily="34" charset="0"/>
                <a:ea typeface="Touvlo Bold"/>
                <a:cs typeface="Arial" panose="020B0604020202020204" pitchFamily="34" charset="0"/>
                <a:sym typeface="Touvlo Bold"/>
              </a:rPr>
              <a:t>Construction Projects</a:t>
            </a:r>
          </a:p>
          <a:p>
            <a:pPr algn="l">
              <a:lnSpc>
                <a:spcPts val="7279"/>
              </a:lnSpc>
              <a:spcBef>
                <a:spcPct val="0"/>
              </a:spcBef>
            </a:pPr>
            <a:endParaRPr lang="en-US" sz="5400" b="1" dirty="0">
              <a:solidFill>
                <a:srgbClr val="000000"/>
              </a:solidFill>
              <a:latin typeface="Arial" panose="020B0604020202020204" pitchFamily="34" charset="0"/>
              <a:ea typeface="Touvlo Bold"/>
              <a:cs typeface="Arial" panose="020B0604020202020204" pitchFamily="34" charset="0"/>
              <a:sym typeface="Touvlo Bold"/>
            </a:endParaRPr>
          </a:p>
        </p:txBody>
      </p:sp>
      <p:sp>
        <p:nvSpPr>
          <p:cNvPr id="20" name="TextBox 20"/>
          <p:cNvSpPr txBox="1"/>
          <p:nvPr/>
        </p:nvSpPr>
        <p:spPr>
          <a:xfrm>
            <a:off x="800608" y="4953520"/>
            <a:ext cx="7513009" cy="3660746"/>
          </a:xfrm>
          <a:prstGeom prst="rect">
            <a:avLst/>
          </a:prstGeom>
        </p:spPr>
        <p:txBody>
          <a:bodyPr lIns="0" tIns="0" rIns="0" bIns="0" rtlCol="0" anchor="t">
            <a:spAutoFit/>
          </a:bodyPr>
          <a:lstStyle/>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*This Information Represents the Total Number of Projects and Dollars scheduled to be let in each month.</a:t>
            </a:r>
          </a:p>
          <a:p>
            <a:pPr algn="l">
              <a:lnSpc>
                <a:spcPts val="3200"/>
              </a:lnSpc>
            </a:pPr>
            <a:endParaRPr lang="en-US" sz="2400">
              <a:solidFill>
                <a:srgbClr val="000000"/>
              </a:solidFill>
              <a:latin typeface="Arial" panose="020B0604020202020204" pitchFamily="34" charset="0"/>
              <a:ea typeface="Touvlo"/>
              <a:cs typeface="Arial" panose="020B0604020202020204" pitchFamily="34" charset="0"/>
              <a:sym typeface="Touvlo"/>
            </a:endParaRPr>
          </a:p>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Data does not include CMGC projects.</a:t>
            </a:r>
          </a:p>
          <a:p>
            <a:pPr algn="l">
              <a:lnSpc>
                <a:spcPts val="3200"/>
              </a:lnSpc>
            </a:pPr>
            <a:endParaRPr lang="en-US" sz="2400">
              <a:solidFill>
                <a:srgbClr val="000000"/>
              </a:solidFill>
              <a:latin typeface="Arial" panose="020B0604020202020204" pitchFamily="34" charset="0"/>
              <a:ea typeface="Touvlo"/>
              <a:cs typeface="Arial" panose="020B0604020202020204" pitchFamily="34" charset="0"/>
              <a:sym typeface="Touvlo"/>
            </a:endParaRPr>
          </a:p>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Therefore, the sum of values will not directly correlate to program year budgets, and this information is always subject to change. </a:t>
            </a:r>
          </a:p>
          <a:p>
            <a:pPr algn="l">
              <a:lnSpc>
                <a:spcPts val="3200"/>
              </a:lnSpc>
              <a:spcBef>
                <a:spcPct val="0"/>
              </a:spcBef>
            </a:pPr>
            <a:endParaRPr lang="en-US" sz="2400">
              <a:solidFill>
                <a:srgbClr val="000000"/>
              </a:solidFill>
              <a:latin typeface="Arial" panose="020B0604020202020204" pitchFamily="34" charset="0"/>
              <a:ea typeface="Touvlo"/>
              <a:cs typeface="Arial" panose="020B0604020202020204" pitchFamily="34" charset="0"/>
              <a:sym typeface="Touvlo"/>
            </a:endParaRPr>
          </a:p>
        </p:txBody>
      </p:sp>
      <p:sp>
        <p:nvSpPr>
          <p:cNvPr id="21" name="TextBox 21"/>
          <p:cNvSpPr txBox="1"/>
          <p:nvPr/>
        </p:nvSpPr>
        <p:spPr>
          <a:xfrm>
            <a:off x="980407" y="3805159"/>
            <a:ext cx="7153410" cy="718467"/>
          </a:xfrm>
          <a:prstGeom prst="rect">
            <a:avLst/>
          </a:prstGeom>
        </p:spPr>
        <p:txBody>
          <a:bodyPr lIns="0" tIns="0" rIns="0" bIns="0" rtlCol="0" anchor="t">
            <a:spAutoFit/>
          </a:bodyPr>
          <a:lstStyle/>
          <a:p>
            <a:pPr algn="just">
              <a:lnSpc>
                <a:spcPts val="2829"/>
              </a:lnSpc>
            </a:pPr>
            <a:r>
              <a:rPr lang="en-US" sz="2800" b="1">
                <a:solidFill>
                  <a:srgbClr val="FFFFFF"/>
                </a:solidFill>
                <a:latin typeface="Arial" panose="020B0604020202020204" pitchFamily="34" charset="0"/>
                <a:ea typeface="Touvlo Bold"/>
                <a:cs typeface="Arial" panose="020B0604020202020204" pitchFamily="34" charset="0"/>
                <a:sym typeface="Touvlo Bold"/>
              </a:rPr>
              <a:t>Trunkline Only</a:t>
            </a:r>
          </a:p>
          <a:p>
            <a:pPr algn="just">
              <a:lnSpc>
                <a:spcPts val="2829"/>
              </a:lnSpc>
            </a:pPr>
            <a:endParaRPr lang="en-US" sz="2800" b="1">
              <a:solidFill>
                <a:srgbClr val="FFFFFF"/>
              </a:solidFill>
              <a:latin typeface="Arial" panose="020B0604020202020204" pitchFamily="34" charset="0"/>
              <a:ea typeface="Touvlo Bold"/>
              <a:cs typeface="Arial" panose="020B0604020202020204" pitchFamily="34" charset="0"/>
              <a:sym typeface="Touvlo Bold"/>
            </a:endParaRPr>
          </a:p>
        </p:txBody>
      </p:sp>
      <p:sp>
        <p:nvSpPr>
          <p:cNvPr id="22" name="Freeform 22"/>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18326" y="0"/>
            <a:ext cx="9569674" cy="10287000"/>
            <a:chOff x="0" y="0"/>
            <a:chExt cx="2520408" cy="2709333"/>
          </a:xfrm>
        </p:grpSpPr>
        <p:sp>
          <p:nvSpPr>
            <p:cNvPr id="3" name="Freeform 3"/>
            <p:cNvSpPr/>
            <p:nvPr/>
          </p:nvSpPr>
          <p:spPr>
            <a:xfrm>
              <a:off x="0" y="0"/>
              <a:ext cx="2520408" cy="2709333"/>
            </a:xfrm>
            <a:custGeom>
              <a:avLst/>
              <a:gdLst/>
              <a:ahLst/>
              <a:cxnLst/>
              <a:rect l="l" t="t" r="r" b="b"/>
              <a:pathLst>
                <a:path w="2520408" h="2709333">
                  <a:moveTo>
                    <a:pt x="0" y="0"/>
                  </a:moveTo>
                  <a:lnTo>
                    <a:pt x="2520408" y="0"/>
                  </a:lnTo>
                  <a:lnTo>
                    <a:pt x="2520408" y="2709333"/>
                  </a:lnTo>
                  <a:lnTo>
                    <a:pt x="0" y="2709333"/>
                  </a:lnTo>
                  <a:close/>
                </a:path>
              </a:pathLst>
            </a:custGeom>
            <a:solidFill>
              <a:srgbClr val="0066A4"/>
            </a:solidFill>
          </p:spPr>
          <p:txBody>
            <a:bodyPr/>
            <a:lstStyle/>
            <a:p>
              <a:endParaRPr lang="en-US"/>
            </a:p>
          </p:txBody>
        </p:sp>
        <p:sp>
          <p:nvSpPr>
            <p:cNvPr id="4" name="TextBox 4"/>
            <p:cNvSpPr txBox="1"/>
            <p:nvPr/>
          </p:nvSpPr>
          <p:spPr>
            <a:xfrm>
              <a:off x="0" y="-38100"/>
              <a:ext cx="2520408"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0608" y="3513037"/>
            <a:ext cx="7513009" cy="930408"/>
            <a:chOff x="0" y="0"/>
            <a:chExt cx="2650198" cy="328200"/>
          </a:xfrm>
        </p:grpSpPr>
        <p:sp>
          <p:nvSpPr>
            <p:cNvPr id="6" name="Freeform 6"/>
            <p:cNvSpPr/>
            <p:nvPr/>
          </p:nvSpPr>
          <p:spPr>
            <a:xfrm>
              <a:off x="0" y="0"/>
              <a:ext cx="2650198" cy="328200"/>
            </a:xfrm>
            <a:custGeom>
              <a:avLst/>
              <a:gdLst/>
              <a:ahLst/>
              <a:cxnLst/>
              <a:rect l="l" t="t" r="r" b="b"/>
              <a:pathLst>
                <a:path w="2650198" h="328200">
                  <a:moveTo>
                    <a:pt x="25762" y="0"/>
                  </a:moveTo>
                  <a:lnTo>
                    <a:pt x="2624436" y="0"/>
                  </a:lnTo>
                  <a:cubicBezTo>
                    <a:pt x="2638664" y="0"/>
                    <a:pt x="2650198" y="11534"/>
                    <a:pt x="2650198" y="25762"/>
                  </a:cubicBezTo>
                  <a:lnTo>
                    <a:pt x="2650198" y="302438"/>
                  </a:lnTo>
                  <a:cubicBezTo>
                    <a:pt x="2650198" y="316666"/>
                    <a:pt x="2638664" y="328200"/>
                    <a:pt x="2624436" y="328200"/>
                  </a:cubicBezTo>
                  <a:lnTo>
                    <a:pt x="25762" y="328200"/>
                  </a:lnTo>
                  <a:cubicBezTo>
                    <a:pt x="11534" y="328200"/>
                    <a:pt x="0" y="316666"/>
                    <a:pt x="0" y="302438"/>
                  </a:cubicBezTo>
                  <a:lnTo>
                    <a:pt x="0" y="25762"/>
                  </a:lnTo>
                  <a:cubicBezTo>
                    <a:pt x="0" y="11534"/>
                    <a:pt x="11534" y="0"/>
                    <a:pt x="25762" y="0"/>
                  </a:cubicBezTo>
                  <a:close/>
                </a:path>
              </a:pathLst>
            </a:custGeom>
            <a:solidFill>
              <a:srgbClr val="00A261"/>
            </a:solidFill>
          </p:spPr>
          <p:txBody>
            <a:bodyPr/>
            <a:lstStyle/>
            <a:p>
              <a:endParaRPr lang="en-US"/>
            </a:p>
          </p:txBody>
        </p:sp>
        <p:sp>
          <p:nvSpPr>
            <p:cNvPr id="7" name="TextBox 7"/>
            <p:cNvSpPr txBox="1"/>
            <p:nvPr/>
          </p:nvSpPr>
          <p:spPr>
            <a:xfrm>
              <a:off x="0" y="-38100"/>
              <a:ext cx="2650198" cy="3663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63220" y="8038700"/>
            <a:ext cx="6022971" cy="6022971"/>
            <a:chOff x="0" y="0"/>
            <a:chExt cx="812800" cy="812800"/>
          </a:xfrm>
        </p:grpSpPr>
        <p:sp>
          <p:nvSpPr>
            <p:cNvPr id="9" name="Freeform 9"/>
            <p:cNvSpPr/>
            <p:nvPr/>
          </p:nvSpPr>
          <p:spPr>
            <a:xfrm>
              <a:off x="47919" y="47919"/>
              <a:ext cx="716963" cy="716963"/>
            </a:xfrm>
            <a:custGeom>
              <a:avLst/>
              <a:gdLst/>
              <a:ahLst/>
              <a:cxnLst/>
              <a:rect l="l" t="t" r="r" b="b"/>
              <a:pathLst>
                <a:path w="716963" h="716963">
                  <a:moveTo>
                    <a:pt x="440283" y="33883"/>
                  </a:moveTo>
                  <a:lnTo>
                    <a:pt x="683079" y="276679"/>
                  </a:lnTo>
                  <a:cubicBezTo>
                    <a:pt x="704774" y="298374"/>
                    <a:pt x="716962" y="327799"/>
                    <a:pt x="716962" y="358481"/>
                  </a:cubicBezTo>
                  <a:cubicBezTo>
                    <a:pt x="716962" y="389163"/>
                    <a:pt x="704774" y="418588"/>
                    <a:pt x="683079" y="440283"/>
                  </a:cubicBezTo>
                  <a:lnTo>
                    <a:pt x="440283" y="683079"/>
                  </a:lnTo>
                  <a:cubicBezTo>
                    <a:pt x="418588" y="704774"/>
                    <a:pt x="389163" y="716962"/>
                    <a:pt x="358481" y="716962"/>
                  </a:cubicBezTo>
                  <a:cubicBezTo>
                    <a:pt x="327799" y="716962"/>
                    <a:pt x="298374" y="704774"/>
                    <a:pt x="276679" y="683079"/>
                  </a:cubicBezTo>
                  <a:lnTo>
                    <a:pt x="33883" y="440283"/>
                  </a:lnTo>
                  <a:cubicBezTo>
                    <a:pt x="12188" y="418588"/>
                    <a:pt x="0" y="389163"/>
                    <a:pt x="0" y="358481"/>
                  </a:cubicBezTo>
                  <a:cubicBezTo>
                    <a:pt x="0" y="327799"/>
                    <a:pt x="12188" y="298374"/>
                    <a:pt x="33883" y="276679"/>
                  </a:cubicBezTo>
                  <a:lnTo>
                    <a:pt x="276679" y="33883"/>
                  </a:lnTo>
                  <a:cubicBezTo>
                    <a:pt x="298374" y="12188"/>
                    <a:pt x="327799" y="0"/>
                    <a:pt x="358481" y="0"/>
                  </a:cubicBezTo>
                  <a:cubicBezTo>
                    <a:pt x="389163" y="0"/>
                    <a:pt x="418588" y="12188"/>
                    <a:pt x="440283" y="33883"/>
                  </a:cubicBezTo>
                  <a:close/>
                </a:path>
              </a:pathLst>
            </a:custGeom>
            <a:solidFill>
              <a:srgbClr val="FFFFFF"/>
            </a:solidFill>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5322678" y="-1528792"/>
            <a:ext cx="3057584" cy="3057584"/>
            <a:chOff x="0" y="0"/>
            <a:chExt cx="812800" cy="812800"/>
          </a:xfrm>
        </p:grpSpPr>
        <p:sp>
          <p:nvSpPr>
            <p:cNvPr id="12" name="Freeform 12"/>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472399" y="8953100"/>
            <a:ext cx="1942826" cy="1942826"/>
            <a:chOff x="0" y="0"/>
            <a:chExt cx="812800" cy="812800"/>
          </a:xfrm>
        </p:grpSpPr>
        <p:sp>
          <p:nvSpPr>
            <p:cNvPr id="15" name="Freeform 15"/>
            <p:cNvSpPr/>
            <p:nvPr/>
          </p:nvSpPr>
          <p:spPr>
            <a:xfrm>
              <a:off x="41265" y="41265"/>
              <a:ext cx="730271" cy="730271"/>
            </a:xfrm>
            <a:custGeom>
              <a:avLst/>
              <a:gdLst/>
              <a:ahLst/>
              <a:cxnLst/>
              <a:rect l="l" t="t" r="r" b="b"/>
              <a:pathLst>
                <a:path w="730271" h="730271">
                  <a:moveTo>
                    <a:pt x="435578" y="29178"/>
                  </a:moveTo>
                  <a:lnTo>
                    <a:pt x="701092" y="294692"/>
                  </a:lnTo>
                  <a:cubicBezTo>
                    <a:pt x="719774" y="313374"/>
                    <a:pt x="730270" y="338714"/>
                    <a:pt x="730270" y="365135"/>
                  </a:cubicBezTo>
                  <a:cubicBezTo>
                    <a:pt x="730270" y="391556"/>
                    <a:pt x="719774" y="416896"/>
                    <a:pt x="701092" y="435578"/>
                  </a:cubicBezTo>
                  <a:lnTo>
                    <a:pt x="435578" y="701092"/>
                  </a:lnTo>
                  <a:cubicBezTo>
                    <a:pt x="416896" y="719774"/>
                    <a:pt x="391556" y="730270"/>
                    <a:pt x="365135" y="730270"/>
                  </a:cubicBezTo>
                  <a:cubicBezTo>
                    <a:pt x="338714" y="730270"/>
                    <a:pt x="313374" y="719774"/>
                    <a:pt x="294692" y="701092"/>
                  </a:cubicBezTo>
                  <a:lnTo>
                    <a:pt x="29178" y="435578"/>
                  </a:lnTo>
                  <a:cubicBezTo>
                    <a:pt x="10496" y="416896"/>
                    <a:pt x="0" y="391556"/>
                    <a:pt x="0" y="365135"/>
                  </a:cubicBezTo>
                  <a:cubicBezTo>
                    <a:pt x="0" y="338714"/>
                    <a:pt x="10496" y="313374"/>
                    <a:pt x="29178" y="294692"/>
                  </a:cubicBezTo>
                  <a:lnTo>
                    <a:pt x="294692" y="29178"/>
                  </a:lnTo>
                  <a:cubicBezTo>
                    <a:pt x="313374" y="10496"/>
                    <a:pt x="338714" y="0"/>
                    <a:pt x="365135" y="0"/>
                  </a:cubicBezTo>
                  <a:cubicBezTo>
                    <a:pt x="391556" y="0"/>
                    <a:pt x="416896" y="10496"/>
                    <a:pt x="435578" y="29178"/>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851470" y="2386472"/>
            <a:ext cx="2013033" cy="357128"/>
          </a:xfrm>
          <a:custGeom>
            <a:avLst/>
            <a:gdLst/>
            <a:ahLst/>
            <a:cxnLst/>
            <a:rect l="l" t="t" r="r" b="b"/>
            <a:pathLst>
              <a:path w="2013033" h="357128">
                <a:moveTo>
                  <a:pt x="0" y="0"/>
                </a:moveTo>
                <a:lnTo>
                  <a:pt x="2013033" y="0"/>
                </a:lnTo>
                <a:lnTo>
                  <a:pt x="2013033" y="357128"/>
                </a:lnTo>
                <a:lnTo>
                  <a:pt x="0" y="357128"/>
                </a:lnTo>
                <a:lnTo>
                  <a:pt x="0" y="0"/>
                </a:lnTo>
                <a:close/>
              </a:path>
            </a:pathLst>
          </a:custGeom>
          <a:blipFill>
            <a:blip r:embed="rId2">
              <a:extLst>
                <a:ext uri="{96DAC541-7B7A-43D3-8B79-37D633B846F1}">
                  <asvg:svgBlip xmlns:asvg="http://schemas.microsoft.com/office/drawing/2016/SVG/main" r:embed="rId3"/>
                </a:ext>
              </a:extLst>
            </a:blip>
            <a:stretch>
              <a:fillRect r="-17117" b="-217702"/>
            </a:stretch>
          </a:blipFill>
        </p:spPr>
        <p:txBody>
          <a:bodyPr/>
          <a:lstStyle/>
          <a:p>
            <a:endParaRPr lang="en-US"/>
          </a:p>
        </p:txBody>
      </p:sp>
      <p:sp>
        <p:nvSpPr>
          <p:cNvPr id="18" name="Freeform 18"/>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p:cNvSpPr/>
          <p:nvPr/>
        </p:nvSpPr>
        <p:spPr>
          <a:xfrm>
            <a:off x="9299173" y="1073934"/>
            <a:ext cx="8558814" cy="8184366"/>
          </a:xfrm>
          <a:custGeom>
            <a:avLst/>
            <a:gdLst/>
            <a:ahLst/>
            <a:cxnLst/>
            <a:rect l="l" t="t" r="r" b="b"/>
            <a:pathLst>
              <a:path w="8558814" h="8184366">
                <a:moveTo>
                  <a:pt x="0" y="0"/>
                </a:moveTo>
                <a:lnTo>
                  <a:pt x="8558814" y="0"/>
                </a:lnTo>
                <a:lnTo>
                  <a:pt x="8558814" y="8184366"/>
                </a:lnTo>
                <a:lnTo>
                  <a:pt x="0" y="818436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800608" y="1328502"/>
            <a:ext cx="8163664" cy="2734946"/>
          </a:xfrm>
          <a:prstGeom prst="rect">
            <a:avLst/>
          </a:prstGeom>
        </p:spPr>
        <p:txBody>
          <a:bodyPr lIns="0" tIns="0" rIns="0" bIns="0" rtlCol="0" anchor="t">
            <a:spAutoFit/>
          </a:bodyPr>
          <a:lstStyle/>
          <a:p>
            <a:pPr algn="l">
              <a:lnSpc>
                <a:spcPts val="7279"/>
              </a:lnSpc>
            </a:pPr>
            <a:r>
              <a:rPr lang="en-US" sz="5400" b="1">
                <a:solidFill>
                  <a:srgbClr val="000000"/>
                </a:solidFill>
                <a:latin typeface="Arial" panose="020B0604020202020204" pitchFamily="34" charset="0"/>
                <a:ea typeface="Touvlo Bold"/>
                <a:cs typeface="Arial" panose="020B0604020202020204" pitchFamily="34" charset="0"/>
                <a:sym typeface="Touvlo Bold"/>
              </a:rPr>
              <a:t>2027 </a:t>
            </a:r>
          </a:p>
          <a:p>
            <a:pPr algn="l">
              <a:lnSpc>
                <a:spcPts val="7279"/>
              </a:lnSpc>
            </a:pPr>
            <a:r>
              <a:rPr lang="en-US" sz="5400" b="1">
                <a:solidFill>
                  <a:srgbClr val="000000"/>
                </a:solidFill>
                <a:latin typeface="Arial" panose="020B0604020202020204" pitchFamily="34" charset="0"/>
                <a:ea typeface="Touvlo Bold"/>
                <a:cs typeface="Arial" panose="020B0604020202020204" pitchFamily="34" charset="0"/>
                <a:sym typeface="Touvlo Bold"/>
              </a:rPr>
              <a:t>Construction Projects</a:t>
            </a:r>
          </a:p>
          <a:p>
            <a:pPr algn="l">
              <a:lnSpc>
                <a:spcPts val="7279"/>
              </a:lnSpc>
              <a:spcBef>
                <a:spcPct val="0"/>
              </a:spcBef>
            </a:pPr>
            <a:endParaRPr lang="en-US" sz="5400" b="1">
              <a:solidFill>
                <a:srgbClr val="000000"/>
              </a:solidFill>
              <a:latin typeface="Arial" panose="020B0604020202020204" pitchFamily="34" charset="0"/>
              <a:ea typeface="Touvlo Bold"/>
              <a:cs typeface="Arial" panose="020B0604020202020204" pitchFamily="34" charset="0"/>
              <a:sym typeface="Touvlo Bold"/>
            </a:endParaRPr>
          </a:p>
        </p:txBody>
      </p:sp>
      <p:sp>
        <p:nvSpPr>
          <p:cNvPr id="21" name="TextBox 21"/>
          <p:cNvSpPr txBox="1"/>
          <p:nvPr/>
        </p:nvSpPr>
        <p:spPr>
          <a:xfrm>
            <a:off x="800608" y="4953520"/>
            <a:ext cx="7513009" cy="3660746"/>
          </a:xfrm>
          <a:prstGeom prst="rect">
            <a:avLst/>
          </a:prstGeom>
        </p:spPr>
        <p:txBody>
          <a:bodyPr lIns="0" tIns="0" rIns="0" bIns="0" rtlCol="0" anchor="t">
            <a:spAutoFit/>
          </a:bodyPr>
          <a:lstStyle/>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*This Information Represents the Total Number of Projects and Dollars scheduled to be let in each month.</a:t>
            </a:r>
          </a:p>
          <a:p>
            <a:pPr algn="l">
              <a:lnSpc>
                <a:spcPts val="3200"/>
              </a:lnSpc>
            </a:pPr>
            <a:endParaRPr lang="en-US" sz="2400">
              <a:solidFill>
                <a:srgbClr val="000000"/>
              </a:solidFill>
              <a:latin typeface="Arial" panose="020B0604020202020204" pitchFamily="34" charset="0"/>
              <a:ea typeface="Touvlo"/>
              <a:cs typeface="Arial" panose="020B0604020202020204" pitchFamily="34" charset="0"/>
              <a:sym typeface="Touvlo"/>
            </a:endParaRPr>
          </a:p>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Data does not include CMGC projects.</a:t>
            </a:r>
          </a:p>
          <a:p>
            <a:pPr algn="l">
              <a:lnSpc>
                <a:spcPts val="3200"/>
              </a:lnSpc>
            </a:pPr>
            <a:endParaRPr lang="en-US" sz="2400">
              <a:solidFill>
                <a:srgbClr val="000000"/>
              </a:solidFill>
              <a:latin typeface="Arial" panose="020B0604020202020204" pitchFamily="34" charset="0"/>
              <a:ea typeface="Touvlo"/>
              <a:cs typeface="Arial" panose="020B0604020202020204" pitchFamily="34" charset="0"/>
              <a:sym typeface="Touvlo"/>
            </a:endParaRPr>
          </a:p>
          <a:p>
            <a:pPr algn="l">
              <a:lnSpc>
                <a:spcPts val="3200"/>
              </a:lnSpc>
            </a:pPr>
            <a:r>
              <a:rPr lang="en-US" sz="2400">
                <a:solidFill>
                  <a:srgbClr val="000000"/>
                </a:solidFill>
                <a:latin typeface="Arial" panose="020B0604020202020204" pitchFamily="34" charset="0"/>
                <a:ea typeface="Touvlo"/>
                <a:cs typeface="Arial" panose="020B0604020202020204" pitchFamily="34" charset="0"/>
                <a:sym typeface="Touvlo"/>
              </a:rPr>
              <a:t>Therefore, the sum of values will not directly correlate to program year budgets, and this information is always subject to change. </a:t>
            </a:r>
          </a:p>
          <a:p>
            <a:pPr algn="l">
              <a:lnSpc>
                <a:spcPts val="3200"/>
              </a:lnSpc>
              <a:spcBef>
                <a:spcPct val="0"/>
              </a:spcBef>
            </a:pPr>
            <a:endParaRPr lang="en-US" sz="2400">
              <a:solidFill>
                <a:srgbClr val="000000"/>
              </a:solidFill>
              <a:latin typeface="Arial" panose="020B0604020202020204" pitchFamily="34" charset="0"/>
              <a:ea typeface="Touvlo"/>
              <a:cs typeface="Arial" panose="020B0604020202020204" pitchFamily="34" charset="0"/>
              <a:sym typeface="Touvlo"/>
            </a:endParaRPr>
          </a:p>
        </p:txBody>
      </p:sp>
      <p:sp>
        <p:nvSpPr>
          <p:cNvPr id="22" name="TextBox 22"/>
          <p:cNvSpPr txBox="1"/>
          <p:nvPr/>
        </p:nvSpPr>
        <p:spPr>
          <a:xfrm>
            <a:off x="980407" y="3805159"/>
            <a:ext cx="7153410" cy="718467"/>
          </a:xfrm>
          <a:prstGeom prst="rect">
            <a:avLst/>
          </a:prstGeom>
        </p:spPr>
        <p:txBody>
          <a:bodyPr lIns="0" tIns="0" rIns="0" bIns="0" rtlCol="0" anchor="t">
            <a:spAutoFit/>
          </a:bodyPr>
          <a:lstStyle/>
          <a:p>
            <a:pPr algn="just">
              <a:lnSpc>
                <a:spcPts val="2829"/>
              </a:lnSpc>
            </a:pPr>
            <a:r>
              <a:rPr lang="en-US" sz="2800" b="1">
                <a:solidFill>
                  <a:srgbClr val="FFFFFF"/>
                </a:solidFill>
                <a:latin typeface="Arial" panose="020B0604020202020204" pitchFamily="34" charset="0"/>
                <a:ea typeface="Touvlo Bold"/>
                <a:cs typeface="Arial" panose="020B0604020202020204" pitchFamily="34" charset="0"/>
                <a:sym typeface="Touvlo Bold"/>
              </a:rPr>
              <a:t>Trunkline Only</a:t>
            </a:r>
          </a:p>
          <a:p>
            <a:pPr algn="just">
              <a:lnSpc>
                <a:spcPts val="2829"/>
              </a:lnSpc>
            </a:pPr>
            <a:endParaRPr lang="en-US" sz="2800" b="1">
              <a:solidFill>
                <a:srgbClr val="FFFFFF"/>
              </a:solidFill>
              <a:latin typeface="Arial" panose="020B0604020202020204" pitchFamily="34" charset="0"/>
              <a:ea typeface="Touvlo Bold"/>
              <a:cs typeface="Arial" panose="020B0604020202020204" pitchFamily="34" charset="0"/>
              <a:sym typeface="Touvl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66212" y="6932924"/>
            <a:ext cx="11555577" cy="820554"/>
            <a:chOff x="0" y="0"/>
            <a:chExt cx="3780366" cy="268441"/>
          </a:xfrm>
        </p:grpSpPr>
        <p:sp>
          <p:nvSpPr>
            <p:cNvPr id="3" name="Freeform 3"/>
            <p:cNvSpPr/>
            <p:nvPr/>
          </p:nvSpPr>
          <p:spPr>
            <a:xfrm>
              <a:off x="0" y="0"/>
              <a:ext cx="3780366" cy="268441"/>
            </a:xfrm>
            <a:custGeom>
              <a:avLst/>
              <a:gdLst/>
              <a:ahLst/>
              <a:cxnLst/>
              <a:rect l="l" t="t" r="r" b="b"/>
              <a:pathLst>
                <a:path w="3780366" h="268441">
                  <a:moveTo>
                    <a:pt x="16749" y="0"/>
                  </a:moveTo>
                  <a:lnTo>
                    <a:pt x="3763616" y="0"/>
                  </a:lnTo>
                  <a:cubicBezTo>
                    <a:pt x="3768059" y="0"/>
                    <a:pt x="3772319" y="1765"/>
                    <a:pt x="3775460" y="4906"/>
                  </a:cubicBezTo>
                  <a:cubicBezTo>
                    <a:pt x="3778601" y="8047"/>
                    <a:pt x="3780366" y="12307"/>
                    <a:pt x="3780366" y="16749"/>
                  </a:cubicBezTo>
                  <a:lnTo>
                    <a:pt x="3780366" y="251692"/>
                  </a:lnTo>
                  <a:cubicBezTo>
                    <a:pt x="3780366" y="260943"/>
                    <a:pt x="3772867" y="268441"/>
                    <a:pt x="3763616" y="268441"/>
                  </a:cubicBezTo>
                  <a:lnTo>
                    <a:pt x="16749" y="268441"/>
                  </a:lnTo>
                  <a:cubicBezTo>
                    <a:pt x="12307" y="268441"/>
                    <a:pt x="8047" y="266677"/>
                    <a:pt x="4906" y="263536"/>
                  </a:cubicBezTo>
                  <a:cubicBezTo>
                    <a:pt x="1765" y="260395"/>
                    <a:pt x="0" y="256134"/>
                    <a:pt x="0" y="251692"/>
                  </a:cubicBezTo>
                  <a:lnTo>
                    <a:pt x="0" y="16749"/>
                  </a:lnTo>
                  <a:cubicBezTo>
                    <a:pt x="0" y="12307"/>
                    <a:pt x="1765" y="8047"/>
                    <a:pt x="4906" y="4906"/>
                  </a:cubicBezTo>
                  <a:cubicBezTo>
                    <a:pt x="8047" y="1765"/>
                    <a:pt x="12307" y="0"/>
                    <a:pt x="16749" y="0"/>
                  </a:cubicBezTo>
                  <a:close/>
                </a:path>
              </a:pathLst>
            </a:custGeom>
            <a:solidFill>
              <a:srgbClr val="0066A4"/>
            </a:solidFill>
          </p:spPr>
          <p:txBody>
            <a:bodyPr/>
            <a:lstStyle/>
            <a:p>
              <a:endParaRPr lang="en-US"/>
            </a:p>
          </p:txBody>
        </p:sp>
        <p:sp>
          <p:nvSpPr>
            <p:cNvPr id="4" name="TextBox 4"/>
            <p:cNvSpPr txBox="1"/>
            <p:nvPr/>
          </p:nvSpPr>
          <p:spPr>
            <a:xfrm>
              <a:off x="0" y="-38100"/>
              <a:ext cx="3780366" cy="30654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88299" y="5143500"/>
            <a:ext cx="4399402" cy="4399402"/>
            <a:chOff x="0" y="0"/>
            <a:chExt cx="812800" cy="812800"/>
          </a:xfrm>
        </p:grpSpPr>
        <p:sp>
          <p:nvSpPr>
            <p:cNvPr id="6" name="Freeform 6"/>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39985" y="-1548145"/>
            <a:ext cx="4399402" cy="4399402"/>
            <a:chOff x="0" y="0"/>
            <a:chExt cx="812800" cy="812800"/>
          </a:xfrm>
        </p:grpSpPr>
        <p:sp>
          <p:nvSpPr>
            <p:cNvPr id="9" name="Freeform 9"/>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634252" y="5814409"/>
            <a:ext cx="3057584" cy="3057584"/>
            <a:chOff x="0" y="0"/>
            <a:chExt cx="812800" cy="812800"/>
          </a:xfrm>
        </p:grpSpPr>
        <p:sp>
          <p:nvSpPr>
            <p:cNvPr id="12" name="Freeform 12"/>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87309" y="-626548"/>
            <a:ext cx="2556209" cy="2556209"/>
            <a:chOff x="0" y="0"/>
            <a:chExt cx="812800" cy="812800"/>
          </a:xfrm>
        </p:grpSpPr>
        <p:sp>
          <p:nvSpPr>
            <p:cNvPr id="15" name="Freeform 15"/>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5062168" y="923925"/>
            <a:ext cx="8163664" cy="969646"/>
          </a:xfrm>
          <a:prstGeom prst="rect">
            <a:avLst/>
          </a:prstGeom>
        </p:spPr>
        <p:txBody>
          <a:bodyPr lIns="0" tIns="0" rIns="0" bIns="0" rtlCol="0" anchor="t">
            <a:spAutoFit/>
          </a:bodyPr>
          <a:lstStyle/>
          <a:p>
            <a:pPr algn="ctr">
              <a:lnSpc>
                <a:spcPts val="7979"/>
              </a:lnSpc>
              <a:spcBef>
                <a:spcPct val="0"/>
              </a:spcBef>
            </a:pPr>
            <a:r>
              <a:rPr lang="en-US" sz="5699" b="1" dirty="0">
                <a:solidFill>
                  <a:srgbClr val="000000"/>
                </a:solidFill>
                <a:latin typeface="Arial" panose="020B0604020202020204" pitchFamily="34" charset="0"/>
                <a:ea typeface="Touvlo Bold"/>
                <a:cs typeface="Arial" panose="020B0604020202020204" pitchFamily="34" charset="0"/>
                <a:sym typeface="Touvlo Bold"/>
              </a:rPr>
              <a:t>Quantity Values</a:t>
            </a:r>
          </a:p>
        </p:txBody>
      </p:sp>
      <p:sp>
        <p:nvSpPr>
          <p:cNvPr id="19" name="TextBox 19"/>
          <p:cNvSpPr txBox="1"/>
          <p:nvPr/>
        </p:nvSpPr>
        <p:spPr>
          <a:xfrm>
            <a:off x="4024783" y="7237022"/>
            <a:ext cx="10280707" cy="307777"/>
          </a:xfrm>
          <a:prstGeom prst="rect">
            <a:avLst/>
          </a:prstGeom>
        </p:spPr>
        <p:txBody>
          <a:bodyPr lIns="0" tIns="0" rIns="0" bIns="0" rtlCol="0" anchor="t">
            <a:spAutoFit/>
          </a:bodyPr>
          <a:lstStyle/>
          <a:p>
            <a:pPr algn="ctr">
              <a:lnSpc>
                <a:spcPts val="2390"/>
              </a:lnSpc>
            </a:pPr>
            <a:r>
              <a:rPr lang="en-US" sz="2173" b="1" dirty="0">
                <a:solidFill>
                  <a:srgbClr val="FFFFFF"/>
                </a:solidFill>
                <a:latin typeface="Arial" panose="020B0604020202020204" pitchFamily="34" charset="0"/>
                <a:ea typeface="Touvlo Bold"/>
                <a:cs typeface="Arial" panose="020B0604020202020204" pitchFamily="34" charset="0"/>
                <a:sym typeface="Touvlo Bold"/>
              </a:rPr>
              <a:t>*This information is draft and may change as the program is developed.</a:t>
            </a:r>
          </a:p>
        </p:txBody>
      </p:sp>
      <p:sp>
        <p:nvSpPr>
          <p:cNvPr id="20" name="TextBox 20"/>
          <p:cNvSpPr txBox="1"/>
          <p:nvPr/>
        </p:nvSpPr>
        <p:spPr>
          <a:xfrm>
            <a:off x="3429791" y="7699483"/>
            <a:ext cx="11428418" cy="2154436"/>
          </a:xfrm>
          <a:prstGeom prst="rect">
            <a:avLst/>
          </a:prstGeom>
        </p:spPr>
        <p:txBody>
          <a:bodyPr lIns="0" tIns="0" rIns="0" bIns="0" rtlCol="0" anchor="t">
            <a:spAutoFit/>
          </a:bodyPr>
          <a:lstStyle/>
          <a:p>
            <a:pPr algn="ctr">
              <a:lnSpc>
                <a:spcPts val="2390"/>
              </a:lnSpc>
            </a:pPr>
            <a:endParaRPr>
              <a:latin typeface="Arial" panose="020B0604020202020204" pitchFamily="34" charset="0"/>
              <a:cs typeface="Arial" panose="020B0604020202020204" pitchFamily="34" charset="0"/>
            </a:endParaRPr>
          </a:p>
          <a:p>
            <a:pPr algn="ctr">
              <a:lnSpc>
                <a:spcPts val="3042"/>
              </a:lnSpc>
            </a:pPr>
            <a:r>
              <a:rPr lang="en-US" sz="2173" spc="-34">
                <a:solidFill>
                  <a:srgbClr val="000000"/>
                </a:solidFill>
                <a:latin typeface="Arial" panose="020B0604020202020204" pitchFamily="34" charset="0"/>
                <a:ea typeface="Touvlo"/>
                <a:cs typeface="Arial" panose="020B0604020202020204" pitchFamily="34" charset="0"/>
                <a:sym typeface="Touvlo"/>
              </a:rPr>
              <a:t>2026 &amp; 2027 amounts are programmed values to date. The 2026 year encompasses data from  July 2025 to June 2026 and the 2027 year encompasses data from July 2026 to June 2027 to align with construction year emphasis. </a:t>
            </a:r>
          </a:p>
          <a:p>
            <a:pPr algn="ctr">
              <a:lnSpc>
                <a:spcPts val="3042"/>
              </a:lnSpc>
            </a:pPr>
            <a:r>
              <a:rPr lang="en-US" sz="2173" spc="-34">
                <a:solidFill>
                  <a:srgbClr val="000000"/>
                </a:solidFill>
                <a:latin typeface="Arial" panose="020B0604020202020204" pitchFamily="34" charset="0"/>
                <a:ea typeface="Touvlo"/>
                <a:cs typeface="Arial" panose="020B0604020202020204" pitchFamily="34" charset="0"/>
                <a:sym typeface="Touvlo"/>
              </a:rPr>
              <a:t>Data does not include CMGC projects.</a:t>
            </a:r>
          </a:p>
          <a:p>
            <a:pPr algn="just">
              <a:lnSpc>
                <a:spcPts val="2390"/>
              </a:lnSpc>
            </a:pPr>
            <a:endParaRPr lang="en-US" sz="2173" spc="-34">
              <a:solidFill>
                <a:srgbClr val="000000"/>
              </a:solidFill>
              <a:latin typeface="Arial" panose="020B0604020202020204" pitchFamily="34" charset="0"/>
              <a:ea typeface="Touvlo"/>
              <a:cs typeface="Arial" panose="020B0604020202020204" pitchFamily="34" charset="0"/>
              <a:sym typeface="Touvlo"/>
            </a:endParaRPr>
          </a:p>
        </p:txBody>
      </p:sp>
      <p:sp>
        <p:nvSpPr>
          <p:cNvPr id="21" name="Freeform 21"/>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2" name="Freeform 22"/>
          <p:cNvSpPr/>
          <p:nvPr/>
        </p:nvSpPr>
        <p:spPr>
          <a:xfrm>
            <a:off x="-547620" y="1967369"/>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3">
              <a:extLst>
                <a:ext uri="{96DAC541-7B7A-43D3-8B79-37D633B846F1}">
                  <asvg:svgBlip xmlns:asvg="http://schemas.microsoft.com/office/drawing/2016/SVG/main" r:embed="rId4"/>
                </a:ext>
              </a:extLst>
            </a:blip>
            <a:stretch>
              <a:fillRect r="-17117" b="-217702"/>
            </a:stretch>
          </a:blipFill>
        </p:spPr>
        <p:txBody>
          <a:bodyPr/>
          <a:lstStyle/>
          <a:p>
            <a:endParaRPr lang="en-US"/>
          </a:p>
        </p:txBody>
      </p:sp>
      <p:pic>
        <p:nvPicPr>
          <p:cNvPr id="23" name="Picture 22">
            <a:extLst>
              <a:ext uri="{FF2B5EF4-FFF2-40B4-BE49-F238E27FC236}">
                <a16:creationId xmlns:a16="http://schemas.microsoft.com/office/drawing/2014/main" id="{3991E87D-3D93-C020-0198-FC165D4FDC97}"/>
              </a:ext>
            </a:extLst>
          </p:cNvPr>
          <p:cNvPicPr>
            <a:picLocks noChangeAspect="1"/>
          </p:cNvPicPr>
          <p:nvPr/>
        </p:nvPicPr>
        <p:blipFill>
          <a:blip r:embed="rId5"/>
          <a:stretch>
            <a:fillRect/>
          </a:stretch>
        </p:blipFill>
        <p:spPr>
          <a:xfrm>
            <a:off x="3056132" y="2062707"/>
            <a:ext cx="12271205" cy="46294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200A-A23F-F0CD-2B0E-371F6FEA03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8D3024-D4DF-238F-BC4A-63355E1F5A0A}"/>
              </a:ext>
            </a:extLst>
          </p:cNvPr>
          <p:cNvSpPr/>
          <p:nvPr/>
        </p:nvSpPr>
        <p:spPr>
          <a:xfrm>
            <a:off x="9171541" y="-5753226"/>
            <a:ext cx="7774453" cy="7784183"/>
          </a:xfrm>
          <a:custGeom>
            <a:avLst/>
            <a:gdLst/>
            <a:ahLst/>
            <a:cxnLst/>
            <a:rect l="l" t="t" r="r" b="b"/>
            <a:pathLst>
              <a:path w="7774453" h="7784183">
                <a:moveTo>
                  <a:pt x="0" y="0"/>
                </a:moveTo>
                <a:lnTo>
                  <a:pt x="7774452" y="0"/>
                </a:lnTo>
                <a:lnTo>
                  <a:pt x="7774452" y="7784183"/>
                </a:lnTo>
                <a:lnTo>
                  <a:pt x="0" y="7784183"/>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E263CD7-80DE-43CA-542C-9738DBDDE7C7}"/>
              </a:ext>
            </a:extLst>
          </p:cNvPr>
          <p:cNvSpPr/>
          <p:nvPr/>
        </p:nvSpPr>
        <p:spPr>
          <a:xfrm>
            <a:off x="658716" y="2654098"/>
            <a:ext cx="10761883" cy="5811417"/>
          </a:xfrm>
          <a:custGeom>
            <a:avLst/>
            <a:gdLst/>
            <a:ahLst/>
            <a:cxnLst/>
            <a:rect l="l" t="t" r="r" b="b"/>
            <a:pathLst>
              <a:path w="10761883" h="5811417">
                <a:moveTo>
                  <a:pt x="0" y="0"/>
                </a:moveTo>
                <a:lnTo>
                  <a:pt x="10761883" y="0"/>
                </a:lnTo>
                <a:lnTo>
                  <a:pt x="10761883" y="5811416"/>
                </a:lnTo>
                <a:lnTo>
                  <a:pt x="0" y="5811416"/>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8C9BF326-193E-39E9-8733-5042E6CF3BF1}"/>
              </a:ext>
            </a:extLst>
          </p:cNvPr>
          <p:cNvGrpSpPr/>
          <p:nvPr/>
        </p:nvGrpSpPr>
        <p:grpSpPr>
          <a:xfrm>
            <a:off x="10651874" y="699817"/>
            <a:ext cx="8605716" cy="8605716"/>
            <a:chOff x="0" y="0"/>
            <a:chExt cx="812800" cy="812800"/>
          </a:xfrm>
        </p:grpSpPr>
        <p:sp>
          <p:nvSpPr>
            <p:cNvPr id="5" name="Freeform 5">
              <a:extLst>
                <a:ext uri="{FF2B5EF4-FFF2-40B4-BE49-F238E27FC236}">
                  <a16:creationId xmlns:a16="http://schemas.microsoft.com/office/drawing/2014/main" id="{6824E98B-68BC-CD50-730B-BD533D98A2FD}"/>
                </a:ext>
              </a:extLst>
            </p:cNvPr>
            <p:cNvSpPr/>
            <p:nvPr/>
          </p:nvSpPr>
          <p:spPr>
            <a:xfrm>
              <a:off x="33537" y="33537"/>
              <a:ext cx="745725" cy="745725"/>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38BE7A"/>
            </a:solidFill>
          </p:spPr>
          <p:txBody>
            <a:bodyPr/>
            <a:lstStyle/>
            <a:p>
              <a:endParaRPr lang="en-US"/>
            </a:p>
          </p:txBody>
        </p:sp>
        <p:sp>
          <p:nvSpPr>
            <p:cNvPr id="6" name="TextBox 6">
              <a:extLst>
                <a:ext uri="{FF2B5EF4-FFF2-40B4-BE49-F238E27FC236}">
                  <a16:creationId xmlns:a16="http://schemas.microsoft.com/office/drawing/2014/main" id="{6969808D-3590-8B8B-D61D-44D5F2541F30}"/>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a:extLst>
              <a:ext uri="{FF2B5EF4-FFF2-40B4-BE49-F238E27FC236}">
                <a16:creationId xmlns:a16="http://schemas.microsoft.com/office/drawing/2014/main" id="{12F8808E-6230-6EF8-0CD3-54E6A12BD69A}"/>
              </a:ext>
            </a:extLst>
          </p:cNvPr>
          <p:cNvGrpSpPr/>
          <p:nvPr/>
        </p:nvGrpSpPr>
        <p:grpSpPr>
          <a:xfrm>
            <a:off x="11646876" y="1694820"/>
            <a:ext cx="6615711" cy="6615711"/>
            <a:chOff x="0" y="0"/>
            <a:chExt cx="812800" cy="812800"/>
          </a:xfrm>
        </p:grpSpPr>
        <p:sp>
          <p:nvSpPr>
            <p:cNvPr id="8" name="Freeform 8">
              <a:extLst>
                <a:ext uri="{FF2B5EF4-FFF2-40B4-BE49-F238E27FC236}">
                  <a16:creationId xmlns:a16="http://schemas.microsoft.com/office/drawing/2014/main" id="{E936DCB3-24BF-90EF-82FF-7DE6B87B520E}"/>
                </a:ext>
              </a:extLst>
            </p:cNvPr>
            <p:cNvSpPr/>
            <p:nvPr/>
          </p:nvSpPr>
          <p:spPr>
            <a:xfrm>
              <a:off x="19389" y="19389"/>
              <a:ext cx="774022" cy="77402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9" name="Group 9">
            <a:extLst>
              <a:ext uri="{FF2B5EF4-FFF2-40B4-BE49-F238E27FC236}">
                <a16:creationId xmlns:a16="http://schemas.microsoft.com/office/drawing/2014/main" id="{AEC6AC0B-C274-621B-B076-8C3D96B1DD99}"/>
              </a:ext>
            </a:extLst>
          </p:cNvPr>
          <p:cNvGrpSpPr/>
          <p:nvPr/>
        </p:nvGrpSpPr>
        <p:grpSpPr>
          <a:xfrm>
            <a:off x="12695970" y="6160821"/>
            <a:ext cx="4523142" cy="4523142"/>
            <a:chOff x="0" y="0"/>
            <a:chExt cx="812800" cy="812800"/>
          </a:xfrm>
        </p:grpSpPr>
        <p:sp>
          <p:nvSpPr>
            <p:cNvPr id="10" name="Freeform 10">
              <a:extLst>
                <a:ext uri="{FF2B5EF4-FFF2-40B4-BE49-F238E27FC236}">
                  <a16:creationId xmlns:a16="http://schemas.microsoft.com/office/drawing/2014/main" id="{CE1EE65F-FE36-BE00-4916-6CB97B22D054}"/>
                </a:ext>
              </a:extLst>
            </p:cNvPr>
            <p:cNvSpPr/>
            <p:nvPr/>
          </p:nvSpPr>
          <p:spPr>
            <a:xfrm>
              <a:off x="17724" y="17724"/>
              <a:ext cx="777351" cy="777351"/>
            </a:xfrm>
            <a:custGeom>
              <a:avLst/>
              <a:gdLst/>
              <a:ahLst/>
              <a:cxnLst/>
              <a:rect l="l" t="t" r="r" b="b"/>
              <a:pathLst>
                <a:path w="777351" h="777351">
                  <a:moveTo>
                    <a:pt x="418934" y="12534"/>
                  </a:moveTo>
                  <a:lnTo>
                    <a:pt x="764818" y="358418"/>
                  </a:lnTo>
                  <a:cubicBezTo>
                    <a:pt x="772843" y="366443"/>
                    <a:pt x="777352" y="377327"/>
                    <a:pt x="777352" y="388676"/>
                  </a:cubicBezTo>
                  <a:cubicBezTo>
                    <a:pt x="777352" y="400025"/>
                    <a:pt x="772843" y="410909"/>
                    <a:pt x="764818" y="418934"/>
                  </a:cubicBezTo>
                  <a:lnTo>
                    <a:pt x="418934" y="764818"/>
                  </a:lnTo>
                  <a:cubicBezTo>
                    <a:pt x="410909" y="772843"/>
                    <a:pt x="400025" y="777352"/>
                    <a:pt x="388676" y="777352"/>
                  </a:cubicBezTo>
                  <a:cubicBezTo>
                    <a:pt x="377327" y="777352"/>
                    <a:pt x="366443" y="772843"/>
                    <a:pt x="358418" y="764818"/>
                  </a:cubicBezTo>
                  <a:lnTo>
                    <a:pt x="12534" y="418934"/>
                  </a:lnTo>
                  <a:cubicBezTo>
                    <a:pt x="4509" y="410909"/>
                    <a:pt x="0" y="400025"/>
                    <a:pt x="0" y="388676"/>
                  </a:cubicBezTo>
                  <a:cubicBezTo>
                    <a:pt x="0" y="377327"/>
                    <a:pt x="4509" y="366443"/>
                    <a:pt x="12534" y="358418"/>
                  </a:cubicBezTo>
                  <a:lnTo>
                    <a:pt x="358418" y="12534"/>
                  </a:lnTo>
                  <a:cubicBezTo>
                    <a:pt x="366443" y="4509"/>
                    <a:pt x="377327" y="0"/>
                    <a:pt x="388676" y="0"/>
                  </a:cubicBezTo>
                  <a:cubicBezTo>
                    <a:pt x="400025" y="0"/>
                    <a:pt x="410909" y="4509"/>
                    <a:pt x="418934" y="12534"/>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1" name="TextBox 11">
              <a:extLst>
                <a:ext uri="{FF2B5EF4-FFF2-40B4-BE49-F238E27FC236}">
                  <a16:creationId xmlns:a16="http://schemas.microsoft.com/office/drawing/2014/main" id="{6D4C66D3-EF53-3C33-191D-7F6809ACF97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992CD858-D7FE-B87E-F9FD-63551C606483}"/>
              </a:ext>
            </a:extLst>
          </p:cNvPr>
          <p:cNvGrpSpPr/>
          <p:nvPr/>
        </p:nvGrpSpPr>
        <p:grpSpPr>
          <a:xfrm>
            <a:off x="13374771" y="-207775"/>
            <a:ext cx="3159922" cy="3159922"/>
            <a:chOff x="0" y="0"/>
            <a:chExt cx="812800" cy="812800"/>
          </a:xfrm>
        </p:grpSpPr>
        <p:sp>
          <p:nvSpPr>
            <p:cNvPr id="13" name="Freeform 13">
              <a:extLst>
                <a:ext uri="{FF2B5EF4-FFF2-40B4-BE49-F238E27FC236}">
                  <a16:creationId xmlns:a16="http://schemas.microsoft.com/office/drawing/2014/main" id="{793B8141-9072-0259-11F9-2AC2D79D7646}"/>
                </a:ext>
              </a:extLst>
            </p:cNvPr>
            <p:cNvSpPr/>
            <p:nvPr/>
          </p:nvSpPr>
          <p:spPr>
            <a:xfrm>
              <a:off x="25371" y="25371"/>
              <a:ext cx="762058" cy="762058"/>
            </a:xfrm>
            <a:custGeom>
              <a:avLst/>
              <a:gdLst/>
              <a:ahLst/>
              <a:cxnLst/>
              <a:rect l="l" t="t" r="r" b="b"/>
              <a:pathLst>
                <a:path w="762058" h="762058">
                  <a:moveTo>
                    <a:pt x="424340" y="17940"/>
                  </a:moveTo>
                  <a:lnTo>
                    <a:pt x="744118" y="337718"/>
                  </a:lnTo>
                  <a:cubicBezTo>
                    <a:pt x="768038" y="361638"/>
                    <a:pt x="768038" y="400420"/>
                    <a:pt x="744118" y="424340"/>
                  </a:cubicBezTo>
                  <a:lnTo>
                    <a:pt x="424340" y="744118"/>
                  </a:lnTo>
                  <a:cubicBezTo>
                    <a:pt x="400420" y="768038"/>
                    <a:pt x="361638" y="768038"/>
                    <a:pt x="337718" y="744118"/>
                  </a:cubicBezTo>
                  <a:lnTo>
                    <a:pt x="17940" y="424340"/>
                  </a:lnTo>
                  <a:cubicBezTo>
                    <a:pt x="-5980" y="400420"/>
                    <a:pt x="-5980" y="361638"/>
                    <a:pt x="17940" y="337718"/>
                  </a:cubicBezTo>
                  <a:lnTo>
                    <a:pt x="337718" y="17940"/>
                  </a:lnTo>
                  <a:cubicBezTo>
                    <a:pt x="361638" y="-5980"/>
                    <a:pt x="400420" y="-5980"/>
                    <a:pt x="424340" y="1794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4" name="TextBox 14">
              <a:extLst>
                <a:ext uri="{FF2B5EF4-FFF2-40B4-BE49-F238E27FC236}">
                  <a16:creationId xmlns:a16="http://schemas.microsoft.com/office/drawing/2014/main" id="{08E8C082-4B17-9696-CCE9-11ACFF87030E}"/>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5" name="Freeform 15">
            <a:extLst>
              <a:ext uri="{FF2B5EF4-FFF2-40B4-BE49-F238E27FC236}">
                <a16:creationId xmlns:a16="http://schemas.microsoft.com/office/drawing/2014/main" id="{C8327A26-1113-234D-857E-13000A84F21D}"/>
              </a:ext>
            </a:extLst>
          </p:cNvPr>
          <p:cNvSpPr/>
          <p:nvPr/>
        </p:nvSpPr>
        <p:spPr>
          <a:xfrm>
            <a:off x="9833746" y="1679730"/>
            <a:ext cx="1299409" cy="256633"/>
          </a:xfrm>
          <a:custGeom>
            <a:avLst/>
            <a:gdLst/>
            <a:ahLst/>
            <a:cxnLst/>
            <a:rect l="l" t="t" r="r" b="b"/>
            <a:pathLst>
              <a:path w="1299409" h="256633">
                <a:moveTo>
                  <a:pt x="0" y="0"/>
                </a:moveTo>
                <a:lnTo>
                  <a:pt x="1299409" y="0"/>
                </a:lnTo>
                <a:lnTo>
                  <a:pt x="1299409" y="256633"/>
                </a:lnTo>
                <a:lnTo>
                  <a:pt x="0" y="2566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a:extLst>
              <a:ext uri="{FF2B5EF4-FFF2-40B4-BE49-F238E27FC236}">
                <a16:creationId xmlns:a16="http://schemas.microsoft.com/office/drawing/2014/main" id="{6DFC04BF-8EA7-0E1F-AC56-273E1C7DFE90}"/>
              </a:ext>
            </a:extLst>
          </p:cNvPr>
          <p:cNvSpPr txBox="1"/>
          <p:nvPr/>
        </p:nvSpPr>
        <p:spPr>
          <a:xfrm>
            <a:off x="1098762" y="1320657"/>
            <a:ext cx="7246917" cy="718145"/>
          </a:xfrm>
          <a:prstGeom prst="rect">
            <a:avLst/>
          </a:prstGeom>
        </p:spPr>
        <p:txBody>
          <a:bodyPr wrap="square" lIns="0" tIns="0" rIns="0" bIns="0" rtlCol="0" anchor="t">
            <a:spAutoFit/>
          </a:bodyPr>
          <a:lstStyle/>
          <a:p>
            <a:pPr algn="l">
              <a:lnSpc>
                <a:spcPts val="5599"/>
              </a:lnSpc>
              <a:spcBef>
                <a:spcPct val="0"/>
              </a:spcBef>
            </a:pPr>
            <a:r>
              <a:rPr lang="en-US" sz="4800" b="1" dirty="0">
                <a:solidFill>
                  <a:srgbClr val="000000"/>
                </a:solidFill>
                <a:latin typeface="Arial" panose="020B0604020202020204" pitchFamily="34" charset="0"/>
                <a:ea typeface="Touvlo Bold"/>
                <a:cs typeface="Arial" panose="020B0604020202020204" pitchFamily="34" charset="0"/>
                <a:sym typeface="Touvlo Bold"/>
              </a:rPr>
              <a:t>Fiscal Year 26 Budget</a:t>
            </a:r>
          </a:p>
        </p:txBody>
      </p:sp>
      <p:sp>
        <p:nvSpPr>
          <p:cNvPr id="17" name="Freeform 17">
            <a:extLst>
              <a:ext uri="{FF2B5EF4-FFF2-40B4-BE49-F238E27FC236}">
                <a16:creationId xmlns:a16="http://schemas.microsoft.com/office/drawing/2014/main" id="{72F78D73-49B0-D978-70C8-DC7333AE3017}"/>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422763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E54FA-E2F8-1D6D-98F1-CD7DE141B087}"/>
            </a:ext>
          </a:extLst>
        </p:cNvPr>
        <p:cNvGrpSpPr/>
        <p:nvPr/>
      </p:nvGrpSpPr>
      <p:grpSpPr>
        <a:xfrm>
          <a:off x="0" y="0"/>
          <a:ext cx="0" cy="0"/>
          <a:chOff x="0" y="0"/>
          <a:chExt cx="0" cy="0"/>
        </a:xfrm>
      </p:grpSpPr>
      <p:sp>
        <p:nvSpPr>
          <p:cNvPr id="26" name="Freeform 5">
            <a:extLst>
              <a:ext uri="{FF2B5EF4-FFF2-40B4-BE49-F238E27FC236}">
                <a16:creationId xmlns:a16="http://schemas.microsoft.com/office/drawing/2014/main" id="{9C32923E-C145-0E01-EF7B-2E4C7E3BF82A}"/>
              </a:ext>
            </a:extLst>
          </p:cNvPr>
          <p:cNvSpPr/>
          <p:nvPr/>
        </p:nvSpPr>
        <p:spPr>
          <a:xfrm>
            <a:off x="12514673" y="666298"/>
            <a:ext cx="7895543" cy="7895543"/>
          </a:xfrm>
          <a:custGeom>
            <a:avLst/>
            <a:gdLst/>
            <a:ahLst/>
            <a:cxnLst/>
            <a:rect l="l" t="t" r="r" b="b"/>
            <a:pathLst>
              <a:path w="745725" h="745725">
                <a:moveTo>
                  <a:pt x="430115" y="23715"/>
                </a:moveTo>
                <a:lnTo>
                  <a:pt x="722011" y="315611"/>
                </a:lnTo>
                <a:cubicBezTo>
                  <a:pt x="737195" y="330795"/>
                  <a:pt x="745726" y="351389"/>
                  <a:pt x="745726" y="372863"/>
                </a:cubicBezTo>
                <a:cubicBezTo>
                  <a:pt x="745726" y="394337"/>
                  <a:pt x="737195" y="414931"/>
                  <a:pt x="722011" y="430115"/>
                </a:cubicBezTo>
                <a:lnTo>
                  <a:pt x="430115" y="722011"/>
                </a:lnTo>
                <a:cubicBezTo>
                  <a:pt x="414931" y="737195"/>
                  <a:pt x="394337" y="745726"/>
                  <a:pt x="372863" y="745726"/>
                </a:cubicBezTo>
                <a:cubicBezTo>
                  <a:pt x="351389" y="745726"/>
                  <a:pt x="330795" y="737195"/>
                  <a:pt x="315611" y="722011"/>
                </a:cubicBezTo>
                <a:lnTo>
                  <a:pt x="23715" y="430115"/>
                </a:lnTo>
                <a:cubicBezTo>
                  <a:pt x="8531" y="414931"/>
                  <a:pt x="0" y="394337"/>
                  <a:pt x="0" y="372863"/>
                </a:cubicBezTo>
                <a:cubicBezTo>
                  <a:pt x="0" y="351389"/>
                  <a:pt x="8531" y="330795"/>
                  <a:pt x="23715" y="315611"/>
                </a:cubicBezTo>
                <a:lnTo>
                  <a:pt x="315611" y="23715"/>
                </a:lnTo>
                <a:cubicBezTo>
                  <a:pt x="330795" y="8531"/>
                  <a:pt x="351389" y="0"/>
                  <a:pt x="372863" y="0"/>
                </a:cubicBezTo>
                <a:cubicBezTo>
                  <a:pt x="394337" y="0"/>
                  <a:pt x="414931" y="8531"/>
                  <a:pt x="430115" y="23715"/>
                </a:cubicBezTo>
                <a:close/>
              </a:path>
            </a:pathLst>
          </a:custGeom>
          <a:solidFill>
            <a:srgbClr val="0066A4"/>
          </a:solidFill>
        </p:spPr>
        <p:txBody>
          <a:bodyPr/>
          <a:lstStyle/>
          <a:p>
            <a:endParaRPr lang="en-US"/>
          </a:p>
        </p:txBody>
      </p:sp>
      <p:grpSp>
        <p:nvGrpSpPr>
          <p:cNvPr id="2" name="Group 2">
            <a:extLst>
              <a:ext uri="{FF2B5EF4-FFF2-40B4-BE49-F238E27FC236}">
                <a16:creationId xmlns:a16="http://schemas.microsoft.com/office/drawing/2014/main" id="{15052A29-FB2F-7B46-B405-DBD7A02DC0B6}"/>
              </a:ext>
            </a:extLst>
          </p:cNvPr>
          <p:cNvGrpSpPr/>
          <p:nvPr/>
        </p:nvGrpSpPr>
        <p:grpSpPr>
          <a:xfrm>
            <a:off x="12495985" y="7260065"/>
            <a:ext cx="4399402" cy="4399402"/>
            <a:chOff x="0" y="0"/>
            <a:chExt cx="812800" cy="812800"/>
          </a:xfrm>
        </p:grpSpPr>
        <p:sp>
          <p:nvSpPr>
            <p:cNvPr id="3" name="Freeform 3">
              <a:extLst>
                <a:ext uri="{FF2B5EF4-FFF2-40B4-BE49-F238E27FC236}">
                  <a16:creationId xmlns:a16="http://schemas.microsoft.com/office/drawing/2014/main" id="{69929816-392E-C0EB-9816-10B0F7FC90F1}"/>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A261"/>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600F9292-D6A2-9F84-3D11-5F3E45F1853E}"/>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8A336432-1158-364D-0569-32D92BEA2BA6}"/>
              </a:ext>
            </a:extLst>
          </p:cNvPr>
          <p:cNvGrpSpPr/>
          <p:nvPr/>
        </p:nvGrpSpPr>
        <p:grpSpPr>
          <a:xfrm>
            <a:off x="-2239985" y="-1548145"/>
            <a:ext cx="4399402" cy="4399402"/>
            <a:chOff x="0" y="0"/>
            <a:chExt cx="812800" cy="812800"/>
          </a:xfrm>
        </p:grpSpPr>
        <p:sp>
          <p:nvSpPr>
            <p:cNvPr id="6" name="Freeform 6">
              <a:extLst>
                <a:ext uri="{FF2B5EF4-FFF2-40B4-BE49-F238E27FC236}">
                  <a16:creationId xmlns:a16="http://schemas.microsoft.com/office/drawing/2014/main" id="{2388B66A-62BF-478F-4AC6-3E4BAAAF39E4}"/>
                </a:ext>
              </a:extLst>
            </p:cNvPr>
            <p:cNvSpPr/>
            <p:nvPr/>
          </p:nvSpPr>
          <p:spPr>
            <a:xfrm>
              <a:off x="25512" y="25512"/>
              <a:ext cx="761776" cy="761776"/>
            </a:xfrm>
            <a:custGeom>
              <a:avLst/>
              <a:gdLst/>
              <a:ahLst/>
              <a:cxnLst/>
              <a:rect l="l" t="t" r="r" b="b"/>
              <a:pathLst>
                <a:path w="761776" h="761776">
                  <a:moveTo>
                    <a:pt x="424440" y="18040"/>
                  </a:moveTo>
                  <a:lnTo>
                    <a:pt x="743736" y="337336"/>
                  </a:lnTo>
                  <a:cubicBezTo>
                    <a:pt x="767789" y="361389"/>
                    <a:pt x="767789" y="400387"/>
                    <a:pt x="743736" y="424440"/>
                  </a:cubicBezTo>
                  <a:lnTo>
                    <a:pt x="424440" y="743736"/>
                  </a:lnTo>
                  <a:cubicBezTo>
                    <a:pt x="400387" y="767789"/>
                    <a:pt x="361389" y="767789"/>
                    <a:pt x="337336" y="743736"/>
                  </a:cubicBezTo>
                  <a:lnTo>
                    <a:pt x="18040" y="424440"/>
                  </a:lnTo>
                  <a:cubicBezTo>
                    <a:pt x="-6013" y="400387"/>
                    <a:pt x="-6013" y="361389"/>
                    <a:pt x="18040" y="337336"/>
                  </a:cubicBezTo>
                  <a:lnTo>
                    <a:pt x="337336" y="18040"/>
                  </a:lnTo>
                  <a:cubicBezTo>
                    <a:pt x="361389" y="-6013"/>
                    <a:pt x="400387" y="-6013"/>
                    <a:pt x="424440" y="18040"/>
                  </a:cubicBezTo>
                  <a:close/>
                </a:path>
              </a:pathLst>
            </a:custGeom>
            <a:solidFill>
              <a:srgbClr val="0066A4"/>
            </a:solidFill>
            <a:ln cap="rnd">
              <a:noFill/>
              <a:prstDash val="solid"/>
              <a:round/>
            </a:ln>
          </p:spPr>
          <p:txBody>
            <a:bodyPr/>
            <a:lstStyle/>
            <a:p>
              <a:endParaRPr lang="en-US"/>
            </a:p>
          </p:txBody>
        </p:sp>
        <p:sp>
          <p:nvSpPr>
            <p:cNvPr id="7" name="TextBox 7">
              <a:extLst>
                <a:ext uri="{FF2B5EF4-FFF2-40B4-BE49-F238E27FC236}">
                  <a16:creationId xmlns:a16="http://schemas.microsoft.com/office/drawing/2014/main" id="{40C1C6AA-E7F0-CAA7-2FF5-4721C711445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13CFF40B-911C-DD49-6DCE-2F3C564B96A4}"/>
              </a:ext>
            </a:extLst>
          </p:cNvPr>
          <p:cNvGrpSpPr/>
          <p:nvPr/>
        </p:nvGrpSpPr>
        <p:grpSpPr>
          <a:xfrm>
            <a:off x="187309" y="-626548"/>
            <a:ext cx="2556209" cy="2556209"/>
            <a:chOff x="0" y="0"/>
            <a:chExt cx="812800" cy="812800"/>
          </a:xfrm>
        </p:grpSpPr>
        <p:sp>
          <p:nvSpPr>
            <p:cNvPr id="12" name="Freeform 12">
              <a:extLst>
                <a:ext uri="{FF2B5EF4-FFF2-40B4-BE49-F238E27FC236}">
                  <a16:creationId xmlns:a16="http://schemas.microsoft.com/office/drawing/2014/main" id="{6A108B8A-33CE-BFEF-FAB2-58FE37979F04}"/>
                </a:ext>
              </a:extLst>
            </p:cNvPr>
            <p:cNvSpPr/>
            <p:nvPr/>
          </p:nvSpPr>
          <p:spPr>
            <a:xfrm>
              <a:off x="31363" y="31363"/>
              <a:ext cx="750074" cy="750074"/>
            </a:xfrm>
            <a:custGeom>
              <a:avLst/>
              <a:gdLst/>
              <a:ahLst/>
              <a:cxnLst/>
              <a:rect l="l" t="t" r="r" b="b"/>
              <a:pathLst>
                <a:path w="750074" h="750074">
                  <a:moveTo>
                    <a:pt x="428577" y="22177"/>
                  </a:moveTo>
                  <a:lnTo>
                    <a:pt x="727897" y="321497"/>
                  </a:lnTo>
                  <a:cubicBezTo>
                    <a:pt x="757466" y="351066"/>
                    <a:pt x="757466" y="399008"/>
                    <a:pt x="727897" y="428577"/>
                  </a:cubicBezTo>
                  <a:lnTo>
                    <a:pt x="428577" y="727897"/>
                  </a:lnTo>
                  <a:cubicBezTo>
                    <a:pt x="399008" y="757466"/>
                    <a:pt x="351066" y="757466"/>
                    <a:pt x="321497" y="727897"/>
                  </a:cubicBezTo>
                  <a:lnTo>
                    <a:pt x="22177" y="428577"/>
                  </a:lnTo>
                  <a:cubicBezTo>
                    <a:pt x="-7392" y="399008"/>
                    <a:pt x="-7392" y="351066"/>
                    <a:pt x="22177" y="321497"/>
                  </a:cubicBezTo>
                  <a:lnTo>
                    <a:pt x="321497" y="22177"/>
                  </a:lnTo>
                  <a:cubicBezTo>
                    <a:pt x="351066" y="-7392"/>
                    <a:pt x="399008" y="-7392"/>
                    <a:pt x="428577" y="22177"/>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3" name="TextBox 13">
              <a:extLst>
                <a:ext uri="{FF2B5EF4-FFF2-40B4-BE49-F238E27FC236}">
                  <a16:creationId xmlns:a16="http://schemas.microsoft.com/office/drawing/2014/main" id="{173BA7C0-3508-482C-6D4C-FBAAF65F2F47}"/>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DA626D2E-6D76-CC10-AADC-0CF9F5869CCE}"/>
              </a:ext>
            </a:extLst>
          </p:cNvPr>
          <p:cNvSpPr txBox="1"/>
          <p:nvPr/>
        </p:nvSpPr>
        <p:spPr>
          <a:xfrm>
            <a:off x="0" y="375394"/>
            <a:ext cx="18288000" cy="1661993"/>
          </a:xfrm>
          <a:prstGeom prst="rect">
            <a:avLst/>
          </a:prstGeom>
        </p:spPr>
        <p:txBody>
          <a:bodyPr wrap="square" lIns="0" tIns="0" rIns="0" bIns="0" rtlCol="0" anchor="t">
            <a:spAutoFit/>
          </a:bodyPr>
          <a:lstStyle/>
          <a:p>
            <a:pPr algn="ctr">
              <a:spcBef>
                <a:spcPct val="0"/>
              </a:spcBef>
            </a:pPr>
            <a:r>
              <a:rPr lang="en-US" sz="5400" b="1" dirty="0">
                <a:solidFill>
                  <a:srgbClr val="000000"/>
                </a:solidFill>
                <a:latin typeface="Arial" panose="020B0604020202020204" pitchFamily="34" charset="0"/>
                <a:ea typeface="Touvlo Bold"/>
                <a:cs typeface="Arial" panose="020B0604020202020204" pitchFamily="34" charset="0"/>
                <a:sym typeface="Touvlo Bold"/>
              </a:rPr>
              <a:t>Transportation Funding Package  </a:t>
            </a:r>
          </a:p>
          <a:p>
            <a:pPr algn="ctr">
              <a:spcBef>
                <a:spcPct val="0"/>
              </a:spcBef>
            </a:pPr>
            <a:r>
              <a:rPr lang="en-US" sz="5400" b="1" i="1" dirty="0">
                <a:solidFill>
                  <a:srgbClr val="000000"/>
                </a:solidFill>
                <a:latin typeface="Arial" panose="020B0604020202020204" pitchFamily="34" charset="0"/>
                <a:ea typeface="Touvlo Bold Italics"/>
                <a:cs typeface="Arial" panose="020B0604020202020204" pitchFamily="34" charset="0"/>
                <a:sym typeface="Touvlo Bold Italics"/>
              </a:rPr>
              <a:t>Legislative Changes</a:t>
            </a:r>
          </a:p>
        </p:txBody>
      </p:sp>
      <p:sp>
        <p:nvSpPr>
          <p:cNvPr id="16" name="Freeform 16">
            <a:extLst>
              <a:ext uri="{FF2B5EF4-FFF2-40B4-BE49-F238E27FC236}">
                <a16:creationId xmlns:a16="http://schemas.microsoft.com/office/drawing/2014/main" id="{933158DE-FDEF-177B-4687-E8DF08EEB553}"/>
              </a:ext>
            </a:extLst>
          </p:cNvPr>
          <p:cNvSpPr/>
          <p:nvPr/>
        </p:nvSpPr>
        <p:spPr>
          <a:xfrm>
            <a:off x="390853" y="9088655"/>
            <a:ext cx="2594840" cy="778452"/>
          </a:xfrm>
          <a:custGeom>
            <a:avLst/>
            <a:gdLst/>
            <a:ahLst/>
            <a:cxnLst/>
            <a:rect l="l" t="t" r="r" b="b"/>
            <a:pathLst>
              <a:path w="2594840" h="778452">
                <a:moveTo>
                  <a:pt x="0" y="0"/>
                </a:moveTo>
                <a:lnTo>
                  <a:pt x="2594840" y="0"/>
                </a:lnTo>
                <a:lnTo>
                  <a:pt x="2594840" y="778452"/>
                </a:lnTo>
                <a:lnTo>
                  <a:pt x="0" y="77845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8A1231F7-146A-77AA-2B88-C4CF33734D9B}"/>
              </a:ext>
            </a:extLst>
          </p:cNvPr>
          <p:cNvSpPr/>
          <p:nvPr/>
        </p:nvSpPr>
        <p:spPr>
          <a:xfrm>
            <a:off x="-547620" y="1967369"/>
            <a:ext cx="2013033" cy="357128"/>
          </a:xfrm>
          <a:custGeom>
            <a:avLst/>
            <a:gdLst/>
            <a:ahLst/>
            <a:cxnLst/>
            <a:rect l="l" t="t" r="r" b="b"/>
            <a:pathLst>
              <a:path w="2013033" h="357128">
                <a:moveTo>
                  <a:pt x="0" y="0"/>
                </a:moveTo>
                <a:lnTo>
                  <a:pt x="2013033" y="0"/>
                </a:lnTo>
                <a:lnTo>
                  <a:pt x="2013033" y="357127"/>
                </a:lnTo>
                <a:lnTo>
                  <a:pt x="0" y="357127"/>
                </a:lnTo>
                <a:lnTo>
                  <a:pt x="0" y="0"/>
                </a:lnTo>
                <a:close/>
              </a:path>
            </a:pathLst>
          </a:custGeom>
          <a:blipFill>
            <a:blip r:embed="rId3">
              <a:extLst>
                <a:ext uri="{96DAC541-7B7A-43D3-8B79-37D633B846F1}">
                  <asvg:svgBlip xmlns:asvg="http://schemas.microsoft.com/office/drawing/2016/SVG/main" r:embed="rId4"/>
                </a:ext>
              </a:extLst>
            </a:blip>
            <a:stretch>
              <a:fillRect r="-17117" b="-217702"/>
            </a:stretch>
          </a:blipFill>
        </p:spPr>
        <p:txBody>
          <a:bodyPr/>
          <a:lstStyle/>
          <a:p>
            <a:endParaRPr lang="en-US"/>
          </a:p>
        </p:txBody>
      </p:sp>
      <p:sp>
        <p:nvSpPr>
          <p:cNvPr id="22" name="Subtitle 2">
            <a:extLst>
              <a:ext uri="{FF2B5EF4-FFF2-40B4-BE49-F238E27FC236}">
                <a16:creationId xmlns:a16="http://schemas.microsoft.com/office/drawing/2014/main" id="{EBD26C17-ADB8-2AE3-45C7-06AD8753BCA8}"/>
              </a:ext>
            </a:extLst>
          </p:cNvPr>
          <p:cNvSpPr txBox="1">
            <a:spLocks/>
          </p:cNvSpPr>
          <p:nvPr/>
        </p:nvSpPr>
        <p:spPr>
          <a:xfrm>
            <a:off x="1418763" y="2494726"/>
            <a:ext cx="11704257" cy="779227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Motor Fuel Tax </a:t>
            </a:r>
            <a:r>
              <a:rPr lang="en-US" sz="2400" dirty="0"/>
              <a:t>– increased the fuel tax rate from 31.0 cents per gallon to at least 51.0 cents per gallon (effective January 1, 2026; PA 20 of 2025)</a:t>
            </a:r>
          </a:p>
          <a:p>
            <a:pPr marL="0" indent="0">
              <a:buNone/>
            </a:pPr>
            <a:endParaRPr lang="en-US" sz="2400" dirty="0"/>
          </a:p>
          <a:p>
            <a:pPr marL="0" indent="0">
              <a:buNone/>
            </a:pPr>
            <a:r>
              <a:rPr lang="en-US" sz="2400" b="1" dirty="0"/>
              <a:t>Income Tax </a:t>
            </a:r>
            <a:r>
              <a:rPr lang="en-US" sz="2400" dirty="0"/>
              <a:t>– ended the $600 million earmark to the Michigan Transportation Fund </a:t>
            </a:r>
          </a:p>
          <a:p>
            <a:pPr marL="0" indent="0">
              <a:buNone/>
            </a:pPr>
            <a:r>
              <a:rPr lang="en-US" sz="2400" dirty="0"/>
              <a:t>(effective October 1, 2025; PA 24 of 2025)</a:t>
            </a:r>
          </a:p>
          <a:p>
            <a:pPr marL="0" indent="0">
              <a:buNone/>
            </a:pPr>
            <a:endParaRPr lang="en-US" sz="2400" dirty="0"/>
          </a:p>
          <a:p>
            <a:pPr marL="0" indent="0">
              <a:buNone/>
            </a:pPr>
            <a:r>
              <a:rPr lang="en-US" sz="2400" b="1" dirty="0"/>
              <a:t>Corporate Income Tax </a:t>
            </a:r>
            <a:r>
              <a:rPr lang="en-US" sz="2400" dirty="0"/>
              <a:t>– established a new earmark to the Neighborhood Roads Fund</a:t>
            </a:r>
          </a:p>
          <a:p>
            <a:r>
              <a:rPr lang="en-US" sz="2400" dirty="0"/>
              <a:t>$688 million in FY 26; increases by $88 million a year until 2031</a:t>
            </a:r>
          </a:p>
          <a:p>
            <a:pPr marL="0" indent="0">
              <a:buNone/>
            </a:pPr>
            <a:endParaRPr lang="en-US" sz="2400" b="1" dirty="0"/>
          </a:p>
          <a:p>
            <a:pPr marL="0" indent="0">
              <a:buNone/>
            </a:pPr>
            <a:r>
              <a:rPr lang="en-US" sz="2400" b="1" dirty="0"/>
              <a:t>Wholesale Excise Tax </a:t>
            </a:r>
            <a:r>
              <a:rPr lang="en-US" sz="2400" dirty="0"/>
              <a:t>on certain sales or transfers of marijuana </a:t>
            </a:r>
          </a:p>
          <a:p>
            <a:r>
              <a:rPr lang="en-US" sz="2400" dirty="0"/>
              <a:t>Expected annual collections $420 million with a set aside for Treasury administration (effective January 1, 2026; PA 23 of 2025)</a:t>
            </a:r>
          </a:p>
          <a:p>
            <a:pPr marL="0" indent="0">
              <a:buNone/>
            </a:pPr>
            <a:endParaRPr lang="en-US" sz="2400" dirty="0"/>
          </a:p>
          <a:p>
            <a:pPr marL="0" indent="0">
              <a:buNone/>
            </a:pPr>
            <a:r>
              <a:rPr lang="en-US" sz="2400" b="1" dirty="0"/>
              <a:t>General Sales Tax and Use Tax </a:t>
            </a:r>
            <a:r>
              <a:rPr lang="en-US" sz="2400" dirty="0"/>
              <a:t>– exempted motor fuel sales and use taxes </a:t>
            </a:r>
          </a:p>
          <a:p>
            <a:pPr marL="0" indent="0">
              <a:buNone/>
            </a:pPr>
            <a:r>
              <a:rPr lang="en-US" sz="2400" dirty="0"/>
              <a:t>(effective January 1, 2026; PA 17 and PA 19 of 2025)</a:t>
            </a:r>
          </a:p>
        </p:txBody>
      </p:sp>
      <p:grpSp>
        <p:nvGrpSpPr>
          <p:cNvPr id="30" name="Group 7">
            <a:extLst>
              <a:ext uri="{FF2B5EF4-FFF2-40B4-BE49-F238E27FC236}">
                <a16:creationId xmlns:a16="http://schemas.microsoft.com/office/drawing/2014/main" id="{5D6A2000-22F3-FE4F-D2E1-0D0F334D87E8}"/>
              </a:ext>
            </a:extLst>
          </p:cNvPr>
          <p:cNvGrpSpPr/>
          <p:nvPr/>
        </p:nvGrpSpPr>
        <p:grpSpPr>
          <a:xfrm>
            <a:off x="13096870" y="1304642"/>
            <a:ext cx="6615711" cy="6615711"/>
            <a:chOff x="0" y="0"/>
            <a:chExt cx="812800" cy="812800"/>
          </a:xfrm>
        </p:grpSpPr>
        <p:sp>
          <p:nvSpPr>
            <p:cNvPr id="31" name="Freeform 8">
              <a:extLst>
                <a:ext uri="{FF2B5EF4-FFF2-40B4-BE49-F238E27FC236}">
                  <a16:creationId xmlns:a16="http://schemas.microsoft.com/office/drawing/2014/main" id="{01596095-5A53-D215-DE67-1A5B67B64C59}"/>
                </a:ext>
              </a:extLst>
            </p:cNvPr>
            <p:cNvSpPr/>
            <p:nvPr/>
          </p:nvSpPr>
          <p:spPr>
            <a:xfrm>
              <a:off x="19389" y="19389"/>
              <a:ext cx="774022" cy="774022"/>
            </a:xfrm>
            <a:custGeom>
              <a:avLst/>
              <a:gdLst/>
              <a:ahLst/>
              <a:cxnLst/>
              <a:rect l="l" t="t" r="r" b="b"/>
              <a:pathLst>
                <a:path w="774022" h="774022">
                  <a:moveTo>
                    <a:pt x="420110" y="13710"/>
                  </a:moveTo>
                  <a:lnTo>
                    <a:pt x="760312" y="353912"/>
                  </a:lnTo>
                  <a:cubicBezTo>
                    <a:pt x="778592" y="372192"/>
                    <a:pt x="778592" y="401830"/>
                    <a:pt x="760312" y="420110"/>
                  </a:cubicBezTo>
                  <a:lnTo>
                    <a:pt x="420110" y="760312"/>
                  </a:lnTo>
                  <a:cubicBezTo>
                    <a:pt x="401830" y="778592"/>
                    <a:pt x="372192" y="778592"/>
                    <a:pt x="353912" y="760312"/>
                  </a:cubicBezTo>
                  <a:lnTo>
                    <a:pt x="13710" y="420110"/>
                  </a:lnTo>
                  <a:cubicBezTo>
                    <a:pt x="-4570" y="401830"/>
                    <a:pt x="-4570" y="372192"/>
                    <a:pt x="13710" y="353912"/>
                  </a:cubicBezTo>
                  <a:lnTo>
                    <a:pt x="353912" y="13710"/>
                  </a:lnTo>
                  <a:cubicBezTo>
                    <a:pt x="372192" y="-4570"/>
                    <a:pt x="401830" y="-4570"/>
                    <a:pt x="420110" y="1371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CD456C8E-5B65-593D-5DB0-3F73B36F7736}"/>
              </a:ext>
            </a:extLst>
          </p:cNvPr>
          <p:cNvGrpSpPr/>
          <p:nvPr/>
        </p:nvGrpSpPr>
        <p:grpSpPr>
          <a:xfrm>
            <a:off x="14522865" y="6472474"/>
            <a:ext cx="3057584" cy="3057584"/>
            <a:chOff x="0" y="0"/>
            <a:chExt cx="812800" cy="812800"/>
          </a:xfrm>
        </p:grpSpPr>
        <p:sp>
          <p:nvSpPr>
            <p:cNvPr id="9" name="Freeform 9">
              <a:extLst>
                <a:ext uri="{FF2B5EF4-FFF2-40B4-BE49-F238E27FC236}">
                  <a16:creationId xmlns:a16="http://schemas.microsoft.com/office/drawing/2014/main" id="{6C93AE3A-912C-1C11-C795-C253BE86B278}"/>
                </a:ext>
              </a:extLst>
            </p:cNvPr>
            <p:cNvSpPr/>
            <p:nvPr/>
          </p:nvSpPr>
          <p:spPr>
            <a:xfrm>
              <a:off x="26220" y="26220"/>
              <a:ext cx="760360" cy="760360"/>
            </a:xfrm>
            <a:custGeom>
              <a:avLst/>
              <a:gdLst/>
              <a:ahLst/>
              <a:cxnLst/>
              <a:rect l="l" t="t" r="r" b="b"/>
              <a:pathLst>
                <a:path w="760360" h="760360">
                  <a:moveTo>
                    <a:pt x="424941" y="18541"/>
                  </a:moveTo>
                  <a:lnTo>
                    <a:pt x="741819" y="335419"/>
                  </a:lnTo>
                  <a:cubicBezTo>
                    <a:pt x="766540" y="360140"/>
                    <a:pt x="766540" y="400220"/>
                    <a:pt x="741819" y="424941"/>
                  </a:cubicBezTo>
                  <a:lnTo>
                    <a:pt x="424941" y="741819"/>
                  </a:lnTo>
                  <a:cubicBezTo>
                    <a:pt x="400220" y="766540"/>
                    <a:pt x="360140" y="766540"/>
                    <a:pt x="335419" y="741819"/>
                  </a:cubicBezTo>
                  <a:lnTo>
                    <a:pt x="18541" y="424941"/>
                  </a:lnTo>
                  <a:cubicBezTo>
                    <a:pt x="-6180" y="400220"/>
                    <a:pt x="-6180" y="360140"/>
                    <a:pt x="18541" y="335419"/>
                  </a:cubicBezTo>
                  <a:lnTo>
                    <a:pt x="335419" y="18541"/>
                  </a:lnTo>
                  <a:cubicBezTo>
                    <a:pt x="360140" y="-6180"/>
                    <a:pt x="400220" y="-6180"/>
                    <a:pt x="424941" y="18541"/>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0" name="TextBox 10">
              <a:extLst>
                <a:ext uri="{FF2B5EF4-FFF2-40B4-BE49-F238E27FC236}">
                  <a16:creationId xmlns:a16="http://schemas.microsoft.com/office/drawing/2014/main" id="{F6D0DE10-3D7C-BC32-624E-F91A52280C70}"/>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177495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TotalTime>
  <Words>2466</Words>
  <Application>Microsoft Macintosh PowerPoint</Application>
  <PresentationFormat>Custom</PresentationFormat>
  <Paragraphs>410</Paragraphs>
  <Slides>36</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Touvlo Italics</vt:lpstr>
      <vt:lpstr>Wingdings</vt:lpstr>
      <vt:lpstr>Segoe UI Emoji</vt:lpstr>
      <vt:lpstr>Aptos</vt:lpstr>
      <vt:lpstr>Courier New</vt:lpstr>
      <vt:lpstr>Times New Roman</vt:lpstr>
      <vt:lpstr>Touvlo</vt:lpstr>
      <vt:lpstr>Calibri</vt:lpstr>
      <vt:lpstr>Touvlo Bold Italics</vt:lpstr>
      <vt:lpstr>Arial</vt:lpstr>
      <vt:lpstr>Touvlo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Workforce Development and Participation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White Modern Business Presentation</dc:title>
  <dc:creator>Hendy, Patsy (MDOT)</dc:creator>
  <cp:lastModifiedBy>Doug Needham</cp:lastModifiedBy>
  <cp:revision>12</cp:revision>
  <dcterms:created xsi:type="dcterms:W3CDTF">2006-08-16T00:00:00Z</dcterms:created>
  <dcterms:modified xsi:type="dcterms:W3CDTF">2026-02-16T18:56:48Z</dcterms:modified>
  <dc:identifier>DAG7rkABrSM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2025-12-19T16:25:57Z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313325e4-bce8-49d7-9283-fa37deb6bfac</vt:lpwstr>
  </property>
  <property fmtid="{D5CDD505-2E9C-101B-9397-08002B2CF9AE}" pid="8" name="MSIP_Label_3a2fed65-62e7-46ea-af74-187e0c17143a_ContentBits">
    <vt:lpwstr>0</vt:lpwstr>
  </property>
  <property fmtid="{D5CDD505-2E9C-101B-9397-08002B2CF9AE}" pid="9" name="MSIP_Label_3a2fed65-62e7-46ea-af74-187e0c17143a_Tag">
    <vt:lpwstr>10, 0, 1, 1</vt:lpwstr>
  </property>
</Properties>
</file>