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145705691" r:id="rId6"/>
    <p:sldId id="288" r:id="rId7"/>
    <p:sldId id="289" r:id="rId8"/>
    <p:sldId id="2145705679" r:id="rId9"/>
    <p:sldId id="2145705682" r:id="rId10"/>
    <p:sldId id="2145705680" r:id="rId11"/>
    <p:sldId id="2145705684" r:id="rId12"/>
    <p:sldId id="2145705693" r:id="rId13"/>
    <p:sldId id="2145705692" r:id="rId14"/>
    <p:sldId id="2145705675" r:id="rId15"/>
    <p:sldId id="2145705688" r:id="rId16"/>
    <p:sldId id="261" r:id="rId17"/>
    <p:sldId id="326" r:id="rId18"/>
    <p:sldId id="262" r:id="rId19"/>
    <p:sldId id="327" r:id="rId20"/>
    <p:sldId id="2145705687" r:id="rId21"/>
    <p:sldId id="2145705685" r:id="rId22"/>
    <p:sldId id="2145705686" r:id="rId23"/>
    <p:sldId id="282" r:id="rId24"/>
    <p:sldId id="285" r:id="rId25"/>
    <p:sldId id="2145705689" r:id="rId26"/>
    <p:sldId id="2145705690"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0B535-4C3B-496C-A1C4-2C9E9218B623}" v="25" dt="2025-02-12T02:09:26.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0CA6F-C6B6-4863-961F-40720140132A}" type="datetimeFigureOut">
              <a:rPr lang="en-US" smtClean="0"/>
              <a:t>2/17/25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F3D2F-7D67-472B-A4BA-F1E6ABAD7C1E}" type="slidenum">
              <a:rPr lang="en-US" smtClean="0"/>
              <a:t>‹#›</a:t>
            </a:fld>
            <a:endParaRPr lang="en-US"/>
          </a:p>
        </p:txBody>
      </p:sp>
    </p:spTree>
    <p:extLst>
      <p:ext uri="{BB962C8B-B14F-4D97-AF65-F5344CB8AC3E}">
        <p14:creationId xmlns:p14="http://schemas.microsoft.com/office/powerpoint/2010/main" val="416292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8EBF53-066D-4990-BA72-C0B2D9329946}" type="slidenum">
              <a:rPr lang="en-US" smtClean="0"/>
              <a:t>3</a:t>
            </a:fld>
            <a:endParaRPr lang="en-US"/>
          </a:p>
        </p:txBody>
      </p:sp>
    </p:spTree>
    <p:extLst>
      <p:ext uri="{BB962C8B-B14F-4D97-AF65-F5344CB8AC3E}">
        <p14:creationId xmlns:p14="http://schemas.microsoft.com/office/powerpoint/2010/main" val="20643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8EBF53-066D-4990-BA72-C0B2D9329946}" type="slidenum">
              <a:rPr lang="en-US" smtClean="0"/>
              <a:t>4</a:t>
            </a:fld>
            <a:endParaRPr lang="en-US"/>
          </a:p>
        </p:txBody>
      </p:sp>
    </p:spTree>
    <p:extLst>
      <p:ext uri="{BB962C8B-B14F-4D97-AF65-F5344CB8AC3E}">
        <p14:creationId xmlns:p14="http://schemas.microsoft.com/office/powerpoint/2010/main" val="389759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Passed house on suspension but senate wants to amend</a:t>
            </a:r>
          </a:p>
          <a:p>
            <a:r>
              <a:rPr lang="en-US"/>
              <a:t>Has lot of good things in it for industry including 100% deduction for R&amp;D, 100% bonus depreciation and EBIT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D581FCC-A1BE-407E-A30A-0C9D7D485C6D}" type="slidenum">
              <a:rPr lang="en-US"/>
              <a:t>11</a:t>
            </a:fld>
            <a:endParaRPr lang="en-US"/>
          </a:p>
        </p:txBody>
      </p:sp>
    </p:spTree>
    <p:extLst>
      <p:ext uri="{BB962C8B-B14F-4D97-AF65-F5344CB8AC3E}">
        <p14:creationId xmlns:p14="http://schemas.microsoft.com/office/powerpoint/2010/main" val="372495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2019, MSHA continued its decades-long effort toward an updated rule on respirable crystalline silica (RCS) with a Request for Information (RFI) to which NSSGA submitted comments. On July 13, 2023, MSHA published its proposed rule and provided only a 45-day comment period. The rule did not follow OSHA’s silica rule, was overly prescriptive, and not based on sound industrial hygiene practices. NSSGA submitted extensive comments with numerous attachments focused on the need for MSHA to align with OSHA, the separation of MNM and coal, and urged the agency to adopt industrial hygiene best practices. NSSGA also met with almost a dozen Hill offices on the proposed rule, reached out to unions to garner support for our position, and silica was a talking point on Hill Day. In January 2024, MSHA sent its final rule to the Office of Management and Budget (OMB), the rule’s final stop before publication. NSSGA met with OMB in February and reviewed key talking points. Publication of the final rule is anticipated in April, according to the Fall Regulatory Agenda. </a:t>
            </a:r>
          </a:p>
          <a:p>
            <a:endParaRPr lang="en-US">
              <a:cs typeface="Calibri"/>
            </a:endParaRPr>
          </a:p>
          <a:p>
            <a:r>
              <a:rPr lang="en-US">
                <a:cs typeface="Calibri"/>
              </a:rPr>
              <a:t>NSSGA is planning 2 noise and dust workshops in 2024 targeting summer in the Chicago area and in the northeast late summer or early fall. </a:t>
            </a:r>
          </a:p>
          <a:p>
            <a:endParaRPr lang="en-US">
              <a:cs typeface="Calibri"/>
            </a:endParaRPr>
          </a:p>
        </p:txBody>
      </p:sp>
      <p:sp>
        <p:nvSpPr>
          <p:cNvPr id="4" name="Slide Number Placeholder 3"/>
          <p:cNvSpPr>
            <a:spLocks noGrp="1"/>
          </p:cNvSpPr>
          <p:nvPr>
            <p:ph type="sldNum" sz="quarter" idx="5"/>
          </p:nvPr>
        </p:nvSpPr>
        <p:spPr/>
        <p:txBody>
          <a:bodyPr/>
          <a:lstStyle/>
          <a:p>
            <a:fld id="{4D581FCC-A1BE-407E-A30A-0C9D7D485C6D}" type="slidenum">
              <a:rPr lang="en-US"/>
              <a:t>20</a:t>
            </a:fld>
            <a:endParaRPr lang="en-US"/>
          </a:p>
        </p:txBody>
      </p:sp>
    </p:spTree>
    <p:extLst>
      <p:ext uri="{BB962C8B-B14F-4D97-AF65-F5344CB8AC3E}">
        <p14:creationId xmlns:p14="http://schemas.microsoft.com/office/powerpoint/2010/main" val="300901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support legislation that seeks to expand mine engineering and related fields at colleges and universities and develop vocational education programs supporting the mining industry – such as the Mining Schools Act. We also encourage Congress and the administration to continue its bipartisan support for programs that work with America’s veterans, active and reserve service members, and their families to find meaningful careers and employment opportunities. </a:t>
            </a:r>
          </a:p>
          <a:p>
            <a:endParaRPr lang="en-US"/>
          </a:p>
          <a:p>
            <a:r>
              <a:rPr lang="en-US"/>
              <a:t>Finally, we urge Congress to examine and update our immigration laws and provide new opportunities to increase the legal workforce in the United States. The NSSGA workforce development task force is forming partnerships with agencies across the country that help place refugees and our team is creating resources for members who want to learn more about attracting and hiring refugees. The first resource is a panel of experts speaking on this during Convention.  </a:t>
            </a:r>
          </a:p>
        </p:txBody>
      </p:sp>
      <p:sp>
        <p:nvSpPr>
          <p:cNvPr id="4" name="Slide Number Placeholder 3"/>
          <p:cNvSpPr>
            <a:spLocks noGrp="1"/>
          </p:cNvSpPr>
          <p:nvPr>
            <p:ph type="sldNum" sz="quarter" idx="5"/>
          </p:nvPr>
        </p:nvSpPr>
        <p:spPr/>
        <p:txBody>
          <a:bodyPr/>
          <a:lstStyle/>
          <a:p>
            <a:fld id="{4D581FCC-A1BE-407E-A30A-0C9D7D485C6D}" type="slidenum">
              <a:rPr lang="en-US"/>
              <a:t>21</a:t>
            </a:fld>
            <a:endParaRPr lang="en-US"/>
          </a:p>
        </p:txBody>
      </p:sp>
    </p:spTree>
    <p:extLst>
      <p:ext uri="{BB962C8B-B14F-4D97-AF65-F5344CB8AC3E}">
        <p14:creationId xmlns:p14="http://schemas.microsoft.com/office/powerpoint/2010/main" val="1184931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D5AC-D4DC-F74C-B976-18F7209BCE18}"/>
              </a:ext>
            </a:extLst>
          </p:cNvPr>
          <p:cNvSpPr>
            <a:spLocks noGrp="1"/>
          </p:cNvSpPr>
          <p:nvPr>
            <p:ph type="ctrTitle"/>
          </p:nvPr>
        </p:nvSpPr>
        <p:spPr>
          <a:xfrm>
            <a:off x="1029727" y="2666962"/>
            <a:ext cx="9144000" cy="2387600"/>
          </a:xfrm>
        </p:spPr>
        <p:txBody>
          <a:bodyPr anchor="b">
            <a:normAutofit/>
          </a:bodyPr>
          <a:lstStyle>
            <a:lvl1pPr algn="l">
              <a:defRPr sz="420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0697FD5-0C60-D041-BB63-FCAC9016F7EB}"/>
              </a:ext>
            </a:extLst>
          </p:cNvPr>
          <p:cNvSpPr>
            <a:spLocks noGrp="1"/>
          </p:cNvSpPr>
          <p:nvPr>
            <p:ph type="subTitle" idx="1"/>
          </p:nvPr>
        </p:nvSpPr>
        <p:spPr>
          <a:xfrm>
            <a:off x="1029727" y="5146637"/>
            <a:ext cx="9144000" cy="1192379"/>
          </a:xfrm>
        </p:spPr>
        <p:txBody>
          <a:bodyPr/>
          <a:lstStyle>
            <a:lvl1pPr marL="0" indent="0" algn="l">
              <a:buNone/>
              <a:defRPr sz="2800" baseline="0">
                <a:solidFill>
                  <a:srgbClr val="DBDBD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0F18D-3B86-D144-85D1-8A6CEBB4D19C}"/>
              </a:ext>
            </a:extLst>
          </p:cNvPr>
          <p:cNvSpPr>
            <a:spLocks noGrp="1"/>
          </p:cNvSpPr>
          <p:nvPr>
            <p:ph type="dt" sz="half" idx="10"/>
          </p:nvPr>
        </p:nvSpPr>
        <p:spPr/>
        <p:txBody>
          <a:bodyPr/>
          <a:lstStyle/>
          <a:p>
            <a:fld id="{CD128C8F-3454-2E40-AE06-B21450B9BDA5}" type="datetimeFigureOut">
              <a:rPr lang="en-US" smtClean="0"/>
              <a:t>2/17/25</a:t>
            </a:fld>
            <a:endParaRPr lang="en-US"/>
          </a:p>
        </p:txBody>
      </p:sp>
      <p:sp>
        <p:nvSpPr>
          <p:cNvPr id="5" name="Footer Placeholder 4">
            <a:extLst>
              <a:ext uri="{FF2B5EF4-FFF2-40B4-BE49-F238E27FC236}">
                <a16:creationId xmlns:a16="http://schemas.microsoft.com/office/drawing/2014/main" id="{D1F705B7-8CF0-E542-BEC7-532C9D276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F21BD-8D58-3C4B-B4FD-659A8F2F0A05}"/>
              </a:ext>
            </a:extLst>
          </p:cNvPr>
          <p:cNvSpPr>
            <a:spLocks noGrp="1"/>
          </p:cNvSpPr>
          <p:nvPr>
            <p:ph type="sldNum" sz="quarter" idx="12"/>
          </p:nvPr>
        </p:nvSpPr>
        <p:spPr/>
        <p:txBody>
          <a:bodyPr/>
          <a:lstStyle/>
          <a:p>
            <a:fld id="{E7B10058-12F3-634C-AD0F-6D3F2CC4FF39}" type="slidenum">
              <a:rPr lang="en-US" smtClean="0"/>
              <a:t>‹#›</a:t>
            </a:fld>
            <a:endParaRPr lang="en-US"/>
          </a:p>
        </p:txBody>
      </p:sp>
    </p:spTree>
    <p:extLst>
      <p:ext uri="{BB962C8B-B14F-4D97-AF65-F5344CB8AC3E}">
        <p14:creationId xmlns:p14="http://schemas.microsoft.com/office/powerpoint/2010/main" val="94930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448F-62D7-AB41-ADD8-E60F6F64F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6BEFD-A1B8-7A47-8DEE-201361217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F858B-9D01-CC44-AA1E-50C087DE4F5F}"/>
              </a:ext>
            </a:extLst>
          </p:cNvPr>
          <p:cNvSpPr>
            <a:spLocks noGrp="1"/>
          </p:cNvSpPr>
          <p:nvPr>
            <p:ph type="dt" sz="half" idx="10"/>
          </p:nvPr>
        </p:nvSpPr>
        <p:spPr/>
        <p:txBody>
          <a:bodyPr/>
          <a:lstStyle/>
          <a:p>
            <a:fld id="{CD128C8F-3454-2E40-AE06-B21450B9BDA5}" type="datetimeFigureOut">
              <a:rPr lang="en-US" smtClean="0"/>
              <a:t>2/17/25</a:t>
            </a:fld>
            <a:endParaRPr lang="en-US"/>
          </a:p>
        </p:txBody>
      </p:sp>
      <p:sp>
        <p:nvSpPr>
          <p:cNvPr id="5" name="Footer Placeholder 4">
            <a:extLst>
              <a:ext uri="{FF2B5EF4-FFF2-40B4-BE49-F238E27FC236}">
                <a16:creationId xmlns:a16="http://schemas.microsoft.com/office/drawing/2014/main" id="{C430256C-BCBB-684A-B1A5-8EED1C324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71DE4-59AB-3848-9941-616ADCD31F4D}"/>
              </a:ext>
            </a:extLst>
          </p:cNvPr>
          <p:cNvSpPr>
            <a:spLocks noGrp="1"/>
          </p:cNvSpPr>
          <p:nvPr>
            <p:ph type="sldNum" sz="quarter" idx="12"/>
          </p:nvPr>
        </p:nvSpPr>
        <p:spPr/>
        <p:txBody>
          <a:bodyPr/>
          <a:lstStyle/>
          <a:p>
            <a:fld id="{E7B10058-12F3-634C-AD0F-6D3F2CC4FF39}" type="slidenum">
              <a:rPr lang="en-US" smtClean="0"/>
              <a:t>‹#›</a:t>
            </a:fld>
            <a:endParaRPr lang="en-US"/>
          </a:p>
        </p:txBody>
      </p:sp>
    </p:spTree>
    <p:extLst>
      <p:ext uri="{BB962C8B-B14F-4D97-AF65-F5344CB8AC3E}">
        <p14:creationId xmlns:p14="http://schemas.microsoft.com/office/powerpoint/2010/main" val="377700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7B56-FC0F-DF4A-9B6D-9E6A03A96D7D}"/>
              </a:ext>
            </a:extLst>
          </p:cNvPr>
          <p:cNvSpPr>
            <a:spLocks noGrp="1"/>
          </p:cNvSpPr>
          <p:nvPr>
            <p:ph type="title"/>
          </p:nvPr>
        </p:nvSpPr>
        <p:spPr>
          <a:xfrm>
            <a:off x="992491" y="1915005"/>
            <a:ext cx="10515600" cy="2971027"/>
          </a:xfrm>
        </p:spPr>
        <p:txBody>
          <a:bodyPr anchor="b">
            <a:normAutofit/>
          </a:bodyPr>
          <a:lstStyle>
            <a:lvl1pPr>
              <a:defRPr sz="420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2F88655-30BA-CF46-A3C4-1645EA7416F0}"/>
              </a:ext>
            </a:extLst>
          </p:cNvPr>
          <p:cNvSpPr>
            <a:spLocks noGrp="1"/>
          </p:cNvSpPr>
          <p:nvPr>
            <p:ph type="body" idx="1"/>
          </p:nvPr>
        </p:nvSpPr>
        <p:spPr>
          <a:xfrm>
            <a:off x="992491" y="4886032"/>
            <a:ext cx="10515600" cy="1428272"/>
          </a:xfrm>
        </p:spPr>
        <p:txBody>
          <a:bodyPr/>
          <a:lstStyle>
            <a:lvl1pPr marL="0" indent="0">
              <a:buNone/>
              <a:defRPr sz="24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178761-AC65-8448-8762-9F22FC88C7E9}"/>
              </a:ext>
            </a:extLst>
          </p:cNvPr>
          <p:cNvSpPr>
            <a:spLocks noGrp="1"/>
          </p:cNvSpPr>
          <p:nvPr>
            <p:ph type="dt" sz="half" idx="10"/>
          </p:nvPr>
        </p:nvSpPr>
        <p:spPr/>
        <p:txBody>
          <a:bodyPr/>
          <a:lstStyle/>
          <a:p>
            <a:fld id="{CD128C8F-3454-2E40-AE06-B21450B9BDA5}" type="datetimeFigureOut">
              <a:rPr lang="en-US" smtClean="0"/>
              <a:t>2/17/25</a:t>
            </a:fld>
            <a:endParaRPr lang="en-US"/>
          </a:p>
        </p:txBody>
      </p:sp>
      <p:sp>
        <p:nvSpPr>
          <p:cNvPr id="5" name="Footer Placeholder 4">
            <a:extLst>
              <a:ext uri="{FF2B5EF4-FFF2-40B4-BE49-F238E27FC236}">
                <a16:creationId xmlns:a16="http://schemas.microsoft.com/office/drawing/2014/main" id="{B8D1B0EA-200F-174A-A738-993AC0ECB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6EBB9-B4D7-BD44-806C-DC5B089EC165}"/>
              </a:ext>
            </a:extLst>
          </p:cNvPr>
          <p:cNvSpPr>
            <a:spLocks noGrp="1"/>
          </p:cNvSpPr>
          <p:nvPr>
            <p:ph type="sldNum" sz="quarter" idx="12"/>
          </p:nvPr>
        </p:nvSpPr>
        <p:spPr/>
        <p:txBody>
          <a:bodyPr/>
          <a:lstStyle/>
          <a:p>
            <a:fld id="{E7B10058-12F3-634C-AD0F-6D3F2CC4FF39}" type="slidenum">
              <a:rPr lang="en-US" smtClean="0"/>
              <a:t>‹#›</a:t>
            </a:fld>
            <a:endParaRPr lang="en-US"/>
          </a:p>
        </p:txBody>
      </p:sp>
    </p:spTree>
    <p:extLst>
      <p:ext uri="{BB962C8B-B14F-4D97-AF65-F5344CB8AC3E}">
        <p14:creationId xmlns:p14="http://schemas.microsoft.com/office/powerpoint/2010/main" val="33680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012D-9AA4-FC49-8C52-6636B21ADA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6B0B5C-E1FB-8745-8607-2C1C8048AFBA}"/>
              </a:ext>
            </a:extLst>
          </p:cNvPr>
          <p:cNvSpPr>
            <a:spLocks noGrp="1"/>
          </p:cNvSpPr>
          <p:nvPr>
            <p:ph sz="half" idx="1"/>
          </p:nvPr>
        </p:nvSpPr>
        <p:spPr>
          <a:xfrm>
            <a:off x="100232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5E2734-9F89-2F42-9DBC-0D5D7FC3239B}"/>
              </a:ext>
            </a:extLst>
          </p:cNvPr>
          <p:cNvSpPr>
            <a:spLocks noGrp="1"/>
          </p:cNvSpPr>
          <p:nvPr>
            <p:ph sz="half" idx="2"/>
          </p:nvPr>
        </p:nvSpPr>
        <p:spPr>
          <a:xfrm>
            <a:off x="633632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C73F0-826B-3845-93EC-73B20CB13988}"/>
              </a:ext>
            </a:extLst>
          </p:cNvPr>
          <p:cNvSpPr>
            <a:spLocks noGrp="1"/>
          </p:cNvSpPr>
          <p:nvPr>
            <p:ph type="dt" sz="half" idx="10"/>
          </p:nvPr>
        </p:nvSpPr>
        <p:spPr/>
        <p:txBody>
          <a:bodyPr/>
          <a:lstStyle/>
          <a:p>
            <a:fld id="{CD128C8F-3454-2E40-AE06-B21450B9BDA5}" type="datetimeFigureOut">
              <a:rPr lang="en-US" smtClean="0"/>
              <a:t>2/17/25</a:t>
            </a:fld>
            <a:endParaRPr lang="en-US"/>
          </a:p>
        </p:txBody>
      </p:sp>
      <p:sp>
        <p:nvSpPr>
          <p:cNvPr id="6" name="Footer Placeholder 5">
            <a:extLst>
              <a:ext uri="{FF2B5EF4-FFF2-40B4-BE49-F238E27FC236}">
                <a16:creationId xmlns:a16="http://schemas.microsoft.com/office/drawing/2014/main" id="{652AD6BA-F80E-0E4E-B435-0ACEE0CCF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4A2C9-30C3-9C46-8E1F-361132612956}"/>
              </a:ext>
            </a:extLst>
          </p:cNvPr>
          <p:cNvSpPr>
            <a:spLocks noGrp="1"/>
          </p:cNvSpPr>
          <p:nvPr>
            <p:ph type="sldNum" sz="quarter" idx="12"/>
          </p:nvPr>
        </p:nvSpPr>
        <p:spPr/>
        <p:txBody>
          <a:bodyPr/>
          <a:lstStyle/>
          <a:p>
            <a:fld id="{E7B10058-12F3-634C-AD0F-6D3F2CC4FF39}" type="slidenum">
              <a:rPr lang="en-US" smtClean="0"/>
              <a:t>‹#›</a:t>
            </a:fld>
            <a:endParaRPr lang="en-US"/>
          </a:p>
        </p:txBody>
      </p:sp>
    </p:spTree>
    <p:extLst>
      <p:ext uri="{BB962C8B-B14F-4D97-AF65-F5344CB8AC3E}">
        <p14:creationId xmlns:p14="http://schemas.microsoft.com/office/powerpoint/2010/main" val="27609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8AD9-47D5-0F47-97F1-21B34091D4FB}"/>
              </a:ext>
            </a:extLst>
          </p:cNvPr>
          <p:cNvSpPr>
            <a:spLocks noGrp="1"/>
          </p:cNvSpPr>
          <p:nvPr>
            <p:ph type="title"/>
          </p:nvPr>
        </p:nvSpPr>
        <p:spPr>
          <a:xfrm>
            <a:off x="1003910" y="165834"/>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DC7B1-7892-2C44-98A6-E8AD18128AED}"/>
              </a:ext>
            </a:extLst>
          </p:cNvPr>
          <p:cNvSpPr>
            <a:spLocks noGrp="1"/>
          </p:cNvSpPr>
          <p:nvPr>
            <p:ph type="body" idx="1"/>
          </p:nvPr>
        </p:nvSpPr>
        <p:spPr>
          <a:xfrm>
            <a:off x="1015633"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4127AF-D2B8-DA46-A02D-2CC095C46F09}"/>
              </a:ext>
            </a:extLst>
          </p:cNvPr>
          <p:cNvSpPr>
            <a:spLocks noGrp="1"/>
          </p:cNvSpPr>
          <p:nvPr>
            <p:ph sz="half" idx="2"/>
          </p:nvPr>
        </p:nvSpPr>
        <p:spPr>
          <a:xfrm>
            <a:off x="1015633"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68493D-8DAE-DC4F-9677-E55E04E1F979}"/>
              </a:ext>
            </a:extLst>
          </p:cNvPr>
          <p:cNvSpPr>
            <a:spLocks noGrp="1"/>
          </p:cNvSpPr>
          <p:nvPr>
            <p:ph type="body" sz="quarter" idx="3"/>
          </p:nvPr>
        </p:nvSpPr>
        <p:spPr>
          <a:xfrm>
            <a:off x="6348045"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42F96-47FF-3E47-BA8C-F7185DBDA6E1}"/>
              </a:ext>
            </a:extLst>
          </p:cNvPr>
          <p:cNvSpPr>
            <a:spLocks noGrp="1"/>
          </p:cNvSpPr>
          <p:nvPr>
            <p:ph sz="quarter" idx="4"/>
          </p:nvPr>
        </p:nvSpPr>
        <p:spPr>
          <a:xfrm>
            <a:off x="6348045"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4F78E8-7834-014A-9887-71FB3A056C55}"/>
              </a:ext>
            </a:extLst>
          </p:cNvPr>
          <p:cNvSpPr>
            <a:spLocks noGrp="1"/>
          </p:cNvSpPr>
          <p:nvPr>
            <p:ph type="dt" sz="half" idx="10"/>
          </p:nvPr>
        </p:nvSpPr>
        <p:spPr/>
        <p:txBody>
          <a:bodyPr/>
          <a:lstStyle/>
          <a:p>
            <a:fld id="{CD128C8F-3454-2E40-AE06-B21450B9BDA5}" type="datetimeFigureOut">
              <a:rPr lang="en-US" smtClean="0"/>
              <a:t>2/17/25</a:t>
            </a:fld>
            <a:endParaRPr lang="en-US"/>
          </a:p>
        </p:txBody>
      </p:sp>
      <p:sp>
        <p:nvSpPr>
          <p:cNvPr id="8" name="Footer Placeholder 7">
            <a:extLst>
              <a:ext uri="{FF2B5EF4-FFF2-40B4-BE49-F238E27FC236}">
                <a16:creationId xmlns:a16="http://schemas.microsoft.com/office/drawing/2014/main" id="{F18586B2-A6FB-0D44-B416-00B01EADE8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DFF0AA-B82E-1247-9926-1858D00D4E53}"/>
              </a:ext>
            </a:extLst>
          </p:cNvPr>
          <p:cNvSpPr>
            <a:spLocks noGrp="1"/>
          </p:cNvSpPr>
          <p:nvPr>
            <p:ph type="sldNum" sz="quarter" idx="12"/>
          </p:nvPr>
        </p:nvSpPr>
        <p:spPr/>
        <p:txBody>
          <a:bodyPr/>
          <a:lstStyle/>
          <a:p>
            <a:fld id="{E7B10058-12F3-634C-AD0F-6D3F2CC4FF39}" type="slidenum">
              <a:rPr lang="en-US" smtClean="0"/>
              <a:t>‹#›</a:t>
            </a:fld>
            <a:endParaRPr lang="en-US"/>
          </a:p>
        </p:txBody>
      </p:sp>
    </p:spTree>
    <p:extLst>
      <p:ext uri="{BB962C8B-B14F-4D97-AF65-F5344CB8AC3E}">
        <p14:creationId xmlns:p14="http://schemas.microsoft.com/office/powerpoint/2010/main" val="350393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32C45-CF16-C244-8E29-C5901302FB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2EE1F7-5F2A-6849-B827-B9DFD26C9998}"/>
              </a:ext>
            </a:extLst>
          </p:cNvPr>
          <p:cNvSpPr>
            <a:spLocks noGrp="1"/>
          </p:cNvSpPr>
          <p:nvPr>
            <p:ph type="dt" sz="half" idx="10"/>
          </p:nvPr>
        </p:nvSpPr>
        <p:spPr/>
        <p:txBody>
          <a:bodyPr/>
          <a:lstStyle/>
          <a:p>
            <a:fld id="{CD128C8F-3454-2E40-AE06-B21450B9BDA5}" type="datetimeFigureOut">
              <a:rPr lang="en-US" smtClean="0"/>
              <a:t>2/17/25</a:t>
            </a:fld>
            <a:endParaRPr lang="en-US"/>
          </a:p>
        </p:txBody>
      </p:sp>
      <p:sp>
        <p:nvSpPr>
          <p:cNvPr id="4" name="Footer Placeholder 3">
            <a:extLst>
              <a:ext uri="{FF2B5EF4-FFF2-40B4-BE49-F238E27FC236}">
                <a16:creationId xmlns:a16="http://schemas.microsoft.com/office/drawing/2014/main" id="{AAE505D5-1036-0B4D-A2DC-E8181652C6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89A888-4050-6840-9C83-4C266C618A8F}"/>
              </a:ext>
            </a:extLst>
          </p:cNvPr>
          <p:cNvSpPr>
            <a:spLocks noGrp="1"/>
          </p:cNvSpPr>
          <p:nvPr>
            <p:ph type="sldNum" sz="quarter" idx="12"/>
          </p:nvPr>
        </p:nvSpPr>
        <p:spPr/>
        <p:txBody>
          <a:bodyPr/>
          <a:lstStyle/>
          <a:p>
            <a:fld id="{E7B10058-12F3-634C-AD0F-6D3F2CC4FF39}" type="slidenum">
              <a:rPr lang="en-US" smtClean="0"/>
              <a:t>‹#›</a:t>
            </a:fld>
            <a:endParaRPr lang="en-US"/>
          </a:p>
        </p:txBody>
      </p:sp>
    </p:spTree>
    <p:extLst>
      <p:ext uri="{BB962C8B-B14F-4D97-AF65-F5344CB8AC3E}">
        <p14:creationId xmlns:p14="http://schemas.microsoft.com/office/powerpoint/2010/main" val="110226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E1CE6-EAED-524B-9984-7E5A15F7E0CD}"/>
              </a:ext>
            </a:extLst>
          </p:cNvPr>
          <p:cNvSpPr>
            <a:spLocks noGrp="1"/>
          </p:cNvSpPr>
          <p:nvPr>
            <p:ph type="dt" sz="half" idx="10"/>
          </p:nvPr>
        </p:nvSpPr>
        <p:spPr/>
        <p:txBody>
          <a:bodyPr/>
          <a:lstStyle/>
          <a:p>
            <a:fld id="{CD128C8F-3454-2E40-AE06-B21450B9BDA5}" type="datetimeFigureOut">
              <a:rPr lang="en-US" smtClean="0"/>
              <a:t>2/17/25</a:t>
            </a:fld>
            <a:endParaRPr lang="en-US"/>
          </a:p>
        </p:txBody>
      </p:sp>
      <p:sp>
        <p:nvSpPr>
          <p:cNvPr id="3" name="Footer Placeholder 2">
            <a:extLst>
              <a:ext uri="{FF2B5EF4-FFF2-40B4-BE49-F238E27FC236}">
                <a16:creationId xmlns:a16="http://schemas.microsoft.com/office/drawing/2014/main" id="{9289DB65-34FD-2647-88D2-9FFAAD78B1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ABEE8C-8580-6846-B083-29DB8555D33A}"/>
              </a:ext>
            </a:extLst>
          </p:cNvPr>
          <p:cNvSpPr>
            <a:spLocks noGrp="1"/>
          </p:cNvSpPr>
          <p:nvPr>
            <p:ph type="sldNum" sz="quarter" idx="12"/>
          </p:nvPr>
        </p:nvSpPr>
        <p:spPr/>
        <p:txBody>
          <a:bodyPr/>
          <a:lstStyle/>
          <a:p>
            <a:fld id="{E7B10058-12F3-634C-AD0F-6D3F2CC4FF39}" type="slidenum">
              <a:rPr lang="en-US" smtClean="0"/>
              <a:t>‹#›</a:t>
            </a:fld>
            <a:endParaRPr lang="en-US"/>
          </a:p>
        </p:txBody>
      </p:sp>
    </p:spTree>
    <p:extLst>
      <p:ext uri="{BB962C8B-B14F-4D97-AF65-F5344CB8AC3E}">
        <p14:creationId xmlns:p14="http://schemas.microsoft.com/office/powerpoint/2010/main" val="30397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7AE1-E42D-6244-A425-90AC86E27A52}"/>
              </a:ext>
            </a:extLst>
          </p:cNvPr>
          <p:cNvSpPr>
            <a:spLocks noGrp="1"/>
          </p:cNvSpPr>
          <p:nvPr>
            <p:ph type="title"/>
          </p:nvPr>
        </p:nvSpPr>
        <p:spPr>
          <a:xfrm>
            <a:off x="839788" y="457200"/>
            <a:ext cx="3932237" cy="1600200"/>
          </a:xfrm>
        </p:spPr>
        <p:txBody>
          <a:bodyPr anchor="b"/>
          <a:lstStyle>
            <a:lvl1pPr fontAlgn="t">
              <a:defRPr sz="3200" baseline="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8142C07-84DB-6F42-9DAB-0A88A29C1F24}"/>
              </a:ext>
            </a:extLst>
          </p:cNvPr>
          <p:cNvSpPr>
            <a:spLocks noGrp="1"/>
          </p:cNvSpPr>
          <p:nvPr>
            <p:ph type="pic" idx="1"/>
          </p:nvPr>
        </p:nvSpPr>
        <p:spPr>
          <a:xfrm>
            <a:off x="5183188" y="1618735"/>
            <a:ext cx="6172200" cy="46461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791334-D4B7-6047-BAFC-E44D4AB9D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C10D3-93A9-4B49-9A5D-36937768A2DB}"/>
              </a:ext>
            </a:extLst>
          </p:cNvPr>
          <p:cNvSpPr>
            <a:spLocks noGrp="1"/>
          </p:cNvSpPr>
          <p:nvPr>
            <p:ph type="dt" sz="half" idx="10"/>
          </p:nvPr>
        </p:nvSpPr>
        <p:spPr/>
        <p:txBody>
          <a:bodyPr/>
          <a:lstStyle/>
          <a:p>
            <a:fld id="{CD128C8F-3454-2E40-AE06-B21450B9BDA5}" type="datetimeFigureOut">
              <a:rPr lang="en-US" smtClean="0"/>
              <a:t>2/17/25</a:t>
            </a:fld>
            <a:endParaRPr lang="en-US"/>
          </a:p>
        </p:txBody>
      </p:sp>
      <p:sp>
        <p:nvSpPr>
          <p:cNvPr id="6" name="Footer Placeholder 5">
            <a:extLst>
              <a:ext uri="{FF2B5EF4-FFF2-40B4-BE49-F238E27FC236}">
                <a16:creationId xmlns:a16="http://schemas.microsoft.com/office/drawing/2014/main" id="{61528EEC-8598-6B48-8CAA-4487BCD6EE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7C048-FC67-CA4C-9148-51FE1D2DD12D}"/>
              </a:ext>
            </a:extLst>
          </p:cNvPr>
          <p:cNvSpPr>
            <a:spLocks noGrp="1"/>
          </p:cNvSpPr>
          <p:nvPr>
            <p:ph type="sldNum" sz="quarter" idx="12"/>
          </p:nvPr>
        </p:nvSpPr>
        <p:spPr/>
        <p:txBody>
          <a:bodyPr/>
          <a:lstStyle/>
          <a:p>
            <a:fld id="{E7B10058-12F3-634C-AD0F-6D3F2CC4FF39}" type="slidenum">
              <a:rPr lang="en-US" smtClean="0"/>
              <a:t>‹#›</a:t>
            </a:fld>
            <a:endParaRPr lang="en-US"/>
          </a:p>
        </p:txBody>
      </p:sp>
    </p:spTree>
    <p:extLst>
      <p:ext uri="{BB962C8B-B14F-4D97-AF65-F5344CB8AC3E}">
        <p14:creationId xmlns:p14="http://schemas.microsoft.com/office/powerpoint/2010/main" val="274044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BCAFA-4F8F-D34E-B48B-A124485AD938}"/>
              </a:ext>
            </a:extLst>
          </p:cNvPr>
          <p:cNvSpPr>
            <a:spLocks noGrp="1"/>
          </p:cNvSpPr>
          <p:nvPr>
            <p:ph type="title"/>
          </p:nvPr>
        </p:nvSpPr>
        <p:spPr>
          <a:xfrm>
            <a:off x="998841" y="167413"/>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2E63CA-8203-EB43-BBD4-5F1A90708E46}"/>
              </a:ext>
            </a:extLst>
          </p:cNvPr>
          <p:cNvSpPr>
            <a:spLocks noGrp="1"/>
          </p:cNvSpPr>
          <p:nvPr>
            <p:ph type="body" idx="1"/>
          </p:nvPr>
        </p:nvSpPr>
        <p:spPr>
          <a:xfrm>
            <a:off x="996785" y="183798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0269E-BF62-7847-ADC7-630A82F86AA8}"/>
              </a:ext>
            </a:extLst>
          </p:cNvPr>
          <p:cNvSpPr>
            <a:spLocks noGrp="1"/>
          </p:cNvSpPr>
          <p:nvPr>
            <p:ph type="dt" sz="half" idx="2"/>
          </p:nvPr>
        </p:nvSpPr>
        <p:spPr>
          <a:xfrm>
            <a:off x="111211" y="6463955"/>
            <a:ext cx="2743200" cy="365125"/>
          </a:xfrm>
          <a:prstGeom prst="rect">
            <a:avLst/>
          </a:prstGeom>
        </p:spPr>
        <p:txBody>
          <a:bodyPr vert="horz" lIns="91440" tIns="45720" rIns="91440" bIns="45720" rtlCol="0" anchor="ctr"/>
          <a:lstStyle>
            <a:lvl1pPr algn="l">
              <a:defRPr sz="1200" baseline="0">
                <a:solidFill>
                  <a:srgbClr val="DBDBD6"/>
                </a:solidFill>
              </a:defRPr>
            </a:lvl1pPr>
          </a:lstStyle>
          <a:p>
            <a:fld id="{CD128C8F-3454-2E40-AE06-B21450B9BDA5}" type="datetimeFigureOut">
              <a:rPr lang="en-US" smtClean="0"/>
              <a:pPr/>
              <a:t>2/17/25</a:t>
            </a:fld>
            <a:endParaRPr lang="en-US"/>
          </a:p>
        </p:txBody>
      </p:sp>
      <p:sp>
        <p:nvSpPr>
          <p:cNvPr id="5" name="Footer Placeholder 4">
            <a:extLst>
              <a:ext uri="{FF2B5EF4-FFF2-40B4-BE49-F238E27FC236}">
                <a16:creationId xmlns:a16="http://schemas.microsoft.com/office/drawing/2014/main" id="{F15EBAB5-31C5-F448-8686-814EEB460349}"/>
              </a:ext>
            </a:extLst>
          </p:cNvPr>
          <p:cNvSpPr>
            <a:spLocks noGrp="1"/>
          </p:cNvSpPr>
          <p:nvPr>
            <p:ph type="ftr" sz="quarter" idx="3"/>
          </p:nvPr>
        </p:nvSpPr>
        <p:spPr>
          <a:xfrm>
            <a:off x="4197185" y="6465758"/>
            <a:ext cx="4114800" cy="365125"/>
          </a:xfrm>
          <a:prstGeom prst="rect">
            <a:avLst/>
          </a:prstGeom>
        </p:spPr>
        <p:txBody>
          <a:bodyPr vert="horz" lIns="91440" tIns="45720" rIns="91440" bIns="45720" rtlCol="0" anchor="ctr"/>
          <a:lstStyle>
            <a:lvl1pPr algn="ctr">
              <a:defRPr sz="1200" baseline="0">
                <a:solidFill>
                  <a:srgbClr val="DBDBD6"/>
                </a:solidFill>
              </a:defRPr>
            </a:lvl1pPr>
          </a:lstStyle>
          <a:p>
            <a:endParaRPr lang="en-US"/>
          </a:p>
        </p:txBody>
      </p:sp>
      <p:sp>
        <p:nvSpPr>
          <p:cNvPr id="6" name="Slide Number Placeholder 5">
            <a:extLst>
              <a:ext uri="{FF2B5EF4-FFF2-40B4-BE49-F238E27FC236}">
                <a16:creationId xmlns:a16="http://schemas.microsoft.com/office/drawing/2014/main" id="{81F31666-5D9A-CD48-964A-26444F51ACBF}"/>
              </a:ext>
            </a:extLst>
          </p:cNvPr>
          <p:cNvSpPr>
            <a:spLocks noGrp="1"/>
          </p:cNvSpPr>
          <p:nvPr>
            <p:ph type="sldNum" sz="quarter" idx="4"/>
          </p:nvPr>
        </p:nvSpPr>
        <p:spPr>
          <a:xfrm>
            <a:off x="9312873" y="6448424"/>
            <a:ext cx="2743200" cy="365125"/>
          </a:xfrm>
          <a:prstGeom prst="rect">
            <a:avLst/>
          </a:prstGeom>
        </p:spPr>
        <p:txBody>
          <a:bodyPr vert="horz" lIns="91440" tIns="45720" rIns="91440" bIns="45720" rtlCol="0" anchor="ctr"/>
          <a:lstStyle>
            <a:lvl1pPr algn="r">
              <a:defRPr sz="1200" baseline="0">
                <a:solidFill>
                  <a:srgbClr val="DBDBD6"/>
                </a:solidFill>
              </a:defRPr>
            </a:lvl1pPr>
          </a:lstStyle>
          <a:p>
            <a:fld id="{E7B10058-12F3-634C-AD0F-6D3F2CC4FF39}" type="slidenum">
              <a:rPr lang="en-US" smtClean="0"/>
              <a:pPr/>
              <a:t>‹#›</a:t>
            </a:fld>
            <a:endParaRPr lang="en-US"/>
          </a:p>
        </p:txBody>
      </p:sp>
    </p:spTree>
    <p:extLst>
      <p:ext uri="{BB962C8B-B14F-4D97-AF65-F5344CB8AC3E}">
        <p14:creationId xmlns:p14="http://schemas.microsoft.com/office/powerpoint/2010/main" val="263711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l" defTabSz="914400" rtl="0" eaLnBrk="1" fontAlgn="b" latinLnBrk="0" hangingPunct="1">
        <a:lnSpc>
          <a:spcPct val="90000"/>
        </a:lnSpc>
        <a:spcBef>
          <a:spcPct val="0"/>
        </a:spcBef>
        <a:buNone/>
        <a:defRPr sz="4200" kern="1200" baseline="0">
          <a:solidFill>
            <a:srgbClr val="C24D00"/>
          </a:solidFill>
          <a:latin typeface="Open Sans Extrabold" panose="020B0606030504020204" pitchFamily="34" charset="0"/>
          <a:ea typeface="+mj-ea"/>
          <a:cs typeface="+mj-cs"/>
        </a:defRPr>
      </a:lvl1pPr>
    </p:titleStyle>
    <p:bodyStyle>
      <a:lvl1pPr marL="228600" indent="-228600" algn="l" defTabSz="914400" rtl="0" eaLnBrk="1" latinLnBrk="0" hangingPunct="1">
        <a:lnSpc>
          <a:spcPct val="90000"/>
        </a:lnSpc>
        <a:spcBef>
          <a:spcPts val="1200"/>
        </a:spcBef>
        <a:buClr>
          <a:srgbClr val="C3C6C3"/>
        </a:buClr>
        <a:buSzPct val="120000"/>
        <a:buFont typeface="Arial" panose="020B0604020202020204" pitchFamily="34" charset="0"/>
        <a:buChar char="•"/>
        <a:defRPr sz="3200" kern="1200" baseline="0">
          <a:solidFill>
            <a:schemeClr val="bg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1200"/>
        </a:spcBef>
        <a:buClr>
          <a:srgbClr val="C3C6C3"/>
        </a:buClr>
        <a:buSzPct val="120000"/>
        <a:buFont typeface="Arial" panose="020B0604020202020204" pitchFamily="34" charset="0"/>
        <a:buChar char="•"/>
        <a:defRPr sz="2800" kern="1200" baseline="0">
          <a:solidFill>
            <a:schemeClr val="bg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1200"/>
        </a:spcBef>
        <a:buClr>
          <a:srgbClr val="C3C6C3"/>
        </a:buClr>
        <a:buSzPct val="120000"/>
        <a:buFont typeface="Arial" panose="020B0604020202020204" pitchFamily="34" charset="0"/>
        <a:buChar char="•"/>
        <a:defRPr sz="2800" kern="1200" baseline="0">
          <a:solidFill>
            <a:schemeClr val="bg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1200"/>
        </a:spcBef>
        <a:buClr>
          <a:srgbClr val="C3C6C3"/>
        </a:buClr>
        <a:buSzPct val="120000"/>
        <a:buFont typeface="Arial" panose="020B0604020202020204" pitchFamily="34" charset="0"/>
        <a:buChar char="•"/>
        <a:defRPr sz="2800" kern="1200" baseline="0">
          <a:solidFill>
            <a:schemeClr val="bg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1200"/>
        </a:spcBef>
        <a:buClr>
          <a:srgbClr val="C3C6C3"/>
        </a:buClr>
        <a:buSzPct val="120000"/>
        <a:buFont typeface="Arial" panose="020B0604020202020204" pitchFamily="34" charset="0"/>
        <a:buChar char="•"/>
        <a:defRPr sz="2800" kern="1200" baseline="0">
          <a:solidFill>
            <a:schemeClr val="bg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it.wikipedia.org/wiki/Lee_Zeldin" TargetMode="External"/><Relationship Id="rId7" Type="http://schemas.openxmlformats.org/officeDocument/2006/relationships/hyperlink" Target="https://fr.qaz.wiki/wiki/List_of_current_United_States_governors"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s://fr.wikipedia.org/wiki/Sean_Duffy" TargetMode="External"/><Relationship Id="rId4" Type="http://schemas.openxmlformats.org/officeDocument/2006/relationships/image" Target="../media/image11.jpg"/><Relationship Id="rId9" Type="http://schemas.openxmlformats.org/officeDocument/2006/relationships/hyperlink" Target="https://www.flickr.com/photos/nrcgov/4998507101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F9CF-F450-1141-B0DA-B0DE01145361}"/>
              </a:ext>
            </a:extLst>
          </p:cNvPr>
          <p:cNvSpPr>
            <a:spLocks noGrp="1"/>
          </p:cNvSpPr>
          <p:nvPr>
            <p:ph type="ctrTitle"/>
          </p:nvPr>
        </p:nvSpPr>
        <p:spPr>
          <a:xfrm>
            <a:off x="1122355" y="2676011"/>
            <a:ext cx="11249930" cy="1227676"/>
          </a:xfrm>
        </p:spPr>
        <p:txBody>
          <a:bodyPr>
            <a:normAutofit/>
          </a:bodyPr>
          <a:lstStyle/>
          <a:p>
            <a:pPr marL="3719195" marR="5080" indent="-3665220">
              <a:lnSpc>
                <a:spcPts val="4320"/>
              </a:lnSpc>
              <a:spcBef>
                <a:spcPts val="640"/>
              </a:spcBef>
            </a:pPr>
            <a:r>
              <a:rPr lang="en-US" sz="3600" b="1" spc="-170" dirty="0">
                <a:solidFill>
                  <a:srgbClr val="FFFFFF"/>
                </a:solidFill>
                <a:latin typeface="+mn-lt"/>
                <a:cs typeface="Arial Black"/>
              </a:rPr>
              <a:t>NSSGA Update From DC</a:t>
            </a:r>
            <a:br>
              <a:rPr lang="en-US" sz="3600" b="1" spc="-170" dirty="0">
                <a:latin typeface="+mn-lt"/>
                <a:cs typeface="Arial Black"/>
              </a:rPr>
            </a:br>
            <a:r>
              <a:rPr lang="en-US" sz="3600" b="1" spc="-170" dirty="0">
                <a:latin typeface="+mn-lt"/>
                <a:cs typeface="Arial Black"/>
              </a:rPr>
              <a:t>February 13, 2025 </a:t>
            </a:r>
            <a:endParaRPr lang="en-US" dirty="0"/>
          </a:p>
        </p:txBody>
      </p:sp>
      <p:sp>
        <p:nvSpPr>
          <p:cNvPr id="3" name="Subtitle 2">
            <a:extLst>
              <a:ext uri="{FF2B5EF4-FFF2-40B4-BE49-F238E27FC236}">
                <a16:creationId xmlns:a16="http://schemas.microsoft.com/office/drawing/2014/main" id="{01728311-76BE-8841-B87E-2C193A920B93}"/>
              </a:ext>
            </a:extLst>
          </p:cNvPr>
          <p:cNvSpPr>
            <a:spLocks noGrp="1"/>
          </p:cNvSpPr>
          <p:nvPr>
            <p:ph type="subTitle" idx="1"/>
          </p:nvPr>
        </p:nvSpPr>
        <p:spPr>
          <a:xfrm>
            <a:off x="1048010" y="5354158"/>
            <a:ext cx="9144000" cy="1137976"/>
          </a:xfrm>
        </p:spPr>
        <p:txBody>
          <a:bodyPr vert="horz" lIns="91440" tIns="45720" rIns="91440" bIns="45720" rtlCol="0" anchor="t">
            <a:normAutofit/>
          </a:bodyPr>
          <a:lstStyle/>
          <a:p>
            <a:pPr marL="12700">
              <a:lnSpc>
                <a:spcPct val="100000"/>
              </a:lnSpc>
              <a:spcBef>
                <a:spcPts val="100"/>
              </a:spcBef>
            </a:pPr>
            <a:r>
              <a:rPr lang="en-US">
                <a:solidFill>
                  <a:srgbClr val="DBDBD5"/>
                </a:solidFill>
                <a:latin typeface="Arial"/>
                <a:cs typeface="Arial"/>
              </a:rPr>
              <a:t>Evan H. Bender</a:t>
            </a:r>
            <a:endParaRPr lang="en-US" sz="2800">
              <a:solidFill>
                <a:srgbClr val="DBDBD5"/>
              </a:solidFill>
              <a:latin typeface="Arial"/>
              <a:cs typeface="Arial"/>
            </a:endParaRPr>
          </a:p>
          <a:p>
            <a:pPr marL="12700">
              <a:lnSpc>
                <a:spcPct val="100000"/>
              </a:lnSpc>
              <a:spcBef>
                <a:spcPts val="100"/>
              </a:spcBef>
            </a:pPr>
            <a:r>
              <a:rPr lang="en-US">
                <a:solidFill>
                  <a:srgbClr val="DBDBD5"/>
                </a:solidFill>
                <a:latin typeface="Arial"/>
                <a:cs typeface="Arial"/>
              </a:rPr>
              <a:t>Director, Government Affairs</a:t>
            </a:r>
            <a:endParaRPr lang="en-US" sz="2800">
              <a:solidFill>
                <a:srgbClr val="DBDBD5"/>
              </a:solidFill>
              <a:latin typeface="Arial"/>
              <a:cs typeface="Arial"/>
            </a:endParaRPr>
          </a:p>
        </p:txBody>
      </p:sp>
    </p:spTree>
    <p:extLst>
      <p:ext uri="{BB962C8B-B14F-4D97-AF65-F5344CB8AC3E}">
        <p14:creationId xmlns:p14="http://schemas.microsoft.com/office/powerpoint/2010/main" val="319222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2853-AE40-C0B5-077E-80D9F360133A}"/>
              </a:ext>
            </a:extLst>
          </p:cNvPr>
          <p:cNvSpPr>
            <a:spLocks noGrp="1"/>
          </p:cNvSpPr>
          <p:nvPr>
            <p:ph type="title"/>
          </p:nvPr>
        </p:nvSpPr>
        <p:spPr/>
        <p:txBody>
          <a:bodyPr/>
          <a:lstStyle/>
          <a:p>
            <a:r>
              <a:rPr lang="en-US" dirty="0"/>
              <a:t>President Trump’s Priorities	</a:t>
            </a:r>
          </a:p>
        </p:txBody>
      </p:sp>
      <p:sp>
        <p:nvSpPr>
          <p:cNvPr id="3" name="Content Placeholder 2">
            <a:extLst>
              <a:ext uri="{FF2B5EF4-FFF2-40B4-BE49-F238E27FC236}">
                <a16:creationId xmlns:a16="http://schemas.microsoft.com/office/drawing/2014/main" id="{2327FA2E-875B-8051-E227-2B551034FB45}"/>
              </a:ext>
            </a:extLst>
          </p:cNvPr>
          <p:cNvSpPr>
            <a:spLocks noGrp="1"/>
          </p:cNvSpPr>
          <p:nvPr>
            <p:ph idx="1"/>
          </p:nvPr>
        </p:nvSpPr>
        <p:spPr>
          <a:xfrm>
            <a:off x="996785" y="1837982"/>
            <a:ext cx="6599769" cy="4351338"/>
          </a:xfrm>
        </p:spPr>
        <p:txBody>
          <a:bodyPr/>
          <a:lstStyle/>
          <a:p>
            <a:r>
              <a:rPr lang="en-US" dirty="0"/>
              <a:t>Border Security</a:t>
            </a:r>
          </a:p>
          <a:p>
            <a:r>
              <a:rPr lang="en-US" dirty="0"/>
              <a:t>Domestic Energy Production</a:t>
            </a:r>
          </a:p>
          <a:p>
            <a:r>
              <a:rPr lang="en-US" dirty="0"/>
              <a:t>Tax Cuts</a:t>
            </a:r>
          </a:p>
          <a:p>
            <a:endParaRPr lang="en-US" dirty="0"/>
          </a:p>
          <a:p>
            <a:pPr marL="0" indent="0">
              <a:buNone/>
            </a:pPr>
            <a:endParaRPr lang="en-US" i="1" u="sng" dirty="0"/>
          </a:p>
          <a:p>
            <a:pPr marL="0" indent="0">
              <a:buNone/>
            </a:pPr>
            <a:endParaRPr lang="en-US" i="1" u="sng" dirty="0"/>
          </a:p>
          <a:p>
            <a:pPr marL="0" indent="0">
              <a:buNone/>
            </a:pPr>
            <a:r>
              <a:rPr lang="en-US" i="1" u="sng" dirty="0"/>
              <a:t>Where does infrastructure fall?</a:t>
            </a:r>
          </a:p>
          <a:p>
            <a:endParaRPr lang="en-US" dirty="0"/>
          </a:p>
        </p:txBody>
      </p:sp>
      <p:pic>
        <p:nvPicPr>
          <p:cNvPr id="5122" name="Picture 2" descr="As Trump pushes whirlwind agenda, DOJ is challenged to defend his orders in  court - ABC News">
            <a:extLst>
              <a:ext uri="{FF2B5EF4-FFF2-40B4-BE49-F238E27FC236}">
                <a16:creationId xmlns:a16="http://schemas.microsoft.com/office/drawing/2014/main" id="{81582E09-A1FE-BE2E-A5A8-376DD04E5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914" y="1837982"/>
            <a:ext cx="4976447" cy="331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21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A78DA-5F8E-6AF2-3D09-1A3D3F5CC5CE}"/>
              </a:ext>
            </a:extLst>
          </p:cNvPr>
          <p:cNvSpPr>
            <a:spLocks noGrp="1"/>
          </p:cNvSpPr>
          <p:nvPr>
            <p:ph type="title"/>
          </p:nvPr>
        </p:nvSpPr>
        <p:spPr>
          <a:xfrm>
            <a:off x="640080" y="325369"/>
            <a:ext cx="4368602" cy="1956841"/>
          </a:xfrm>
        </p:spPr>
        <p:txBody>
          <a:bodyPr anchor="b">
            <a:normAutofit/>
          </a:bodyPr>
          <a:lstStyle/>
          <a:p>
            <a:r>
              <a:rPr lang="en-US" sz="3800" b="1">
                <a:effectLst>
                  <a:outerShdw blurRad="50800" dist="50800" dir="1800000" algn="ctr" rotWithShape="0">
                    <a:srgbClr val="E7E6E6">
                      <a:lumMod val="25000"/>
                    </a:srgbClr>
                  </a:outerShdw>
                </a:effectLst>
                <a:latin typeface="Calibri"/>
                <a:cs typeface="Calibri"/>
              </a:rPr>
              <a:t>TCJA Expirations Will Force Congress to Act on Taxes</a:t>
            </a:r>
            <a:endParaRPr lang="en-US" sz="3800">
              <a:ea typeface="Open Sans Extrabold"/>
              <a:cs typeface="Open Sans Extrabold"/>
            </a:endParaRP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35916B-7660-C88E-DFB9-6BD6CA8E5AA5}"/>
              </a:ext>
            </a:extLst>
          </p:cNvPr>
          <p:cNvSpPr>
            <a:spLocks noGrp="1"/>
          </p:cNvSpPr>
          <p:nvPr>
            <p:ph idx="1"/>
          </p:nvPr>
        </p:nvSpPr>
        <p:spPr>
          <a:xfrm>
            <a:off x="126372" y="2915708"/>
            <a:ext cx="4243589" cy="3320668"/>
          </a:xfrm>
        </p:spPr>
        <p:txBody>
          <a:bodyPr vert="horz" lIns="91440" tIns="45720" rIns="91440" bIns="45720" rtlCol="0" anchor="t">
            <a:noAutofit/>
          </a:bodyPr>
          <a:lstStyle/>
          <a:p>
            <a:pPr marL="0" indent="0">
              <a:buNone/>
            </a:pPr>
            <a:r>
              <a:rPr lang="en-US" sz="1800" b="1" u="sng" dirty="0">
                <a:solidFill>
                  <a:srgbClr val="000000"/>
                </a:solidFill>
                <a:latin typeface="Calibri"/>
                <a:ea typeface="Calibri"/>
                <a:cs typeface="Calibri"/>
              </a:rPr>
              <a:t>At the end of 2025:</a:t>
            </a:r>
            <a:endParaRPr lang="en-US" sz="1800" b="1" u="sng">
              <a:solidFill>
                <a:srgbClr val="000000"/>
              </a:solidFill>
              <a:latin typeface="Calibri"/>
              <a:ea typeface="Calibri"/>
              <a:cs typeface="Calibri" panose="020F0502020204030204" pitchFamily="34" charset="0"/>
            </a:endParaRPr>
          </a:p>
          <a:p>
            <a:pPr lvl="1">
              <a:buFont typeface="Wingdings" panose="020B0604020202020204" pitchFamily="34" charset="0"/>
              <a:buChar char="Ø"/>
            </a:pPr>
            <a:r>
              <a:rPr lang="en-US" sz="1800" dirty="0">
                <a:solidFill>
                  <a:srgbClr val="000000"/>
                </a:solidFill>
                <a:latin typeface="Calibri"/>
                <a:ea typeface="Calibri"/>
                <a:cs typeface="Calibri"/>
              </a:rPr>
              <a:t>Reduction of individual tax rates will expire.</a:t>
            </a:r>
          </a:p>
          <a:p>
            <a:pPr lvl="1">
              <a:buFont typeface="Wingdings" panose="020B0604020202020204" pitchFamily="34" charset="0"/>
              <a:buChar char="Ø"/>
            </a:pPr>
            <a:r>
              <a:rPr lang="en-US" sz="1800" dirty="0">
                <a:solidFill>
                  <a:srgbClr val="000000"/>
                </a:solidFill>
                <a:latin typeface="Calibri"/>
                <a:ea typeface="Calibri"/>
                <a:cs typeface="Calibri"/>
              </a:rPr>
              <a:t>The increase in the standard deduction, elimination of the personal exemption, and doubling of the child tax credit will expire.</a:t>
            </a:r>
          </a:p>
          <a:p>
            <a:pPr lvl="1">
              <a:buFont typeface="Wingdings" panose="020B0604020202020204" pitchFamily="34" charset="0"/>
              <a:buChar char="Ø"/>
            </a:pPr>
            <a:r>
              <a:rPr lang="en-US" sz="1800" dirty="0">
                <a:solidFill>
                  <a:srgbClr val="000000"/>
                </a:solidFill>
                <a:latin typeface="Calibri"/>
                <a:ea typeface="Calibri"/>
                <a:cs typeface="Calibri"/>
              </a:rPr>
              <a:t>Reduction of the alternative minimum tax will expire.</a:t>
            </a:r>
            <a:endParaRPr lang="en-US" sz="1800">
              <a:solidFill>
                <a:srgbClr val="000000"/>
              </a:solidFill>
              <a:latin typeface="Calibri"/>
              <a:ea typeface="Calibri"/>
              <a:cs typeface="Calibri" panose="020F0502020204030204" pitchFamily="34" charset="0"/>
            </a:endParaRPr>
          </a:p>
          <a:p>
            <a:pPr lvl="1">
              <a:buFont typeface="Wingdings" panose="020B0604020202020204" pitchFamily="34" charset="0"/>
              <a:buChar char="Ø"/>
            </a:pPr>
            <a:r>
              <a:rPr lang="en-US" sz="1800" dirty="0">
                <a:solidFill>
                  <a:srgbClr val="000000"/>
                </a:solidFill>
                <a:latin typeface="Calibri"/>
                <a:ea typeface="Calibri"/>
                <a:cs typeface="Calibri"/>
              </a:rPr>
              <a:t>Pass-through deduction will expire</a:t>
            </a:r>
          </a:p>
          <a:p>
            <a:pPr lvl="1">
              <a:buFont typeface="Wingdings" panose="020B0604020202020204" pitchFamily="34" charset="0"/>
              <a:buChar char="Ø"/>
            </a:pPr>
            <a:r>
              <a:rPr lang="en-US" sz="1800" dirty="0">
                <a:solidFill>
                  <a:srgbClr val="000000"/>
                </a:solidFill>
                <a:latin typeface="Calibri"/>
                <a:ea typeface="Calibri"/>
                <a:cs typeface="Calibri"/>
              </a:rPr>
              <a:t>Reduction of estate tax will expire.</a:t>
            </a:r>
            <a:endParaRPr lang="en-US" sz="1800" dirty="0">
              <a:solidFill>
                <a:srgbClr val="000000"/>
              </a:solidFill>
              <a:latin typeface="Calibri"/>
              <a:ea typeface="Calibri"/>
              <a:cs typeface="Calibri" panose="020F0502020204030204" pitchFamily="34" charset="0"/>
            </a:endParaRPr>
          </a:p>
        </p:txBody>
      </p:sp>
      <p:pic>
        <p:nvPicPr>
          <p:cNvPr id="6" name="Picture 5" descr="The 'Tax Cuts and Jobs Act' and the 2018 midterms: Examining the potential  electoral impact | Brookings">
            <a:extLst>
              <a:ext uri="{FF2B5EF4-FFF2-40B4-BE49-F238E27FC236}">
                <a16:creationId xmlns:a16="http://schemas.microsoft.com/office/drawing/2014/main" id="{E5785024-DF4E-F4ED-DCD7-89E29BA8C016}"/>
              </a:ext>
            </a:extLst>
          </p:cNvPr>
          <p:cNvPicPr>
            <a:picLocks noChangeAspect="1"/>
          </p:cNvPicPr>
          <p:nvPr/>
        </p:nvPicPr>
        <p:blipFill rotWithShape="1">
          <a:blip r:embed="rId3"/>
          <a:srcRect r="33047" b="-1"/>
          <a:stretch/>
        </p:blipFill>
        <p:spPr>
          <a:xfrm>
            <a:off x="4875050"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2426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2E475-35EB-2ABA-2A4A-D0D418DEC3DA}"/>
              </a:ext>
            </a:extLst>
          </p:cNvPr>
          <p:cNvSpPr>
            <a:spLocks noGrp="1"/>
          </p:cNvSpPr>
          <p:nvPr>
            <p:ph type="title"/>
          </p:nvPr>
        </p:nvSpPr>
        <p:spPr/>
        <p:txBody>
          <a:bodyPr/>
          <a:lstStyle/>
          <a:p>
            <a:r>
              <a:rPr lang="en-US" dirty="0"/>
              <a:t>Highways &amp; Transit Hearing</a:t>
            </a:r>
          </a:p>
        </p:txBody>
      </p:sp>
      <p:sp>
        <p:nvSpPr>
          <p:cNvPr id="3" name="Content Placeholder 2">
            <a:extLst>
              <a:ext uri="{FF2B5EF4-FFF2-40B4-BE49-F238E27FC236}">
                <a16:creationId xmlns:a16="http://schemas.microsoft.com/office/drawing/2014/main" id="{63E2A1F7-5566-27CE-1473-C32233F3E6C1}"/>
              </a:ext>
            </a:extLst>
          </p:cNvPr>
          <p:cNvSpPr>
            <a:spLocks noGrp="1"/>
          </p:cNvSpPr>
          <p:nvPr>
            <p:ph idx="1"/>
          </p:nvPr>
        </p:nvSpPr>
        <p:spPr>
          <a:xfrm>
            <a:off x="996785" y="1837982"/>
            <a:ext cx="6630835" cy="4351338"/>
          </a:xfrm>
        </p:spPr>
        <p:txBody>
          <a:bodyPr/>
          <a:lstStyle/>
          <a:p>
            <a:r>
              <a:rPr lang="en-US" dirty="0"/>
              <a:t>Held on January 22</a:t>
            </a:r>
            <a:r>
              <a:rPr lang="en-US" baseline="30000" dirty="0"/>
              <a:t>nd</a:t>
            </a:r>
            <a:r>
              <a:rPr lang="en-US" dirty="0"/>
              <a:t>, 2025</a:t>
            </a:r>
          </a:p>
          <a:p>
            <a:r>
              <a:rPr lang="en-US" dirty="0"/>
              <a:t>NSSGA was represented by Janet Kavinoky, Vulcan Materials Company</a:t>
            </a:r>
          </a:p>
          <a:p>
            <a:r>
              <a:rPr lang="en-US" dirty="0"/>
              <a:t>Focused on industry priorities in next surface transportation reauthorization</a:t>
            </a:r>
          </a:p>
        </p:txBody>
      </p:sp>
      <p:sp>
        <p:nvSpPr>
          <p:cNvPr id="4" name="AutoShape 2" descr="Transportation &amp; Infrastructure Committee">
            <a:extLst>
              <a:ext uri="{FF2B5EF4-FFF2-40B4-BE49-F238E27FC236}">
                <a16:creationId xmlns:a16="http://schemas.microsoft.com/office/drawing/2014/main" id="{639D997C-0013-B1F0-C54E-18EF5B5A1D6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a:extLst>
              <a:ext uri="{FF2B5EF4-FFF2-40B4-BE49-F238E27FC236}">
                <a16:creationId xmlns:a16="http://schemas.microsoft.com/office/drawing/2014/main" id="{3FEC591A-09AF-38D9-436D-5EB46371C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821" y="2400527"/>
            <a:ext cx="4084320" cy="30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14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FBB1-7AEC-C705-9823-B8193C6E344F}"/>
              </a:ext>
            </a:extLst>
          </p:cNvPr>
          <p:cNvSpPr>
            <a:spLocks noGrp="1"/>
          </p:cNvSpPr>
          <p:nvPr>
            <p:ph type="title"/>
          </p:nvPr>
        </p:nvSpPr>
        <p:spPr/>
        <p:txBody>
          <a:bodyPr/>
          <a:lstStyle/>
          <a:p>
            <a:r>
              <a:rPr lang="en-US" b="1" dirty="0">
                <a:latin typeface="Open Sans Extrabold" panose="020B0906030804020204" pitchFamily="34" charset="0"/>
                <a:ea typeface="Open Sans Extrabold" panose="020B0906030804020204" pitchFamily="34" charset="0"/>
                <a:cs typeface="Open Sans Extrabold" panose="020B0906030804020204" pitchFamily="34" charset="0"/>
              </a:rPr>
              <a:t>Highway Trust Fund</a:t>
            </a:r>
          </a:p>
        </p:txBody>
      </p:sp>
      <p:sp>
        <p:nvSpPr>
          <p:cNvPr id="3" name="Content Placeholder 2">
            <a:extLst>
              <a:ext uri="{FF2B5EF4-FFF2-40B4-BE49-F238E27FC236}">
                <a16:creationId xmlns:a16="http://schemas.microsoft.com/office/drawing/2014/main" id="{FA910B65-8952-1F7E-084C-48663EA6D7EE}"/>
              </a:ext>
            </a:extLst>
          </p:cNvPr>
          <p:cNvSpPr>
            <a:spLocks noGrp="1"/>
          </p:cNvSpPr>
          <p:nvPr>
            <p:ph idx="1"/>
          </p:nvPr>
        </p:nvSpPr>
        <p:spPr>
          <a:xfrm>
            <a:off x="996785" y="1477341"/>
            <a:ext cx="9961080" cy="4711979"/>
          </a:xfrm>
        </p:spPr>
        <p:txBody>
          <a:bodyPr vert="horz" lIns="91440" tIns="45720" rIns="91440" bIns="45720" rtlCol="0" anchor="t">
            <a:normAutofit/>
          </a:bodyPr>
          <a:lstStyle/>
          <a:p>
            <a:r>
              <a:rPr lang="en-US" sz="2400" dirty="0">
                <a:latin typeface="Calibri"/>
                <a:ea typeface="Calibri"/>
                <a:cs typeface="Calibri"/>
              </a:rPr>
              <a:t>The next reauthorization bill must incorporate visionary and evolutionary revenue increases. NSSGA supports revenue options to sustain the HTF and create financial certainty, including:</a:t>
            </a:r>
          </a:p>
          <a:p>
            <a:pPr lvl="1">
              <a:buFont typeface="Courier New" panose="020B0604020202020204" pitchFamily="34" charset="0"/>
              <a:buChar char="o"/>
            </a:pPr>
            <a:r>
              <a:rPr lang="en-US" sz="2400" dirty="0">
                <a:latin typeface="Calibri"/>
                <a:ea typeface="Calibri"/>
                <a:cs typeface="Calibri"/>
              </a:rPr>
              <a:t>National registration fee</a:t>
            </a:r>
          </a:p>
          <a:p>
            <a:pPr lvl="1">
              <a:buFont typeface="Courier New" panose="020B0604020202020204" pitchFamily="34" charset="0"/>
              <a:buChar char="o"/>
            </a:pPr>
            <a:r>
              <a:rPr lang="en-US" sz="2400" dirty="0">
                <a:latin typeface="Calibri"/>
                <a:ea typeface="Calibri"/>
                <a:cs typeface="Calibri"/>
              </a:rPr>
              <a:t>Vehicle-miles-traveled (VMTs)</a:t>
            </a:r>
          </a:p>
          <a:p>
            <a:pPr lvl="1">
              <a:buFont typeface="Courier New" panose="020B0604020202020204" pitchFamily="34" charset="0"/>
              <a:buChar char="o"/>
            </a:pPr>
            <a:r>
              <a:rPr lang="en-US" sz="2400" dirty="0">
                <a:latin typeface="Calibri"/>
                <a:ea typeface="Calibri"/>
                <a:cs typeface="Calibri"/>
              </a:rPr>
              <a:t>public-private partnerships (P3s)</a:t>
            </a:r>
          </a:p>
          <a:p>
            <a:pPr lvl="1">
              <a:buFont typeface="Courier New" panose="020B0604020202020204" pitchFamily="34" charset="0"/>
              <a:buChar char="o"/>
            </a:pPr>
            <a:r>
              <a:rPr lang="en-US" sz="2400" dirty="0">
                <a:latin typeface="Calibri"/>
                <a:ea typeface="Calibri"/>
                <a:cs typeface="Calibri"/>
              </a:rPr>
              <a:t>bonding measures </a:t>
            </a:r>
          </a:p>
          <a:p>
            <a:pPr lvl="1">
              <a:buFont typeface="Courier New" panose="020B0604020202020204" pitchFamily="34" charset="0"/>
              <a:buChar char="o"/>
            </a:pPr>
            <a:r>
              <a:rPr lang="en-US" sz="2400" dirty="0">
                <a:latin typeface="Calibri"/>
                <a:ea typeface="Calibri"/>
                <a:cs typeface="Calibri"/>
              </a:rPr>
              <a:t>raising and indexing of the federal gas tax</a:t>
            </a:r>
          </a:p>
        </p:txBody>
      </p:sp>
      <p:pic>
        <p:nvPicPr>
          <p:cNvPr id="4" name="Picture 3" descr="Political Cartoon U.S. Crumbling Infrastructure Washington D.C.">
            <a:extLst>
              <a:ext uri="{FF2B5EF4-FFF2-40B4-BE49-F238E27FC236}">
                <a16:creationId xmlns:a16="http://schemas.microsoft.com/office/drawing/2014/main" id="{1D135A56-99DF-6ABD-CC55-3440BEB65427}"/>
              </a:ext>
            </a:extLst>
          </p:cNvPr>
          <p:cNvPicPr>
            <a:picLocks noChangeAspect="1"/>
          </p:cNvPicPr>
          <p:nvPr/>
        </p:nvPicPr>
        <p:blipFill>
          <a:blip r:embed="rId2"/>
          <a:stretch>
            <a:fillRect/>
          </a:stretch>
        </p:blipFill>
        <p:spPr>
          <a:xfrm>
            <a:off x="6959059" y="2840025"/>
            <a:ext cx="4399962" cy="3833828"/>
          </a:xfrm>
          <a:prstGeom prst="rect">
            <a:avLst/>
          </a:prstGeom>
        </p:spPr>
      </p:pic>
    </p:spTree>
    <p:extLst>
      <p:ext uri="{BB962C8B-B14F-4D97-AF65-F5344CB8AC3E}">
        <p14:creationId xmlns:p14="http://schemas.microsoft.com/office/powerpoint/2010/main" val="249581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9BD2-B2D1-BCAF-3157-2409561197B6}"/>
              </a:ext>
            </a:extLst>
          </p:cNvPr>
          <p:cNvSpPr>
            <a:spLocks noGrp="1"/>
          </p:cNvSpPr>
          <p:nvPr>
            <p:ph type="title"/>
          </p:nvPr>
        </p:nvSpPr>
        <p:spPr/>
        <p:txBody>
          <a:bodyPr/>
          <a:lstStyle/>
          <a:p>
            <a:r>
              <a:rPr lang="en-US" b="1" dirty="0">
                <a:latin typeface="Open Sans Extrabold" panose="020B0906030804020204" pitchFamily="34" charset="0"/>
                <a:ea typeface="Open Sans Extrabold" panose="020B0906030804020204" pitchFamily="34" charset="0"/>
                <a:cs typeface="Open Sans Extrabold" panose="020B0906030804020204" pitchFamily="34" charset="0"/>
              </a:rPr>
              <a:t>Buy America Exclusion</a:t>
            </a:r>
          </a:p>
        </p:txBody>
      </p:sp>
      <p:pic>
        <p:nvPicPr>
          <p:cNvPr id="4" name="Content Placeholder 3" descr="A screenshot of a web page&#10;&#10;Description automatically generated">
            <a:extLst>
              <a:ext uri="{FF2B5EF4-FFF2-40B4-BE49-F238E27FC236}">
                <a16:creationId xmlns:a16="http://schemas.microsoft.com/office/drawing/2014/main" id="{FDDA7F3B-F880-90C1-2CE6-D671AFE21BB4}"/>
              </a:ext>
            </a:extLst>
          </p:cNvPr>
          <p:cNvPicPr>
            <a:picLocks noGrp="1" noChangeAspect="1"/>
          </p:cNvPicPr>
          <p:nvPr>
            <p:ph idx="1"/>
          </p:nvPr>
        </p:nvPicPr>
        <p:blipFill>
          <a:blip r:embed="rId2"/>
          <a:stretch>
            <a:fillRect/>
          </a:stretch>
        </p:blipFill>
        <p:spPr>
          <a:xfrm>
            <a:off x="2712035" y="1491443"/>
            <a:ext cx="6755423" cy="4062609"/>
          </a:xfrm>
        </p:spPr>
      </p:pic>
      <p:pic>
        <p:nvPicPr>
          <p:cNvPr id="5" name="Picture 4" descr="A black text on a white background&#10;&#10;Description automatically generated">
            <a:extLst>
              <a:ext uri="{FF2B5EF4-FFF2-40B4-BE49-F238E27FC236}">
                <a16:creationId xmlns:a16="http://schemas.microsoft.com/office/drawing/2014/main" id="{A15B3821-56B4-77CD-3297-A094D681BDEE}"/>
              </a:ext>
            </a:extLst>
          </p:cNvPr>
          <p:cNvPicPr>
            <a:picLocks noChangeAspect="1"/>
          </p:cNvPicPr>
          <p:nvPr/>
        </p:nvPicPr>
        <p:blipFill>
          <a:blip r:embed="rId3"/>
          <a:stretch>
            <a:fillRect/>
          </a:stretch>
        </p:blipFill>
        <p:spPr>
          <a:xfrm>
            <a:off x="740021" y="5077271"/>
            <a:ext cx="10704634" cy="1414669"/>
          </a:xfrm>
          <a:prstGeom prst="rect">
            <a:avLst/>
          </a:prstGeom>
          <a:ln w="57150">
            <a:solidFill>
              <a:schemeClr val="tx1"/>
            </a:solidFill>
          </a:ln>
        </p:spPr>
      </p:pic>
    </p:spTree>
    <p:extLst>
      <p:ext uri="{BB962C8B-B14F-4D97-AF65-F5344CB8AC3E}">
        <p14:creationId xmlns:p14="http://schemas.microsoft.com/office/powerpoint/2010/main" val="79182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B580-5804-B93D-D815-C4B99EEAC0E3}"/>
              </a:ext>
            </a:extLst>
          </p:cNvPr>
          <p:cNvSpPr>
            <a:spLocks noGrp="1"/>
          </p:cNvSpPr>
          <p:nvPr>
            <p:ph type="title"/>
          </p:nvPr>
        </p:nvSpPr>
        <p:spPr/>
        <p:txBody>
          <a:bodyPr/>
          <a:lstStyle/>
          <a:p>
            <a:r>
              <a:rPr lang="en-US" b="1" dirty="0">
                <a:latin typeface="Open Sans Extrabold" panose="020B0906030804020204" pitchFamily="34" charset="0"/>
                <a:ea typeface="Open Sans Extrabold" panose="020B0906030804020204" pitchFamily="34" charset="0"/>
                <a:cs typeface="Open Sans Extrabold" panose="020B0906030804020204" pitchFamily="34" charset="0"/>
              </a:rPr>
              <a:t>Material Neutrality</a:t>
            </a:r>
          </a:p>
        </p:txBody>
      </p:sp>
      <p:sp>
        <p:nvSpPr>
          <p:cNvPr id="3" name="Content Placeholder 2">
            <a:extLst>
              <a:ext uri="{FF2B5EF4-FFF2-40B4-BE49-F238E27FC236}">
                <a16:creationId xmlns:a16="http://schemas.microsoft.com/office/drawing/2014/main" id="{2E623EC6-5FCB-A8E3-F6EA-5D88E8C5BF75}"/>
              </a:ext>
            </a:extLst>
          </p:cNvPr>
          <p:cNvSpPr>
            <a:spLocks noGrp="1"/>
          </p:cNvSpPr>
          <p:nvPr>
            <p:ph idx="1"/>
          </p:nvPr>
        </p:nvSpPr>
        <p:spPr>
          <a:xfrm>
            <a:off x="198151" y="1493617"/>
            <a:ext cx="6039269" cy="4695703"/>
          </a:xfrm>
        </p:spPr>
        <p:txBody>
          <a:bodyPr vert="horz" lIns="91440" tIns="45720" rIns="91440" bIns="45720" rtlCol="0" anchor="t">
            <a:noAutofit/>
          </a:bodyPr>
          <a:lstStyle/>
          <a:p>
            <a:pPr>
              <a:lnSpc>
                <a:spcPct val="120000"/>
              </a:lnSpc>
            </a:pPr>
            <a:r>
              <a:rPr lang="en-US" sz="2400" dirty="0">
                <a:latin typeface="Calibri"/>
                <a:ea typeface="Calibri"/>
                <a:cs typeface="Calibri"/>
              </a:rPr>
              <a:t>Numerous bills have directives to mandate federal buildings be made with mass timber</a:t>
            </a:r>
            <a:endParaRPr lang="en-US" sz="2400" dirty="0">
              <a:ea typeface="Calibri" panose="020F0502020204030204" pitchFamily="34" charset="0"/>
              <a:cs typeface="Calibri" panose="020F0502020204030204" pitchFamily="34" charset="0"/>
            </a:endParaRPr>
          </a:p>
          <a:p>
            <a:pPr>
              <a:lnSpc>
                <a:spcPct val="120000"/>
              </a:lnSpc>
            </a:pPr>
            <a:r>
              <a:rPr lang="en-US" sz="2400" dirty="0">
                <a:latin typeface="Calibri"/>
                <a:ea typeface="Calibri"/>
                <a:cs typeface="Calibri"/>
              </a:rPr>
              <a:t>Also fighting "open competition" language</a:t>
            </a:r>
          </a:p>
          <a:p>
            <a:pPr>
              <a:lnSpc>
                <a:spcPct val="120000"/>
              </a:lnSpc>
            </a:pPr>
            <a:r>
              <a:rPr lang="en-US" sz="2400" b="1" dirty="0">
                <a:latin typeface="Calibri"/>
                <a:ea typeface="Calibri"/>
                <a:cs typeface="Calibri"/>
              </a:rPr>
              <a:t>Construction programs and directives should be material neutral.</a:t>
            </a:r>
            <a:r>
              <a:rPr lang="en-US" sz="2400" dirty="0">
                <a:latin typeface="Calibri"/>
                <a:ea typeface="Calibri"/>
                <a:cs typeface="Calibri"/>
              </a:rPr>
              <a:t> Engineers and construction professionals should decide which construction materials to use; Congress should not be directing or influencing materials decisions.</a:t>
            </a:r>
          </a:p>
          <a:p>
            <a:pPr>
              <a:lnSpc>
                <a:spcPct val="120000"/>
              </a:lnSpc>
            </a:pPr>
            <a:endParaRPr lang="en-US" sz="2400" b="1" dirty="0">
              <a:latin typeface="Calibri"/>
              <a:ea typeface="Calibri"/>
              <a:cs typeface="Calibri"/>
            </a:endParaRPr>
          </a:p>
        </p:txBody>
      </p:sp>
      <p:pic>
        <p:nvPicPr>
          <p:cNvPr id="4" name="Picture 3" descr="Types of Building Materials Used in Construction">
            <a:extLst>
              <a:ext uri="{FF2B5EF4-FFF2-40B4-BE49-F238E27FC236}">
                <a16:creationId xmlns:a16="http://schemas.microsoft.com/office/drawing/2014/main" id="{D1101241-0423-FADD-E921-2EAD4C96948F}"/>
              </a:ext>
            </a:extLst>
          </p:cNvPr>
          <p:cNvPicPr>
            <a:picLocks noChangeAspect="1"/>
          </p:cNvPicPr>
          <p:nvPr/>
        </p:nvPicPr>
        <p:blipFill>
          <a:blip r:embed="rId2"/>
          <a:stretch>
            <a:fillRect/>
          </a:stretch>
        </p:blipFill>
        <p:spPr>
          <a:xfrm>
            <a:off x="6509084" y="2168104"/>
            <a:ext cx="5309935" cy="2742370"/>
          </a:xfrm>
          <a:prstGeom prst="rect">
            <a:avLst/>
          </a:prstGeom>
        </p:spPr>
      </p:pic>
    </p:spTree>
    <p:extLst>
      <p:ext uri="{BB962C8B-B14F-4D97-AF65-F5344CB8AC3E}">
        <p14:creationId xmlns:p14="http://schemas.microsoft.com/office/powerpoint/2010/main" val="272417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53FA-0ED1-C979-C270-5020F25C2E78}"/>
              </a:ext>
            </a:extLst>
          </p:cNvPr>
          <p:cNvSpPr>
            <a:spLocks noGrp="1"/>
          </p:cNvSpPr>
          <p:nvPr>
            <p:ph type="title"/>
          </p:nvPr>
        </p:nvSpPr>
        <p:spPr/>
        <p:txBody>
          <a:bodyPr/>
          <a:lstStyle/>
          <a:p>
            <a:r>
              <a:rPr lang="en-US" b="1" dirty="0">
                <a:latin typeface="Open Sans Extrabold" panose="020B0906030804020204" pitchFamily="34" charset="0"/>
                <a:ea typeface="Open Sans Extrabold" panose="020B0906030804020204" pitchFamily="34" charset="0"/>
                <a:cs typeface="Open Sans Extrabold" panose="020B0906030804020204" pitchFamily="34" charset="0"/>
              </a:rPr>
              <a:t>ROCKS ACT Working Group</a:t>
            </a:r>
          </a:p>
        </p:txBody>
      </p:sp>
      <p:sp>
        <p:nvSpPr>
          <p:cNvPr id="3" name="Content Placeholder 2">
            <a:extLst>
              <a:ext uri="{FF2B5EF4-FFF2-40B4-BE49-F238E27FC236}">
                <a16:creationId xmlns:a16="http://schemas.microsoft.com/office/drawing/2014/main" id="{AE598701-B776-B0D5-83B2-C23A74E6E925}"/>
              </a:ext>
            </a:extLst>
          </p:cNvPr>
          <p:cNvSpPr>
            <a:spLocks noGrp="1"/>
          </p:cNvSpPr>
          <p:nvPr>
            <p:ph idx="1"/>
          </p:nvPr>
        </p:nvSpPr>
        <p:spPr>
          <a:xfrm>
            <a:off x="996785" y="1837982"/>
            <a:ext cx="5751487" cy="4351338"/>
          </a:xfrm>
        </p:spPr>
        <p:txBody>
          <a:bodyPr vert="horz" lIns="91440" tIns="45720" rIns="91440" bIns="45720" rtlCol="0" anchor="t">
            <a:normAutofit fontScale="85000" lnSpcReduction="10000"/>
          </a:bodyPr>
          <a:lstStyle/>
          <a:p>
            <a:pPr>
              <a:lnSpc>
                <a:spcPct val="120000"/>
              </a:lnSpc>
            </a:pPr>
            <a:r>
              <a:rPr lang="en-US" dirty="0">
                <a:latin typeface="Calibri"/>
                <a:ea typeface="Roboto"/>
                <a:cs typeface="Roboto"/>
              </a:rPr>
              <a:t>The ROCKS Act </a:t>
            </a:r>
            <a:r>
              <a:rPr lang="en-US" b="1" dirty="0">
                <a:latin typeface="Calibri"/>
                <a:ea typeface="Roboto"/>
                <a:cs typeface="Roboto"/>
              </a:rPr>
              <a:t>establishes a working group of federal, state and local stakeholders to examine the use of aggregates</a:t>
            </a:r>
            <a:r>
              <a:rPr lang="en-US" dirty="0">
                <a:latin typeface="Calibri"/>
                <a:ea typeface="Roboto"/>
                <a:cs typeface="Roboto"/>
              </a:rPr>
              <a:t> and institute a federal policy to ensure continued access to these essential materials.</a:t>
            </a:r>
            <a:endParaRPr lang="en-US" dirty="0"/>
          </a:p>
          <a:p>
            <a:pPr>
              <a:lnSpc>
                <a:spcPct val="120000"/>
              </a:lnSpc>
            </a:pPr>
            <a:r>
              <a:rPr lang="en-US" dirty="0">
                <a:latin typeface="Calibri"/>
                <a:ea typeface="Roboto"/>
                <a:cs typeface="Roboto"/>
              </a:rPr>
              <a:t>Appointments have been made. First meeting date TBD. </a:t>
            </a:r>
          </a:p>
          <a:p>
            <a:pPr>
              <a:lnSpc>
                <a:spcPct val="120000"/>
              </a:lnSpc>
            </a:pPr>
            <a:endParaRPr lang="en-US" dirty="0">
              <a:latin typeface="Calibri"/>
              <a:ea typeface="Calibri"/>
              <a:cs typeface="Calibri"/>
            </a:endParaRPr>
          </a:p>
        </p:txBody>
      </p:sp>
      <p:pic>
        <p:nvPicPr>
          <p:cNvPr id="5" name="Picture 4" descr="A screenshot of a document&#10;&#10;Description automatically generated">
            <a:extLst>
              <a:ext uri="{FF2B5EF4-FFF2-40B4-BE49-F238E27FC236}">
                <a16:creationId xmlns:a16="http://schemas.microsoft.com/office/drawing/2014/main" id="{FF0D0FE6-7DE4-D68E-0224-50BC92A973F5}"/>
              </a:ext>
            </a:extLst>
          </p:cNvPr>
          <p:cNvPicPr>
            <a:picLocks noChangeAspect="1"/>
          </p:cNvPicPr>
          <p:nvPr/>
        </p:nvPicPr>
        <p:blipFill>
          <a:blip r:embed="rId2"/>
          <a:stretch>
            <a:fillRect/>
          </a:stretch>
        </p:blipFill>
        <p:spPr>
          <a:xfrm>
            <a:off x="6907989" y="2074985"/>
            <a:ext cx="5190059" cy="4114800"/>
          </a:xfrm>
          <a:prstGeom prst="rect">
            <a:avLst/>
          </a:prstGeom>
        </p:spPr>
      </p:pic>
    </p:spTree>
    <p:extLst>
      <p:ext uri="{BB962C8B-B14F-4D97-AF65-F5344CB8AC3E}">
        <p14:creationId xmlns:p14="http://schemas.microsoft.com/office/powerpoint/2010/main" val="672488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5122-EEA7-BBB6-0D9B-A417D8383C84}"/>
              </a:ext>
            </a:extLst>
          </p:cNvPr>
          <p:cNvSpPr>
            <a:spLocks noGrp="1"/>
          </p:cNvSpPr>
          <p:nvPr>
            <p:ph type="title"/>
          </p:nvPr>
        </p:nvSpPr>
        <p:spPr/>
        <p:txBody>
          <a:bodyPr/>
          <a:lstStyle/>
          <a:p>
            <a:r>
              <a:rPr lang="en-US" dirty="0"/>
              <a:t>Federal Road and Bridge Funding</a:t>
            </a:r>
          </a:p>
        </p:txBody>
      </p:sp>
      <p:sp>
        <p:nvSpPr>
          <p:cNvPr id="3" name="Content Placeholder 2">
            <a:extLst>
              <a:ext uri="{FF2B5EF4-FFF2-40B4-BE49-F238E27FC236}">
                <a16:creationId xmlns:a16="http://schemas.microsoft.com/office/drawing/2014/main" id="{108DA75F-59C0-19FA-D221-D7140158D806}"/>
              </a:ext>
            </a:extLst>
          </p:cNvPr>
          <p:cNvSpPr>
            <a:spLocks noGrp="1"/>
          </p:cNvSpPr>
          <p:nvPr>
            <p:ph idx="1"/>
          </p:nvPr>
        </p:nvSpPr>
        <p:spPr>
          <a:xfrm>
            <a:off x="1344447" y="3481252"/>
            <a:ext cx="10515600" cy="4351338"/>
          </a:xfrm>
        </p:spPr>
        <p:txBody>
          <a:bodyPr/>
          <a:lstStyle/>
          <a:p>
            <a:endParaRPr lang="en-US" dirty="0"/>
          </a:p>
        </p:txBody>
      </p:sp>
      <p:pic>
        <p:nvPicPr>
          <p:cNvPr id="1026" name="Picture 2">
            <a:extLst>
              <a:ext uri="{FF2B5EF4-FFF2-40B4-BE49-F238E27FC236}">
                <a16:creationId xmlns:a16="http://schemas.microsoft.com/office/drawing/2014/main" id="{49541A95-014E-0283-E789-C47C0365F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648033"/>
            <a:ext cx="114871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17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D36A-4DCA-49D4-CBB2-3F55262B1C36}"/>
              </a:ext>
            </a:extLst>
          </p:cNvPr>
          <p:cNvSpPr>
            <a:spLocks noGrp="1"/>
          </p:cNvSpPr>
          <p:nvPr>
            <p:ph type="title"/>
          </p:nvPr>
        </p:nvSpPr>
        <p:spPr>
          <a:xfrm>
            <a:off x="266149" y="-1106"/>
            <a:ext cx="10515600" cy="1325563"/>
          </a:xfrm>
        </p:spPr>
        <p:txBody>
          <a:bodyPr/>
          <a:lstStyle/>
          <a:p>
            <a:r>
              <a:rPr lang="en-US" b="1" dirty="0">
                <a:latin typeface="Open Sans Extrabold"/>
                <a:ea typeface="Open Sans Extrabold"/>
                <a:cs typeface="Open Sans Extrabold"/>
              </a:rPr>
              <a:t>IIJA Impact at State and Local Level</a:t>
            </a:r>
            <a:endParaRPr lang="en-US" b="1" dirty="0">
              <a:ea typeface="Open Sans Extrabold"/>
              <a:cs typeface="Open Sans Extrabold"/>
            </a:endParaRPr>
          </a:p>
        </p:txBody>
      </p:sp>
      <p:pic>
        <p:nvPicPr>
          <p:cNvPr id="4" name="Content Placeholder 3" descr="Figure1-FS-11142023.png">
            <a:extLst>
              <a:ext uri="{FF2B5EF4-FFF2-40B4-BE49-F238E27FC236}">
                <a16:creationId xmlns:a16="http://schemas.microsoft.com/office/drawing/2014/main" id="{8CB91573-42A7-ABDE-4322-C16352F9101A}"/>
              </a:ext>
            </a:extLst>
          </p:cNvPr>
          <p:cNvPicPr>
            <a:picLocks noGrp="1" noChangeAspect="1"/>
          </p:cNvPicPr>
          <p:nvPr>
            <p:ph idx="1"/>
          </p:nvPr>
        </p:nvPicPr>
        <p:blipFill>
          <a:blip r:embed="rId2"/>
          <a:stretch>
            <a:fillRect/>
          </a:stretch>
        </p:blipFill>
        <p:spPr>
          <a:xfrm>
            <a:off x="2552630" y="1605870"/>
            <a:ext cx="6782608" cy="4786166"/>
          </a:xfrm>
        </p:spPr>
      </p:pic>
    </p:spTree>
    <p:extLst>
      <p:ext uri="{BB962C8B-B14F-4D97-AF65-F5344CB8AC3E}">
        <p14:creationId xmlns:p14="http://schemas.microsoft.com/office/powerpoint/2010/main" val="128404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BF22-BBFE-9C6D-6B05-DF652F972AC6}"/>
              </a:ext>
            </a:extLst>
          </p:cNvPr>
          <p:cNvSpPr>
            <a:spLocks noGrp="1"/>
          </p:cNvSpPr>
          <p:nvPr>
            <p:ph type="title"/>
          </p:nvPr>
        </p:nvSpPr>
        <p:spPr/>
        <p:txBody>
          <a:bodyPr/>
          <a:lstStyle/>
          <a:p>
            <a:r>
              <a:rPr lang="en-US" b="1" dirty="0">
                <a:latin typeface="Open Sans Extrabold"/>
                <a:ea typeface="Open Sans Extrabold"/>
                <a:cs typeface="Open Sans Extrabold"/>
              </a:rPr>
              <a:t>IIJA Infrastructure Investment</a:t>
            </a:r>
            <a:endParaRPr lang="en-US" b="1">
              <a:ea typeface="Open Sans Extrabold"/>
              <a:cs typeface="Open Sans Extrabold"/>
            </a:endParaRPr>
          </a:p>
        </p:txBody>
      </p:sp>
      <p:pic>
        <p:nvPicPr>
          <p:cNvPr id="4" name="Content Placeholder 3" descr="Figure4-FS-11142023.png">
            <a:extLst>
              <a:ext uri="{FF2B5EF4-FFF2-40B4-BE49-F238E27FC236}">
                <a16:creationId xmlns:a16="http://schemas.microsoft.com/office/drawing/2014/main" id="{732E113E-6108-0CEF-438A-F849D367015C}"/>
              </a:ext>
            </a:extLst>
          </p:cNvPr>
          <p:cNvPicPr>
            <a:picLocks noGrp="1" noChangeAspect="1"/>
          </p:cNvPicPr>
          <p:nvPr>
            <p:ph idx="1"/>
          </p:nvPr>
        </p:nvPicPr>
        <p:blipFill>
          <a:blip r:embed="rId2"/>
          <a:stretch>
            <a:fillRect/>
          </a:stretch>
        </p:blipFill>
        <p:spPr>
          <a:xfrm>
            <a:off x="2178323" y="1713097"/>
            <a:ext cx="7442143" cy="4748332"/>
          </a:xfrm>
        </p:spPr>
      </p:pic>
    </p:spTree>
    <p:extLst>
      <p:ext uri="{BB962C8B-B14F-4D97-AF65-F5344CB8AC3E}">
        <p14:creationId xmlns:p14="http://schemas.microsoft.com/office/powerpoint/2010/main" val="48947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1D1C-5E75-23EE-7A31-9FFDBC79E389}"/>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DC33AD24-67E2-169F-5432-5E1750D03CF8}"/>
              </a:ext>
            </a:extLst>
          </p:cNvPr>
          <p:cNvSpPr>
            <a:spLocks noGrp="1"/>
          </p:cNvSpPr>
          <p:nvPr>
            <p:ph idx="1"/>
          </p:nvPr>
        </p:nvSpPr>
        <p:spPr/>
        <p:txBody>
          <a:bodyPr/>
          <a:lstStyle/>
          <a:p>
            <a:r>
              <a:rPr lang="en-US" dirty="0"/>
              <a:t>NSSGA Introduction</a:t>
            </a:r>
          </a:p>
          <a:p>
            <a:r>
              <a:rPr lang="en-US" dirty="0"/>
              <a:t>New Landscape in DC</a:t>
            </a:r>
          </a:p>
          <a:p>
            <a:r>
              <a:rPr lang="en-US" dirty="0"/>
              <a:t>Federal Priorities NSSGA is Advocating for</a:t>
            </a:r>
          </a:p>
          <a:p>
            <a:r>
              <a:rPr lang="en-US" dirty="0"/>
              <a:t>ROCKPAC Update</a:t>
            </a:r>
          </a:p>
          <a:p>
            <a:r>
              <a:rPr lang="en-US" dirty="0"/>
              <a:t>Questions?</a:t>
            </a:r>
          </a:p>
          <a:p>
            <a:endParaRPr lang="en-US" dirty="0"/>
          </a:p>
          <a:p>
            <a:endParaRPr lang="en-US" dirty="0"/>
          </a:p>
        </p:txBody>
      </p:sp>
    </p:spTree>
    <p:extLst>
      <p:ext uri="{BB962C8B-B14F-4D97-AF65-F5344CB8AC3E}">
        <p14:creationId xmlns:p14="http://schemas.microsoft.com/office/powerpoint/2010/main" val="378207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E979-5ACE-47B1-410A-D66A1DC8E0D9}"/>
              </a:ext>
            </a:extLst>
          </p:cNvPr>
          <p:cNvSpPr>
            <a:spLocks noGrp="1"/>
          </p:cNvSpPr>
          <p:nvPr>
            <p:ph type="title"/>
          </p:nvPr>
        </p:nvSpPr>
        <p:spPr/>
        <p:txBody>
          <a:bodyPr/>
          <a:lstStyle/>
          <a:p>
            <a:r>
              <a:rPr lang="en-US" b="1" dirty="0">
                <a:latin typeface="Open Sans Extrabold" panose="020B0906030804020204" pitchFamily="34" charset="0"/>
                <a:ea typeface="Open Sans Extrabold" panose="020B0906030804020204" pitchFamily="34" charset="0"/>
                <a:cs typeface="Open Sans Extrabold" panose="020B0906030804020204" pitchFamily="34" charset="0"/>
              </a:rPr>
              <a:t>MSHA Silica Rule</a:t>
            </a:r>
          </a:p>
        </p:txBody>
      </p:sp>
      <p:pic>
        <p:nvPicPr>
          <p:cNvPr id="4" name="Picture 3" descr="A group of men in a room&#10;&#10;Description automatically generated">
            <a:extLst>
              <a:ext uri="{FF2B5EF4-FFF2-40B4-BE49-F238E27FC236}">
                <a16:creationId xmlns:a16="http://schemas.microsoft.com/office/drawing/2014/main" id="{6B7DAFC8-6C09-EE58-247A-FC99333758BA}"/>
              </a:ext>
            </a:extLst>
          </p:cNvPr>
          <p:cNvPicPr>
            <a:picLocks noChangeAspect="1"/>
          </p:cNvPicPr>
          <p:nvPr/>
        </p:nvPicPr>
        <p:blipFill>
          <a:blip r:embed="rId3"/>
          <a:stretch>
            <a:fillRect/>
          </a:stretch>
        </p:blipFill>
        <p:spPr>
          <a:xfrm>
            <a:off x="7124405" y="1614095"/>
            <a:ext cx="4754056" cy="4925997"/>
          </a:xfrm>
          <a:prstGeom prst="rect">
            <a:avLst/>
          </a:prstGeom>
        </p:spPr>
      </p:pic>
      <p:pic>
        <p:nvPicPr>
          <p:cNvPr id="5" name="Picture 4" descr="Miners, advocates voice their concerns about MSHA's proposed silica rule &gt;  Appalachian Voices">
            <a:extLst>
              <a:ext uri="{FF2B5EF4-FFF2-40B4-BE49-F238E27FC236}">
                <a16:creationId xmlns:a16="http://schemas.microsoft.com/office/drawing/2014/main" id="{0174BD1D-3F9D-0CFC-34EA-21FC8B0427A6}"/>
              </a:ext>
            </a:extLst>
          </p:cNvPr>
          <p:cNvPicPr>
            <a:picLocks noChangeAspect="1"/>
          </p:cNvPicPr>
          <p:nvPr/>
        </p:nvPicPr>
        <p:blipFill>
          <a:blip r:embed="rId4"/>
          <a:stretch>
            <a:fillRect/>
          </a:stretch>
        </p:blipFill>
        <p:spPr>
          <a:xfrm>
            <a:off x="293802" y="1614733"/>
            <a:ext cx="6576767" cy="4940430"/>
          </a:xfrm>
          <a:prstGeom prst="rect">
            <a:avLst/>
          </a:prstGeom>
        </p:spPr>
      </p:pic>
    </p:spTree>
    <p:extLst>
      <p:ext uri="{BB962C8B-B14F-4D97-AF65-F5344CB8AC3E}">
        <p14:creationId xmlns:p14="http://schemas.microsoft.com/office/powerpoint/2010/main" val="280713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692D5-91B0-8CD7-E48E-171352500E2B}"/>
              </a:ext>
            </a:extLst>
          </p:cNvPr>
          <p:cNvSpPr>
            <a:spLocks noGrp="1"/>
          </p:cNvSpPr>
          <p:nvPr>
            <p:ph type="title"/>
          </p:nvPr>
        </p:nvSpPr>
        <p:spPr>
          <a:xfrm>
            <a:off x="154910" y="2232"/>
            <a:ext cx="10515600" cy="1325563"/>
          </a:xfrm>
        </p:spPr>
        <p:txBody>
          <a:bodyPr/>
          <a:lstStyle/>
          <a:p>
            <a:r>
              <a:rPr lang="en-US" b="1" dirty="0">
                <a:latin typeface="Open Sans Extrabold" panose="020B0906030804020204" pitchFamily="34" charset="0"/>
                <a:ea typeface="Open Sans Extrabold" panose="020B0906030804020204" pitchFamily="34" charset="0"/>
                <a:cs typeface="Open Sans Extrabold" panose="020B0906030804020204" pitchFamily="34" charset="0"/>
              </a:rPr>
              <a:t>Addressing Workforce Challenges</a:t>
            </a:r>
          </a:p>
        </p:txBody>
      </p:sp>
      <p:pic>
        <p:nvPicPr>
          <p:cNvPr id="4" name="Content Placeholder 3" descr="Mining engineering program receives historic $7.5M investment | Colorado  School of Mines | Newsroom">
            <a:extLst>
              <a:ext uri="{FF2B5EF4-FFF2-40B4-BE49-F238E27FC236}">
                <a16:creationId xmlns:a16="http://schemas.microsoft.com/office/drawing/2014/main" id="{D781A9F0-F532-4E65-CE78-D781DCEFD333}"/>
              </a:ext>
            </a:extLst>
          </p:cNvPr>
          <p:cNvPicPr>
            <a:picLocks noGrp="1" noChangeAspect="1"/>
          </p:cNvPicPr>
          <p:nvPr>
            <p:ph idx="1"/>
          </p:nvPr>
        </p:nvPicPr>
        <p:blipFill>
          <a:blip r:embed="rId3"/>
          <a:stretch>
            <a:fillRect/>
          </a:stretch>
        </p:blipFill>
        <p:spPr>
          <a:xfrm>
            <a:off x="6825687" y="1492381"/>
            <a:ext cx="4685559" cy="2630948"/>
          </a:xfrm>
        </p:spPr>
      </p:pic>
      <p:sp>
        <p:nvSpPr>
          <p:cNvPr id="6" name="Text Placeholder 2">
            <a:extLst>
              <a:ext uri="{FF2B5EF4-FFF2-40B4-BE49-F238E27FC236}">
                <a16:creationId xmlns:a16="http://schemas.microsoft.com/office/drawing/2014/main" id="{BD6F0E0A-BFC5-FFF7-AB80-A05715F05705}"/>
              </a:ext>
            </a:extLst>
          </p:cNvPr>
          <p:cNvSpPr>
            <a:spLocks noGrp="1"/>
          </p:cNvSpPr>
          <p:nvPr/>
        </p:nvSpPr>
        <p:spPr>
          <a:xfrm>
            <a:off x="154910" y="2053453"/>
            <a:ext cx="6581370" cy="457106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tx1"/>
              </a:buClr>
              <a:buSzPct val="120000"/>
              <a:buFont typeface="Arial" panose="020B0604020202020204" pitchFamily="34" charset="0"/>
              <a:buNone/>
              <a:defRPr sz="2400" b="1" kern="1200" baseline="0">
                <a:solidFill>
                  <a:schemeClr val="bg2">
                    <a:lumMod val="25000"/>
                  </a:schemeClr>
                </a:solidFill>
                <a:latin typeface="Calibri" panose="020F0502020204030204" pitchFamily="34" charset="0"/>
                <a:ea typeface="+mn-ea"/>
                <a:cs typeface="+mn-cs"/>
              </a:defRPr>
            </a:lvl1pPr>
            <a:lvl2pPr marL="457200" indent="0" algn="l" defTabSz="914400" rtl="0" eaLnBrk="1" latinLnBrk="0" hangingPunct="1">
              <a:lnSpc>
                <a:spcPct val="90000"/>
              </a:lnSpc>
              <a:spcBef>
                <a:spcPts val="1200"/>
              </a:spcBef>
              <a:buClr>
                <a:schemeClr val="tx1"/>
              </a:buClr>
              <a:buSzPct val="120000"/>
              <a:buFont typeface="Arial" panose="020B0604020202020204" pitchFamily="34" charset="0"/>
              <a:buNone/>
              <a:defRPr sz="2000" b="1" kern="1200" baseline="0">
                <a:solidFill>
                  <a:schemeClr val="bg2">
                    <a:lumMod val="25000"/>
                  </a:schemeClr>
                </a:solidFill>
                <a:latin typeface="Calibri" panose="020F0502020204030204" pitchFamily="34" charset="0"/>
                <a:ea typeface="+mn-ea"/>
                <a:cs typeface="+mn-cs"/>
              </a:defRPr>
            </a:lvl2pPr>
            <a:lvl3pPr marL="914400" indent="0" algn="l" defTabSz="914400" rtl="0" eaLnBrk="1" latinLnBrk="0" hangingPunct="1">
              <a:lnSpc>
                <a:spcPct val="90000"/>
              </a:lnSpc>
              <a:spcBef>
                <a:spcPts val="1200"/>
              </a:spcBef>
              <a:buClr>
                <a:schemeClr val="tx1"/>
              </a:buClr>
              <a:buSzPct val="120000"/>
              <a:buFont typeface="Arial" panose="020B0604020202020204" pitchFamily="34" charset="0"/>
              <a:buNone/>
              <a:defRPr sz="1800" b="1" kern="1200" baseline="0">
                <a:solidFill>
                  <a:schemeClr val="bg2">
                    <a:lumMod val="25000"/>
                  </a:schemeClr>
                </a:solidFill>
                <a:latin typeface="Calibri" panose="020F0502020204030204" pitchFamily="34" charset="0"/>
                <a:ea typeface="+mn-ea"/>
                <a:cs typeface="+mn-cs"/>
              </a:defRPr>
            </a:lvl3pPr>
            <a:lvl4pPr marL="1371600" indent="0" algn="l" defTabSz="914400" rtl="0" eaLnBrk="1" latinLnBrk="0" hangingPunct="1">
              <a:lnSpc>
                <a:spcPct val="90000"/>
              </a:lnSpc>
              <a:spcBef>
                <a:spcPts val="1200"/>
              </a:spcBef>
              <a:buClr>
                <a:schemeClr val="tx1"/>
              </a:buClr>
              <a:buSzPct val="120000"/>
              <a:buFont typeface="Arial" panose="020B0604020202020204" pitchFamily="34" charset="0"/>
              <a:buNone/>
              <a:defRPr sz="1600" b="1" kern="1200" baseline="0">
                <a:solidFill>
                  <a:schemeClr val="bg2">
                    <a:lumMod val="25000"/>
                  </a:schemeClr>
                </a:solidFill>
                <a:latin typeface="Calibri" panose="020F0502020204030204" pitchFamily="34" charset="0"/>
                <a:ea typeface="+mn-ea"/>
                <a:cs typeface="+mn-cs"/>
              </a:defRPr>
            </a:lvl4pPr>
            <a:lvl5pPr marL="1828800" indent="0" algn="l" defTabSz="914400" rtl="0" eaLnBrk="1" latinLnBrk="0" hangingPunct="1">
              <a:lnSpc>
                <a:spcPct val="90000"/>
              </a:lnSpc>
              <a:spcBef>
                <a:spcPts val="1200"/>
              </a:spcBef>
              <a:buClr>
                <a:schemeClr val="tx1"/>
              </a:buClr>
              <a:buSzPct val="120000"/>
              <a:buFont typeface="Arial" panose="020B0604020202020204" pitchFamily="34" charset="0"/>
              <a:buNone/>
              <a:defRPr sz="1600" b="1" kern="1200" baseline="0">
                <a:solidFill>
                  <a:schemeClr val="bg2">
                    <a:lumMod val="25000"/>
                  </a:schemeClr>
                </a:solidFill>
                <a:latin typeface="Calibri" panose="020F0502020204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57200" indent="-457200">
              <a:buChar char="•"/>
            </a:pPr>
            <a:r>
              <a:rPr lang="en-US" sz="4000" b="0" dirty="0">
                <a:solidFill>
                  <a:schemeClr val="bg1"/>
                </a:solidFill>
                <a:latin typeface="Calibri"/>
                <a:cs typeface="Calibri"/>
              </a:rPr>
              <a:t>Supporting mining schools, technical programs, junior colleges</a:t>
            </a:r>
          </a:p>
          <a:p>
            <a:pPr marL="457200" indent="-457200">
              <a:buChar char="•"/>
            </a:pPr>
            <a:r>
              <a:rPr lang="en-US" sz="4000" b="0" dirty="0">
                <a:solidFill>
                  <a:schemeClr val="bg1"/>
                </a:solidFill>
                <a:latin typeface="Calibri"/>
                <a:cs typeface="Calibri"/>
              </a:rPr>
              <a:t>Attracting new talent</a:t>
            </a:r>
          </a:p>
          <a:p>
            <a:pPr marL="457200" indent="-457200">
              <a:buChar char="•"/>
            </a:pPr>
            <a:endParaRPr lang="en-US" sz="4000" b="0" dirty="0">
              <a:solidFill>
                <a:schemeClr val="bg1"/>
              </a:solidFill>
              <a:latin typeface="Calibri"/>
              <a:cs typeface="Calibri"/>
            </a:endParaRPr>
          </a:p>
          <a:p>
            <a:pPr marL="457200" indent="-457200">
              <a:buChar char="•"/>
            </a:pPr>
            <a:r>
              <a:rPr lang="en-US" sz="4000" b="0" dirty="0">
                <a:solidFill>
                  <a:schemeClr val="bg1"/>
                </a:solidFill>
                <a:latin typeface="Calibri"/>
                <a:cs typeface="Calibri"/>
              </a:rPr>
              <a:t>Lori Chavez-</a:t>
            </a:r>
            <a:r>
              <a:rPr lang="en-US" sz="4000" b="0" dirty="0" err="1">
                <a:solidFill>
                  <a:schemeClr val="bg1"/>
                </a:solidFill>
                <a:latin typeface="Calibri"/>
                <a:cs typeface="Calibri"/>
              </a:rPr>
              <a:t>DeRemer</a:t>
            </a:r>
            <a:r>
              <a:rPr lang="en-US" sz="4000" b="0" dirty="0">
                <a:solidFill>
                  <a:schemeClr val="bg1"/>
                </a:solidFill>
                <a:latin typeface="Calibri"/>
                <a:cs typeface="Calibri"/>
              </a:rPr>
              <a:t> to be DOL Secretary</a:t>
            </a:r>
          </a:p>
          <a:p>
            <a:pPr marL="457200" indent="-457200">
              <a:buChar char="•"/>
            </a:pPr>
            <a:endParaRPr lang="en-US" sz="3200" b="0" dirty="0">
              <a:solidFill>
                <a:schemeClr val="bg1"/>
              </a:solidFill>
              <a:cs typeface="Calibri"/>
            </a:endParaRPr>
          </a:p>
        </p:txBody>
      </p:sp>
      <p:pic>
        <p:nvPicPr>
          <p:cNvPr id="7" name="Picture 6" descr="New Report Details Huge Contribution Immigrants Are Making To America">
            <a:extLst>
              <a:ext uri="{FF2B5EF4-FFF2-40B4-BE49-F238E27FC236}">
                <a16:creationId xmlns:a16="http://schemas.microsoft.com/office/drawing/2014/main" id="{DE52314A-75C7-8A4B-04DD-B15D141298B9}"/>
              </a:ext>
            </a:extLst>
          </p:cNvPr>
          <p:cNvPicPr>
            <a:picLocks noChangeAspect="1"/>
          </p:cNvPicPr>
          <p:nvPr/>
        </p:nvPicPr>
        <p:blipFill>
          <a:blip r:embed="rId4"/>
          <a:stretch>
            <a:fillRect/>
          </a:stretch>
        </p:blipFill>
        <p:spPr>
          <a:xfrm>
            <a:off x="6892566" y="4287915"/>
            <a:ext cx="4604992" cy="2257139"/>
          </a:xfrm>
          <a:prstGeom prst="rect">
            <a:avLst/>
          </a:prstGeom>
        </p:spPr>
      </p:pic>
    </p:spTree>
    <p:extLst>
      <p:ext uri="{BB962C8B-B14F-4D97-AF65-F5344CB8AC3E}">
        <p14:creationId xmlns:p14="http://schemas.microsoft.com/office/powerpoint/2010/main" val="4187179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0594-2EB7-A73D-E050-39E780CF326E}"/>
              </a:ext>
            </a:extLst>
          </p:cNvPr>
          <p:cNvSpPr>
            <a:spLocks noGrp="1"/>
          </p:cNvSpPr>
          <p:nvPr>
            <p:ph type="title"/>
          </p:nvPr>
        </p:nvSpPr>
        <p:spPr/>
        <p:txBody>
          <a:bodyPr/>
          <a:lstStyle/>
          <a:p>
            <a:r>
              <a:rPr lang="en-US" dirty="0"/>
              <a:t>ROCKPAC</a:t>
            </a:r>
          </a:p>
        </p:txBody>
      </p:sp>
      <p:pic>
        <p:nvPicPr>
          <p:cNvPr id="3074" name="Picture 2" descr="A screenshot of a political statement&#10;&#10;AI-generated content may be incorrect.">
            <a:extLst>
              <a:ext uri="{FF2B5EF4-FFF2-40B4-BE49-F238E27FC236}">
                <a16:creationId xmlns:a16="http://schemas.microsoft.com/office/drawing/2014/main" id="{CF944038-9397-7C79-55A8-53869F30A7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669" y="1405931"/>
            <a:ext cx="7609597" cy="516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82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7EBD-EFA3-1561-AA01-C320CD68A46E}"/>
              </a:ext>
            </a:extLst>
          </p:cNvPr>
          <p:cNvSpPr>
            <a:spLocks noGrp="1"/>
          </p:cNvSpPr>
          <p:nvPr>
            <p:ph type="title"/>
          </p:nvPr>
        </p:nvSpPr>
        <p:spPr/>
        <p:txBody>
          <a:bodyPr/>
          <a:lstStyle/>
          <a:p>
            <a:r>
              <a:rPr lang="en-US" dirty="0"/>
              <a:t>ROCKPAC</a:t>
            </a:r>
          </a:p>
        </p:txBody>
      </p:sp>
      <p:pic>
        <p:nvPicPr>
          <p:cNvPr id="4098" name="Picture 2" descr="A blue and white infographics with text and numbers&#10;&#10;AI-generated content may be incorrect.">
            <a:extLst>
              <a:ext uri="{FF2B5EF4-FFF2-40B4-BE49-F238E27FC236}">
                <a16:creationId xmlns:a16="http://schemas.microsoft.com/office/drawing/2014/main" id="{0E0D594A-E066-C42D-115B-AB5C3F979C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8777" y="1492976"/>
            <a:ext cx="7705437" cy="480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33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F7CF-8AD1-434C-96B2-76FA8E9C82B7}"/>
              </a:ext>
            </a:extLst>
          </p:cNvPr>
          <p:cNvSpPr>
            <a:spLocks noGrp="1"/>
          </p:cNvSpPr>
          <p:nvPr>
            <p:ph type="title" idx="4294967295"/>
          </p:nvPr>
        </p:nvSpPr>
        <p:spPr>
          <a:xfrm>
            <a:off x="472236" y="2849272"/>
            <a:ext cx="10807700" cy="2412034"/>
          </a:xfrm>
        </p:spPr>
        <p:txBody>
          <a:bodyPr>
            <a:noAutofit/>
          </a:bodyPr>
          <a:lstStyle/>
          <a:p>
            <a:pPr algn="ctr"/>
            <a:r>
              <a:rPr lang="en-US" sz="6000" dirty="0">
                <a:solidFill>
                  <a:schemeClr val="bg1"/>
                </a:solidFill>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Questions?</a:t>
            </a:r>
            <a:br>
              <a:rPr lang="en-US" sz="6000" dirty="0">
                <a:solidFill>
                  <a:schemeClr val="bg1"/>
                </a:solidFill>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solidFill>
                  <a:schemeClr val="bg1"/>
                </a:solidFill>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0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r>
              <a:rPr lang="en-US" sz="6000" dirty="0">
                <a:solidFill>
                  <a:schemeClr val="bg1"/>
                </a:solidFill>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Evan Bender</a:t>
            </a:r>
            <a:br>
              <a:rPr lang="en-US" sz="6000" dirty="0">
                <a:solidFill>
                  <a:schemeClr val="bg1"/>
                </a:solidFill>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r>
              <a:rPr lang="en-US" sz="6000" dirty="0">
                <a:solidFill>
                  <a:schemeClr val="bg1"/>
                </a:solidFill>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ebender@nssga.org</a:t>
            </a:r>
            <a:br>
              <a:rPr lang="en-US" sz="2800" dirty="0">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endParaRPr lang="en-US" sz="2800" dirty="0">
              <a:solidFill>
                <a:schemeClr val="bg1"/>
              </a:solidFill>
              <a:effectLst>
                <a:outerShdw blurRad="50800" dist="50800" dir="1800000" algn="ctr" rotWithShape="0">
                  <a:srgbClr val="E7E6E6">
                    <a:lumMod val="25000"/>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23616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Construction vehicle">
            <a:extLst>
              <a:ext uri="{FF2B5EF4-FFF2-40B4-BE49-F238E27FC236}">
                <a16:creationId xmlns:a16="http://schemas.microsoft.com/office/drawing/2014/main" id="{ED065623-4C5C-9532-F6F7-72A27FE2085A}"/>
              </a:ext>
            </a:extLst>
          </p:cNvPr>
          <p:cNvPicPr>
            <a:picLocks noChangeAspect="1"/>
          </p:cNvPicPr>
          <p:nvPr/>
        </p:nvPicPr>
        <p:blipFill rotWithShape="1">
          <a:blip r:embed="rId3"/>
          <a:srcRect r="3182" b="-1"/>
          <a:stretch/>
        </p:blipFill>
        <p:spPr>
          <a:xfrm>
            <a:off x="20" y="10"/>
            <a:ext cx="9947062" cy="6857990"/>
          </a:xfrm>
          <a:prstGeom prst="rect">
            <a:avLst/>
          </a:prstGeom>
        </p:spPr>
      </p:pic>
      <p:sp>
        <p:nvSpPr>
          <p:cNvPr id="26" name="Freeform: Shape 25">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Freeform: Shape 27">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30" name="Freeform: Shape 29">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307E3E8A-30C0-4378-97D3-9E37F2E13018}"/>
              </a:ext>
            </a:extLst>
          </p:cNvPr>
          <p:cNvSpPr>
            <a:spLocks noGrp="1"/>
          </p:cNvSpPr>
          <p:nvPr>
            <p:ph type="title"/>
          </p:nvPr>
        </p:nvSpPr>
        <p:spPr>
          <a:xfrm>
            <a:off x="7947097" y="1367517"/>
            <a:ext cx="3633746" cy="605293"/>
          </a:xfrm>
        </p:spPr>
        <p:txBody>
          <a:bodyPr anchor="b">
            <a:normAutofit/>
          </a:bodyPr>
          <a:lstStyle/>
          <a:p>
            <a:r>
              <a:rPr lang="en-US" sz="3600"/>
              <a:t>NSSGA</a:t>
            </a:r>
          </a:p>
        </p:txBody>
      </p:sp>
      <p:sp>
        <p:nvSpPr>
          <p:cNvPr id="3" name="Content Placeholder 2">
            <a:extLst>
              <a:ext uri="{FF2B5EF4-FFF2-40B4-BE49-F238E27FC236}">
                <a16:creationId xmlns:a16="http://schemas.microsoft.com/office/drawing/2014/main" id="{079AE18D-AF60-4B5D-8672-DE326D72121D}"/>
              </a:ext>
            </a:extLst>
          </p:cNvPr>
          <p:cNvSpPr>
            <a:spLocks noGrp="1"/>
          </p:cNvSpPr>
          <p:nvPr>
            <p:ph idx="1"/>
          </p:nvPr>
        </p:nvSpPr>
        <p:spPr>
          <a:xfrm>
            <a:off x="7996294" y="1906199"/>
            <a:ext cx="4225929" cy="3312311"/>
          </a:xfrm>
        </p:spPr>
        <p:txBody>
          <a:bodyPr>
            <a:noAutofit/>
          </a:bodyPr>
          <a:lstStyle/>
          <a:p>
            <a:pPr marL="0" indent="0">
              <a:buNone/>
            </a:pPr>
            <a:r>
              <a:rPr lang="en-US" sz="1800">
                <a:solidFill>
                  <a:srgbClr val="000000"/>
                </a:solidFill>
              </a:rPr>
              <a:t>Our members are stone, sand and gravel producers, as well as those who provide equipment and services to support them.  They are responsible for producing the essential raw materials found in homes, buildings, roads, bridges and public works projects across the country.  </a:t>
            </a:r>
          </a:p>
          <a:p>
            <a:pPr marL="0" indent="0">
              <a:buNone/>
            </a:pPr>
            <a:endParaRPr lang="en-US" sz="1200">
              <a:solidFill>
                <a:srgbClr val="000000"/>
              </a:solidFill>
            </a:endParaRPr>
          </a:p>
          <a:p>
            <a:pPr marL="0" indent="0">
              <a:buNone/>
            </a:pPr>
            <a:r>
              <a:rPr lang="en-US" sz="1800">
                <a:solidFill>
                  <a:srgbClr val="000000"/>
                </a:solidFill>
              </a:rPr>
              <a:t>NSSGA represents 90 percent of the crushed stone and 70 percent of the sand and gravel produced annually in America.</a:t>
            </a:r>
          </a:p>
        </p:txBody>
      </p:sp>
      <p:pic>
        <p:nvPicPr>
          <p:cNvPr id="7" name="Picture 6" descr="A grey square with white text&#10;&#10;Description automatically generated">
            <a:extLst>
              <a:ext uri="{FF2B5EF4-FFF2-40B4-BE49-F238E27FC236}">
                <a16:creationId xmlns:a16="http://schemas.microsoft.com/office/drawing/2014/main" id="{C1A697A4-44F3-8C7C-641B-E34776AB2572}"/>
              </a:ext>
            </a:extLst>
          </p:cNvPr>
          <p:cNvPicPr>
            <a:picLocks noChangeAspect="1"/>
          </p:cNvPicPr>
          <p:nvPr/>
        </p:nvPicPr>
        <p:blipFill>
          <a:blip r:embed="rId4"/>
          <a:stretch>
            <a:fillRect/>
          </a:stretch>
        </p:blipFill>
        <p:spPr>
          <a:xfrm>
            <a:off x="10301203" y="10"/>
            <a:ext cx="1320385" cy="1325563"/>
          </a:xfrm>
          <a:prstGeom prst="rect">
            <a:avLst/>
          </a:prstGeom>
        </p:spPr>
      </p:pic>
    </p:spTree>
    <p:extLst>
      <p:ext uri="{BB962C8B-B14F-4D97-AF65-F5344CB8AC3E}">
        <p14:creationId xmlns:p14="http://schemas.microsoft.com/office/powerpoint/2010/main" val="95554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53B7-6670-4CAE-B92B-22BB95ED8A22}"/>
              </a:ext>
            </a:extLst>
          </p:cNvPr>
          <p:cNvSpPr>
            <a:spLocks noGrp="1"/>
          </p:cNvSpPr>
          <p:nvPr>
            <p:ph type="title"/>
          </p:nvPr>
        </p:nvSpPr>
        <p:spPr>
          <a:xfrm>
            <a:off x="6417733" y="490537"/>
            <a:ext cx="5291663" cy="1628775"/>
          </a:xfrm>
        </p:spPr>
        <p:txBody>
          <a:bodyPr anchor="b">
            <a:normAutofit/>
          </a:bodyPr>
          <a:lstStyle/>
          <a:p>
            <a:r>
              <a:rPr lang="en-US" sz="4000"/>
              <a:t>Our Mission</a:t>
            </a:r>
          </a:p>
        </p:txBody>
      </p:sp>
      <p:pic>
        <p:nvPicPr>
          <p:cNvPr id="5" name="Picture 4" descr="Hands-on top of each other">
            <a:extLst>
              <a:ext uri="{FF2B5EF4-FFF2-40B4-BE49-F238E27FC236}">
                <a16:creationId xmlns:a16="http://schemas.microsoft.com/office/drawing/2014/main" id="{E3EF3B77-67A6-73FD-A71A-43FD14ED432D}"/>
              </a:ext>
            </a:extLst>
          </p:cNvPr>
          <p:cNvPicPr>
            <a:picLocks noChangeAspect="1"/>
          </p:cNvPicPr>
          <p:nvPr/>
        </p:nvPicPr>
        <p:blipFill rotWithShape="1">
          <a:blip r:embed="rId3"/>
          <a:srcRect l="52674" r="8429"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733DEC1B-3034-4042-AABD-FD07555C8834}"/>
              </a:ext>
            </a:extLst>
          </p:cNvPr>
          <p:cNvSpPr>
            <a:spLocks noGrp="1"/>
          </p:cNvSpPr>
          <p:nvPr>
            <p:ph idx="1"/>
          </p:nvPr>
        </p:nvSpPr>
        <p:spPr>
          <a:xfrm>
            <a:off x="6417734" y="2273300"/>
            <a:ext cx="5291663" cy="4094161"/>
          </a:xfrm>
        </p:spPr>
        <p:txBody>
          <a:bodyPr>
            <a:normAutofit/>
          </a:bodyPr>
          <a:lstStyle/>
          <a:p>
            <a:pPr marL="0" indent="0">
              <a:buNone/>
            </a:pPr>
            <a:r>
              <a:rPr lang="en-US" sz="2000">
                <a:solidFill>
                  <a:srgbClr val="000000"/>
                </a:solidFill>
              </a:rPr>
              <a:t>NSSGA advocates for the priorities of the aggregates industry to positively impact federal public policy in legislation and regulation.</a:t>
            </a:r>
          </a:p>
          <a:p>
            <a:pPr marL="0" indent="0">
              <a:buNone/>
            </a:pPr>
            <a:endParaRPr lang="en-US" sz="1400">
              <a:solidFill>
                <a:srgbClr val="000000"/>
              </a:solidFill>
            </a:endParaRPr>
          </a:p>
          <a:p>
            <a:pPr marL="0" indent="0">
              <a:buNone/>
            </a:pPr>
            <a:r>
              <a:rPr lang="en-US" sz="2000">
                <a:solidFill>
                  <a:srgbClr val="000000"/>
                </a:solidFill>
              </a:rPr>
              <a:t>NSSGA provides the venue for members to come together to learn, collaborate and network.</a:t>
            </a:r>
          </a:p>
          <a:p>
            <a:pPr marL="0" indent="0">
              <a:buNone/>
            </a:pPr>
            <a:endParaRPr lang="en-US" sz="1400">
              <a:solidFill>
                <a:srgbClr val="000000"/>
              </a:solidFill>
            </a:endParaRPr>
          </a:p>
          <a:p>
            <a:pPr marL="0" indent="0">
              <a:buNone/>
            </a:pPr>
            <a:r>
              <a:rPr lang="en-US" sz="2000">
                <a:solidFill>
                  <a:srgbClr val="000000"/>
                </a:solidFill>
              </a:rPr>
              <a:t>NSSGA arms and informs our members to engage in public policy, making our collective voice greater.</a:t>
            </a:r>
          </a:p>
        </p:txBody>
      </p:sp>
      <p:pic>
        <p:nvPicPr>
          <p:cNvPr id="4" name="Picture 3" descr="A grey square with white text&#10;&#10;Description automatically generated">
            <a:extLst>
              <a:ext uri="{FF2B5EF4-FFF2-40B4-BE49-F238E27FC236}">
                <a16:creationId xmlns:a16="http://schemas.microsoft.com/office/drawing/2014/main" id="{4343E5A9-F281-D8D3-DACE-6287A3CCD9C3}"/>
              </a:ext>
            </a:extLst>
          </p:cNvPr>
          <p:cNvPicPr>
            <a:picLocks noChangeAspect="1"/>
          </p:cNvPicPr>
          <p:nvPr/>
        </p:nvPicPr>
        <p:blipFill>
          <a:blip r:embed="rId4"/>
          <a:stretch>
            <a:fillRect/>
          </a:stretch>
        </p:blipFill>
        <p:spPr>
          <a:xfrm>
            <a:off x="10301203" y="10"/>
            <a:ext cx="1320385" cy="1325563"/>
          </a:xfrm>
          <a:prstGeom prst="rect">
            <a:avLst/>
          </a:prstGeom>
        </p:spPr>
      </p:pic>
    </p:spTree>
    <p:extLst>
      <p:ext uri="{BB962C8B-B14F-4D97-AF65-F5344CB8AC3E}">
        <p14:creationId xmlns:p14="http://schemas.microsoft.com/office/powerpoint/2010/main" val="315808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CBC3-B9D4-EF7B-1479-A7132632015F}"/>
              </a:ext>
            </a:extLst>
          </p:cNvPr>
          <p:cNvSpPr>
            <a:spLocks noGrp="1"/>
          </p:cNvSpPr>
          <p:nvPr>
            <p:ph type="title"/>
          </p:nvPr>
        </p:nvSpPr>
        <p:spPr>
          <a:xfrm>
            <a:off x="292259" y="1158"/>
            <a:ext cx="10515600" cy="1325563"/>
          </a:xfrm>
        </p:spPr>
        <p:txBody>
          <a:bodyPr/>
          <a:lstStyle/>
          <a:p>
            <a:r>
              <a:rPr lang="en-US" b="1" dirty="0">
                <a:latin typeface="Open Sans Extrabold"/>
                <a:ea typeface="Open Sans Extrabold"/>
                <a:cs typeface="Open Sans Extrabold"/>
              </a:rPr>
              <a:t>U.S. House </a:t>
            </a:r>
            <a:endParaRPr lang="en-US" b="1" dirty="0">
              <a:ea typeface="Open Sans Extrabold"/>
              <a:cs typeface="Open Sans Extrabold"/>
            </a:endParaRPr>
          </a:p>
        </p:txBody>
      </p:sp>
      <p:sp>
        <p:nvSpPr>
          <p:cNvPr id="6" name="TextBox 5">
            <a:extLst>
              <a:ext uri="{FF2B5EF4-FFF2-40B4-BE49-F238E27FC236}">
                <a16:creationId xmlns:a16="http://schemas.microsoft.com/office/drawing/2014/main" id="{5CD7BC05-AF16-BA76-7E3C-ADF41AA5B973}"/>
              </a:ext>
            </a:extLst>
          </p:cNvPr>
          <p:cNvSpPr txBox="1"/>
          <p:nvPr/>
        </p:nvSpPr>
        <p:spPr>
          <a:xfrm>
            <a:off x="800190" y="1530548"/>
            <a:ext cx="36224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FFFF"/>
                </a:solidFill>
              </a:rPr>
              <a:t>GOP Majority 218-215</a:t>
            </a:r>
            <a:endParaRPr lang="en-US" sz="2400" dirty="0"/>
          </a:p>
        </p:txBody>
      </p:sp>
      <p:pic>
        <p:nvPicPr>
          <p:cNvPr id="2050" name="Picture 2" descr="undefined">
            <a:extLst>
              <a:ext uri="{FF2B5EF4-FFF2-40B4-BE49-F238E27FC236}">
                <a16:creationId xmlns:a16="http://schemas.microsoft.com/office/drawing/2014/main" id="{3A44BC42-450D-0639-80BE-944C88AB7C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2446" y="1838325"/>
            <a:ext cx="846460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26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052A-049B-F4B7-84E8-3665BC035E6D}"/>
              </a:ext>
            </a:extLst>
          </p:cNvPr>
          <p:cNvSpPr>
            <a:spLocks noGrp="1"/>
          </p:cNvSpPr>
          <p:nvPr>
            <p:ph type="title"/>
          </p:nvPr>
        </p:nvSpPr>
        <p:spPr>
          <a:xfrm>
            <a:off x="980553" y="120989"/>
            <a:ext cx="10515600" cy="1325563"/>
          </a:xfrm>
        </p:spPr>
        <p:txBody>
          <a:bodyPr/>
          <a:lstStyle/>
          <a:p>
            <a:r>
              <a:rPr lang="en-US" b="1" dirty="0">
                <a:latin typeface="Open Sans Extrabold"/>
                <a:ea typeface="Open Sans Extrabold"/>
                <a:cs typeface="Open Sans Extrabold"/>
              </a:rPr>
              <a:t>U.S. Senate</a:t>
            </a:r>
            <a:endParaRPr lang="en-US" b="1" dirty="0">
              <a:ea typeface="Open Sans Extrabold"/>
              <a:cs typeface="Open Sans Extrabold"/>
            </a:endParaRPr>
          </a:p>
        </p:txBody>
      </p:sp>
      <p:pic>
        <p:nvPicPr>
          <p:cNvPr id="1026" name="Picture 2" descr="undefined">
            <a:extLst>
              <a:ext uri="{FF2B5EF4-FFF2-40B4-BE49-F238E27FC236}">
                <a16:creationId xmlns:a16="http://schemas.microsoft.com/office/drawing/2014/main" id="{B17A585D-AD40-2434-0E62-9373F268C9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5297" y="2538121"/>
            <a:ext cx="7072216" cy="35361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A80B9D-9F7D-3962-104E-DC4B93CDB32B}"/>
              </a:ext>
            </a:extLst>
          </p:cNvPr>
          <p:cNvSpPr txBox="1"/>
          <p:nvPr/>
        </p:nvSpPr>
        <p:spPr>
          <a:xfrm>
            <a:off x="832105" y="1607616"/>
            <a:ext cx="4736591" cy="769441"/>
          </a:xfrm>
          <a:prstGeom prst="rect">
            <a:avLst/>
          </a:prstGeom>
          <a:noFill/>
        </p:spPr>
        <p:txBody>
          <a:bodyPr wrap="square" rtlCol="0">
            <a:spAutoFit/>
          </a:bodyPr>
          <a:lstStyle/>
          <a:p>
            <a:r>
              <a:rPr lang="en-US" sz="4400" dirty="0">
                <a:solidFill>
                  <a:schemeClr val="bg1"/>
                </a:solidFill>
              </a:rPr>
              <a:t>GOP Majority 53-47</a:t>
            </a:r>
          </a:p>
        </p:txBody>
      </p:sp>
    </p:spTree>
    <p:extLst>
      <p:ext uri="{BB962C8B-B14F-4D97-AF65-F5344CB8AC3E}">
        <p14:creationId xmlns:p14="http://schemas.microsoft.com/office/powerpoint/2010/main" val="246135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131E-B43B-EA73-48BA-E1635EF52F82}"/>
              </a:ext>
            </a:extLst>
          </p:cNvPr>
          <p:cNvSpPr>
            <a:spLocks noGrp="1"/>
          </p:cNvSpPr>
          <p:nvPr>
            <p:ph type="title"/>
          </p:nvPr>
        </p:nvSpPr>
        <p:spPr>
          <a:xfrm>
            <a:off x="56428" y="51889"/>
            <a:ext cx="10515600" cy="1325563"/>
          </a:xfrm>
        </p:spPr>
        <p:txBody>
          <a:bodyPr>
            <a:normAutofit/>
          </a:bodyPr>
          <a:lstStyle/>
          <a:p>
            <a:r>
              <a:rPr lang="en-US" sz="3600" b="1" dirty="0">
                <a:latin typeface="Open Sans Extrabold"/>
                <a:ea typeface="Open Sans Extrabold"/>
                <a:cs typeface="Open Sans Extrabold"/>
              </a:rPr>
              <a:t>Key Members of Trump Administration</a:t>
            </a:r>
            <a:endParaRPr lang="en-US" sz="3600" b="1" dirty="0">
              <a:ea typeface="Open Sans Extrabold"/>
              <a:cs typeface="Open Sans Extrabold"/>
            </a:endParaRPr>
          </a:p>
        </p:txBody>
      </p:sp>
      <p:pic>
        <p:nvPicPr>
          <p:cNvPr id="9" name="Picture 8" descr="A person in a suit and tie&#10;&#10;Description automatically generated">
            <a:extLst>
              <a:ext uri="{FF2B5EF4-FFF2-40B4-BE49-F238E27FC236}">
                <a16:creationId xmlns:a16="http://schemas.microsoft.com/office/drawing/2014/main" id="{3047596C-BCE9-F6FD-AED1-25E01DA964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1863" y="2102497"/>
            <a:ext cx="2877205" cy="3566783"/>
          </a:xfrm>
          <a:prstGeom prst="rect">
            <a:avLst/>
          </a:prstGeom>
        </p:spPr>
      </p:pic>
      <p:pic>
        <p:nvPicPr>
          <p:cNvPr id="12" name="Picture 11" descr="A person in a suit and tie&#10;&#10;Description automatically generated">
            <a:extLst>
              <a:ext uri="{FF2B5EF4-FFF2-40B4-BE49-F238E27FC236}">
                <a16:creationId xmlns:a16="http://schemas.microsoft.com/office/drawing/2014/main" id="{149814CA-F7CD-72C0-CBC9-4F03301B1BB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297935" y="2102497"/>
            <a:ext cx="2865139" cy="3581424"/>
          </a:xfrm>
          <a:prstGeom prst="rect">
            <a:avLst/>
          </a:prstGeom>
        </p:spPr>
      </p:pic>
      <p:pic>
        <p:nvPicPr>
          <p:cNvPr id="15" name="Picture 14" descr="A person in a suit and tie&#10;&#10;Description automatically generated">
            <a:extLst>
              <a:ext uri="{FF2B5EF4-FFF2-40B4-BE49-F238E27FC236}">
                <a16:creationId xmlns:a16="http://schemas.microsoft.com/office/drawing/2014/main" id="{FB1FF31C-F429-822F-F0C9-21C9BE4FF90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256641" y="2102497"/>
            <a:ext cx="2683630" cy="3596065"/>
          </a:xfrm>
          <a:prstGeom prst="rect">
            <a:avLst/>
          </a:prstGeom>
        </p:spPr>
      </p:pic>
      <p:pic>
        <p:nvPicPr>
          <p:cNvPr id="18" name="Picture 17" descr="A person in a suit and tie&#10;&#10;Description automatically generated">
            <a:extLst>
              <a:ext uri="{FF2B5EF4-FFF2-40B4-BE49-F238E27FC236}">
                <a16:creationId xmlns:a16="http://schemas.microsoft.com/office/drawing/2014/main" id="{0700C7F5-909E-EBDE-7042-E1028953325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033838" y="2102497"/>
            <a:ext cx="2876852" cy="3596065"/>
          </a:xfrm>
          <a:prstGeom prst="rect">
            <a:avLst/>
          </a:prstGeom>
        </p:spPr>
      </p:pic>
      <p:sp>
        <p:nvSpPr>
          <p:cNvPr id="20" name="TextBox 19">
            <a:extLst>
              <a:ext uri="{FF2B5EF4-FFF2-40B4-BE49-F238E27FC236}">
                <a16:creationId xmlns:a16="http://schemas.microsoft.com/office/drawing/2014/main" id="{0D3E5AB8-8EA4-BB6F-28F0-7AAACACCF2E0}"/>
              </a:ext>
            </a:extLst>
          </p:cNvPr>
          <p:cNvSpPr txBox="1"/>
          <p:nvPr/>
        </p:nvSpPr>
        <p:spPr>
          <a:xfrm>
            <a:off x="420624" y="5815584"/>
            <a:ext cx="2624328" cy="369332"/>
          </a:xfrm>
          <a:prstGeom prst="rect">
            <a:avLst/>
          </a:prstGeom>
          <a:noFill/>
        </p:spPr>
        <p:txBody>
          <a:bodyPr wrap="square" rtlCol="0">
            <a:spAutoFit/>
          </a:bodyPr>
          <a:lstStyle/>
          <a:p>
            <a:r>
              <a:rPr lang="en-US" dirty="0">
                <a:solidFill>
                  <a:schemeClr val="bg1"/>
                </a:solidFill>
              </a:rPr>
              <a:t>Lee Zeldin, EPA</a:t>
            </a:r>
          </a:p>
        </p:txBody>
      </p:sp>
      <p:sp>
        <p:nvSpPr>
          <p:cNvPr id="21" name="TextBox 20">
            <a:extLst>
              <a:ext uri="{FF2B5EF4-FFF2-40B4-BE49-F238E27FC236}">
                <a16:creationId xmlns:a16="http://schemas.microsoft.com/office/drawing/2014/main" id="{074ACE1A-20FA-23C3-6836-A2DC1C956326}"/>
              </a:ext>
            </a:extLst>
          </p:cNvPr>
          <p:cNvSpPr txBox="1"/>
          <p:nvPr/>
        </p:nvSpPr>
        <p:spPr>
          <a:xfrm>
            <a:off x="3392424" y="5833872"/>
            <a:ext cx="2703576" cy="369332"/>
          </a:xfrm>
          <a:prstGeom prst="rect">
            <a:avLst/>
          </a:prstGeom>
          <a:noFill/>
        </p:spPr>
        <p:txBody>
          <a:bodyPr wrap="square" rtlCol="0">
            <a:spAutoFit/>
          </a:bodyPr>
          <a:lstStyle/>
          <a:p>
            <a:r>
              <a:rPr lang="en-US" dirty="0">
                <a:solidFill>
                  <a:schemeClr val="bg1"/>
                </a:solidFill>
              </a:rPr>
              <a:t>Sean Duffy, DOT</a:t>
            </a:r>
          </a:p>
        </p:txBody>
      </p:sp>
      <p:sp>
        <p:nvSpPr>
          <p:cNvPr id="22" name="TextBox 21">
            <a:extLst>
              <a:ext uri="{FF2B5EF4-FFF2-40B4-BE49-F238E27FC236}">
                <a16:creationId xmlns:a16="http://schemas.microsoft.com/office/drawing/2014/main" id="{335ACA27-6296-70C6-F7C4-B470882694EE}"/>
              </a:ext>
            </a:extLst>
          </p:cNvPr>
          <p:cNvSpPr txBox="1"/>
          <p:nvPr/>
        </p:nvSpPr>
        <p:spPr>
          <a:xfrm>
            <a:off x="6364224" y="5833872"/>
            <a:ext cx="2167128" cy="369332"/>
          </a:xfrm>
          <a:prstGeom prst="rect">
            <a:avLst/>
          </a:prstGeom>
          <a:noFill/>
        </p:spPr>
        <p:txBody>
          <a:bodyPr wrap="square" rtlCol="0">
            <a:spAutoFit/>
          </a:bodyPr>
          <a:lstStyle/>
          <a:p>
            <a:r>
              <a:rPr lang="en-US" dirty="0">
                <a:solidFill>
                  <a:schemeClr val="bg1"/>
                </a:solidFill>
              </a:rPr>
              <a:t>Doug Burgum, DOI</a:t>
            </a:r>
          </a:p>
        </p:txBody>
      </p:sp>
      <p:sp>
        <p:nvSpPr>
          <p:cNvPr id="23" name="TextBox 22">
            <a:extLst>
              <a:ext uri="{FF2B5EF4-FFF2-40B4-BE49-F238E27FC236}">
                <a16:creationId xmlns:a16="http://schemas.microsoft.com/office/drawing/2014/main" id="{FE466093-882B-990D-E639-06D74CB9A367}"/>
              </a:ext>
            </a:extLst>
          </p:cNvPr>
          <p:cNvSpPr txBox="1"/>
          <p:nvPr/>
        </p:nvSpPr>
        <p:spPr>
          <a:xfrm>
            <a:off x="9208008" y="5833872"/>
            <a:ext cx="2414016" cy="369332"/>
          </a:xfrm>
          <a:prstGeom prst="rect">
            <a:avLst/>
          </a:prstGeom>
          <a:noFill/>
        </p:spPr>
        <p:txBody>
          <a:bodyPr wrap="square" rtlCol="0">
            <a:spAutoFit/>
          </a:bodyPr>
          <a:lstStyle/>
          <a:p>
            <a:r>
              <a:rPr lang="en-US" dirty="0">
                <a:solidFill>
                  <a:schemeClr val="bg1"/>
                </a:solidFill>
              </a:rPr>
              <a:t>Chris Wright, DOE</a:t>
            </a:r>
          </a:p>
        </p:txBody>
      </p:sp>
    </p:spTree>
    <p:extLst>
      <p:ext uri="{BB962C8B-B14F-4D97-AF65-F5344CB8AC3E}">
        <p14:creationId xmlns:p14="http://schemas.microsoft.com/office/powerpoint/2010/main" val="413630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F43F-4B9F-7CDB-78EF-66B706A9FB4E}"/>
              </a:ext>
            </a:extLst>
          </p:cNvPr>
          <p:cNvSpPr>
            <a:spLocks noGrp="1"/>
          </p:cNvSpPr>
          <p:nvPr>
            <p:ph type="title"/>
          </p:nvPr>
        </p:nvSpPr>
        <p:spPr/>
        <p:txBody>
          <a:bodyPr/>
          <a:lstStyle/>
          <a:p>
            <a:r>
              <a:rPr lang="en-US" b="1" dirty="0">
                <a:latin typeface="Open Sans Extrabold"/>
                <a:ea typeface="Open Sans Extrabold"/>
                <a:cs typeface="Open Sans Extrabold"/>
              </a:rPr>
              <a:t>Actions Coming out of DC</a:t>
            </a:r>
            <a:endParaRPr lang="en-US" b="1" dirty="0">
              <a:ea typeface="Open Sans Extrabold"/>
              <a:cs typeface="Open Sans Extrabold"/>
            </a:endParaRPr>
          </a:p>
        </p:txBody>
      </p:sp>
      <p:sp>
        <p:nvSpPr>
          <p:cNvPr id="5" name="Content Placeholder 4">
            <a:extLst>
              <a:ext uri="{FF2B5EF4-FFF2-40B4-BE49-F238E27FC236}">
                <a16:creationId xmlns:a16="http://schemas.microsoft.com/office/drawing/2014/main" id="{67381E71-7150-B5E4-019F-C845E29A4A9B}"/>
              </a:ext>
            </a:extLst>
          </p:cNvPr>
          <p:cNvSpPr>
            <a:spLocks noGrp="1"/>
          </p:cNvSpPr>
          <p:nvPr>
            <p:ph idx="1"/>
          </p:nvPr>
        </p:nvSpPr>
        <p:spPr/>
        <p:txBody>
          <a:bodyPr>
            <a:normAutofit fontScale="77500" lnSpcReduction="20000"/>
          </a:bodyPr>
          <a:lstStyle/>
          <a:p>
            <a:r>
              <a:rPr lang="en-US" dirty="0"/>
              <a:t>Executive Orders:</a:t>
            </a:r>
          </a:p>
          <a:p>
            <a:pPr lvl="1"/>
            <a:r>
              <a:rPr lang="en-US" dirty="0"/>
              <a:t>25% Tariffs on Canada and Mexico (30 day pause)</a:t>
            </a:r>
          </a:p>
          <a:p>
            <a:pPr lvl="2"/>
            <a:r>
              <a:rPr lang="en-US" sz="3200" b="0" i="0" u="none" strike="noStrike" dirty="0">
                <a:solidFill>
                  <a:srgbClr val="FFFFFF"/>
                </a:solidFill>
                <a:effectLst/>
                <a:latin typeface="Calibri" panose="020F0502020204030204" pitchFamily="34" charset="0"/>
              </a:rPr>
              <a:t>Lower tariff (10%) on Canadian energy sources</a:t>
            </a:r>
            <a:endParaRPr lang="en-US" dirty="0"/>
          </a:p>
          <a:p>
            <a:pPr lvl="1"/>
            <a:r>
              <a:rPr lang="en-US" dirty="0"/>
              <a:t>Federal Aid Freeze (paused)</a:t>
            </a:r>
          </a:p>
          <a:p>
            <a:pPr lvl="1"/>
            <a:r>
              <a:rPr lang="en-US" dirty="0"/>
              <a:t>Freeze on Payments to Federal Contractors w/DEI policies</a:t>
            </a:r>
          </a:p>
          <a:p>
            <a:pPr marL="457200" lvl="1" indent="0">
              <a:buNone/>
            </a:pPr>
            <a:endParaRPr lang="en-US" dirty="0"/>
          </a:p>
          <a:p>
            <a:r>
              <a:rPr lang="en-US" dirty="0"/>
              <a:t>Key Legislation in 119</a:t>
            </a:r>
            <a:r>
              <a:rPr lang="en-US" baseline="30000" dirty="0"/>
              <a:t>th</a:t>
            </a:r>
            <a:r>
              <a:rPr lang="en-US" dirty="0"/>
              <a:t> Congress:</a:t>
            </a:r>
          </a:p>
          <a:p>
            <a:pPr lvl="1"/>
            <a:r>
              <a:rPr lang="en-US" dirty="0"/>
              <a:t>TCJA Reauthorization</a:t>
            </a:r>
          </a:p>
          <a:p>
            <a:pPr lvl="1"/>
            <a:r>
              <a:rPr lang="en-US" dirty="0"/>
              <a:t>Surface Transportation Reauthorization</a:t>
            </a:r>
          </a:p>
          <a:p>
            <a:pPr lvl="1"/>
            <a:r>
              <a:rPr lang="en-US" dirty="0"/>
              <a:t>FY25/FY26 Government Funding</a:t>
            </a:r>
          </a:p>
          <a:p>
            <a:pPr lvl="1"/>
            <a:r>
              <a:rPr lang="en-US" dirty="0"/>
              <a:t>Debt ceiling</a:t>
            </a:r>
          </a:p>
          <a:p>
            <a:pPr lvl="1"/>
            <a:endParaRPr lang="en-US" dirty="0"/>
          </a:p>
        </p:txBody>
      </p:sp>
    </p:spTree>
    <p:extLst>
      <p:ext uri="{BB962C8B-B14F-4D97-AF65-F5344CB8AC3E}">
        <p14:creationId xmlns:p14="http://schemas.microsoft.com/office/powerpoint/2010/main" val="52259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33525-68D6-5268-7AC6-ACF46CFF5C79}"/>
              </a:ext>
            </a:extLst>
          </p:cNvPr>
          <p:cNvSpPr>
            <a:spLocks noGrp="1"/>
          </p:cNvSpPr>
          <p:nvPr>
            <p:ph type="title"/>
          </p:nvPr>
        </p:nvSpPr>
        <p:spPr/>
        <p:txBody>
          <a:bodyPr/>
          <a:lstStyle/>
          <a:p>
            <a:r>
              <a:rPr lang="en-US" dirty="0"/>
              <a:t>Federal Rules Update</a:t>
            </a:r>
          </a:p>
        </p:txBody>
      </p:sp>
      <p:sp>
        <p:nvSpPr>
          <p:cNvPr id="3" name="Content Placeholder 2">
            <a:extLst>
              <a:ext uri="{FF2B5EF4-FFF2-40B4-BE49-F238E27FC236}">
                <a16:creationId xmlns:a16="http://schemas.microsoft.com/office/drawing/2014/main" id="{1041CDB4-8DED-030A-C8C9-0BB7E8A9BE8C}"/>
              </a:ext>
            </a:extLst>
          </p:cNvPr>
          <p:cNvSpPr>
            <a:spLocks noGrp="1"/>
          </p:cNvSpPr>
          <p:nvPr>
            <p:ph idx="1"/>
          </p:nvPr>
        </p:nvSpPr>
        <p:spPr>
          <a:xfrm>
            <a:off x="996785" y="1837982"/>
            <a:ext cx="7186094" cy="4351338"/>
          </a:xfrm>
        </p:spPr>
        <p:txBody>
          <a:bodyPr>
            <a:normAutofit fontScale="92500"/>
          </a:bodyPr>
          <a:lstStyle/>
          <a:p>
            <a:pPr algn="l" rtl="0" fontAlgn="base">
              <a:buFont typeface="Arial" panose="020B0604020202020204" pitchFamily="34" charset="0"/>
              <a:buChar char="•"/>
            </a:pPr>
            <a:r>
              <a:rPr lang="en-US" b="0" i="0" u="none" strike="noStrike" dirty="0">
                <a:solidFill>
                  <a:srgbClr val="FFFFFF"/>
                </a:solidFill>
                <a:effectLst/>
                <a:latin typeface="+mn-lt"/>
              </a:rPr>
              <a:t>Proposals and final rules not yet published are now paused by executive order</a:t>
            </a:r>
            <a:r>
              <a:rPr lang="en-US" b="0" i="0" dirty="0">
                <a:solidFill>
                  <a:srgbClr val="C24D00"/>
                </a:solidFill>
                <a:effectLst/>
                <a:latin typeface="+mn-lt"/>
              </a:rPr>
              <a:t>​</a:t>
            </a:r>
          </a:p>
          <a:p>
            <a:pPr algn="l" rtl="0" fontAlgn="base">
              <a:buFont typeface="Arial" panose="020B0604020202020204" pitchFamily="34" charset="0"/>
              <a:buChar char="•"/>
            </a:pPr>
            <a:r>
              <a:rPr lang="en-US" b="0" i="0" u="none" strike="noStrike" dirty="0">
                <a:solidFill>
                  <a:srgbClr val="FFFFFF"/>
                </a:solidFill>
                <a:effectLst/>
                <a:latin typeface="+mn-lt"/>
              </a:rPr>
              <a:t>Final &amp; proposed rules undergoing WH review now removed (including AERR)</a:t>
            </a:r>
            <a:r>
              <a:rPr lang="en-US" b="0" i="0" dirty="0">
                <a:solidFill>
                  <a:srgbClr val="C24D00"/>
                </a:solidFill>
                <a:effectLst/>
                <a:latin typeface="+mn-lt"/>
              </a:rPr>
              <a:t>​</a:t>
            </a:r>
          </a:p>
          <a:p>
            <a:pPr algn="l" rtl="0" fontAlgn="base">
              <a:buFont typeface="Arial" panose="020B0604020202020204" pitchFamily="34" charset="0"/>
              <a:buChar char="•"/>
            </a:pPr>
            <a:r>
              <a:rPr lang="en-US" b="0" i="0" u="none" strike="noStrike" dirty="0">
                <a:solidFill>
                  <a:srgbClr val="FFFFFF"/>
                </a:solidFill>
                <a:effectLst/>
                <a:latin typeface="+mn-lt"/>
              </a:rPr>
              <a:t>Proposals never finalized can be withdrawn and revised or left to languish</a:t>
            </a:r>
            <a:r>
              <a:rPr lang="en-US" b="0" i="0" dirty="0">
                <a:solidFill>
                  <a:srgbClr val="C24D00"/>
                </a:solidFill>
                <a:effectLst/>
                <a:latin typeface="+mn-lt"/>
              </a:rPr>
              <a:t>​</a:t>
            </a:r>
          </a:p>
          <a:p>
            <a:pPr algn="l" rtl="0" fontAlgn="base">
              <a:buFont typeface="Arial" panose="020B0604020202020204" pitchFamily="34" charset="0"/>
              <a:buChar char="•"/>
            </a:pPr>
            <a:r>
              <a:rPr lang="en-US" b="0" i="0" u="none" strike="noStrike" dirty="0">
                <a:solidFill>
                  <a:srgbClr val="FFFFFF"/>
                </a:solidFill>
                <a:effectLst/>
                <a:latin typeface="+mn-lt"/>
              </a:rPr>
              <a:t>Final rules need to be repealed or replaced or Congressional Review Act applied.</a:t>
            </a:r>
            <a:endParaRPr lang="en-US" dirty="0"/>
          </a:p>
        </p:txBody>
      </p:sp>
    </p:spTree>
    <p:extLst>
      <p:ext uri="{BB962C8B-B14F-4D97-AF65-F5344CB8AC3E}">
        <p14:creationId xmlns:p14="http://schemas.microsoft.com/office/powerpoint/2010/main" val="3859248329"/>
      </p:ext>
    </p:extLst>
  </p:cSld>
  <p:clrMapOvr>
    <a:masterClrMapping/>
  </p:clrMapOvr>
</p:sld>
</file>

<file path=ppt/theme/theme1.xml><?xml version="1.0" encoding="utf-8"?>
<a:theme xmlns:a="http://schemas.openxmlformats.org/drawingml/2006/main" name="Office Theme">
  <a:themeElements>
    <a:clrScheme name="Custom 1">
      <a:dk1>
        <a:srgbClr val="C24D00"/>
      </a:dk1>
      <a:lt1>
        <a:srgbClr val="FFFFFF"/>
      </a:lt1>
      <a:dk2>
        <a:srgbClr val="8A8A8D"/>
      </a:dk2>
      <a:lt2>
        <a:srgbClr val="E7E6E6"/>
      </a:lt2>
      <a:accent1>
        <a:srgbClr val="C3C6C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SGA_Pyrrotite" id="{F39B889E-683B-45A9-978A-4BE8FA9CDE32}" vid="{148EC63F-7909-4F70-85A3-19C3A0FD0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89fbf22-be87-4600-9146-792767399db0" xsi:nil="true"/>
    <lcf76f155ced4ddcb4097134ff3c332f xmlns="d5c8d5d2-e359-4d1f-b65b-8179f0f6ca3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0CF6F8FFBBA344BBB296597DF4CC6D" ma:contentTypeVersion="15" ma:contentTypeDescription="Create a new document." ma:contentTypeScope="" ma:versionID="540dc20db84a9fe82808fc4aa7427c05">
  <xsd:schema xmlns:xsd="http://www.w3.org/2001/XMLSchema" xmlns:xs="http://www.w3.org/2001/XMLSchema" xmlns:p="http://schemas.microsoft.com/office/2006/metadata/properties" xmlns:ns2="689fbf22-be87-4600-9146-792767399db0" xmlns:ns3="d5c8d5d2-e359-4d1f-b65b-8179f0f6ca3e" targetNamespace="http://schemas.microsoft.com/office/2006/metadata/properties" ma:root="true" ma:fieldsID="36f3fb801529ff9a9b2be6b2da4d7625" ns2:_="" ns3:_="">
    <xsd:import namespace="689fbf22-be87-4600-9146-792767399db0"/>
    <xsd:import namespace="d5c8d5d2-e359-4d1f-b65b-8179f0f6ca3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fbf22-be87-4600-9146-792767399d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bf6085d-165b-47fb-9d34-ab8b9ac82d39}" ma:internalName="TaxCatchAll" ma:showField="CatchAllData" ma:web="689fbf22-be87-4600-9146-792767399db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c8d5d2-e359-4d1f-b65b-8179f0f6ca3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c2d712e-27c7-4f94-b0ae-af468e394a8a"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5F3D6-0375-49DD-9944-F1F7A468460F}">
  <ds:schemaRefs>
    <ds:schemaRef ds:uri="689fbf22-be87-4600-9146-792767399db0"/>
    <ds:schemaRef ds:uri="b55e74b1-3d34-4ca9-87c0-afd89b1479e7"/>
    <ds:schemaRef ds:uri="d5c8d5d2-e359-4d1f-b65b-8179f0f6ca3e"/>
    <ds:schemaRef ds:uri="d740dac3-f6dc-4cb5-93f3-8a3c7a5e9ff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1AFE0A-D5BE-4F9C-A34D-6B70C9181070}">
  <ds:schemaRefs>
    <ds:schemaRef ds:uri="689fbf22-be87-4600-9146-792767399db0"/>
    <ds:schemaRef ds:uri="d5c8d5d2-e359-4d1f-b65b-8179f0f6ca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AE2F54-A427-47DC-80CB-4DC335D50C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819</TotalTime>
  <Words>1069</Words>
  <Application>Microsoft Macintosh PowerPoint</Application>
  <PresentationFormat>Widescreen</PresentationFormat>
  <Paragraphs>104</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Meiryo</vt:lpstr>
      <vt:lpstr>Arial</vt:lpstr>
      <vt:lpstr>Calibri</vt:lpstr>
      <vt:lpstr>Courier New</vt:lpstr>
      <vt:lpstr>Open Sans</vt:lpstr>
      <vt:lpstr>Open Sans Extrabold</vt:lpstr>
      <vt:lpstr>Wingdings</vt:lpstr>
      <vt:lpstr>Office Theme</vt:lpstr>
      <vt:lpstr>NSSGA Update From DC February 13, 2025 </vt:lpstr>
      <vt:lpstr>Agenda </vt:lpstr>
      <vt:lpstr>NSSGA</vt:lpstr>
      <vt:lpstr>Our Mission</vt:lpstr>
      <vt:lpstr>U.S. House </vt:lpstr>
      <vt:lpstr>U.S. Senate</vt:lpstr>
      <vt:lpstr>Key Members of Trump Administration</vt:lpstr>
      <vt:lpstr>Actions Coming out of DC</vt:lpstr>
      <vt:lpstr>Federal Rules Update</vt:lpstr>
      <vt:lpstr>President Trump’s Priorities </vt:lpstr>
      <vt:lpstr>TCJA Expirations Will Force Congress to Act on Taxes</vt:lpstr>
      <vt:lpstr>Highways &amp; Transit Hearing</vt:lpstr>
      <vt:lpstr>Highway Trust Fund</vt:lpstr>
      <vt:lpstr>Buy America Exclusion</vt:lpstr>
      <vt:lpstr>Material Neutrality</vt:lpstr>
      <vt:lpstr>ROCKS ACT Working Group</vt:lpstr>
      <vt:lpstr>Federal Road and Bridge Funding</vt:lpstr>
      <vt:lpstr>IIJA Impact at State and Local Level</vt:lpstr>
      <vt:lpstr>IIJA Infrastructure Investment</vt:lpstr>
      <vt:lpstr>MSHA Silica Rule</vt:lpstr>
      <vt:lpstr>Addressing Workforce Challenges</vt:lpstr>
      <vt:lpstr>ROCKPAC</vt:lpstr>
      <vt:lpstr>ROCKPAC</vt:lpstr>
      <vt:lpstr>Questions?                      Evan Bender ebender@nssga.org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Via</dc:creator>
  <cp:lastModifiedBy>Kendra Miriani</cp:lastModifiedBy>
  <cp:revision>171</cp:revision>
  <dcterms:created xsi:type="dcterms:W3CDTF">2020-04-24T15:20:43Z</dcterms:created>
  <dcterms:modified xsi:type="dcterms:W3CDTF">2025-02-17T21:22:03Z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0x010100BA0CF6F8FFBBA344BBB296597DF4CC6D</vt:lpwstr>
  </property>
  <property fmtid="{D5CDD505-2E9C-101B-9397-08002B2CF9AE}" pid="3" name="MediaServiceImageTags">
    <vt:lpwstr/>
  </property>
</Properties>
</file>