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9"/>
  </p:notesMasterIdLst>
  <p:handoutMasterIdLst>
    <p:handoutMasterId r:id="rId50"/>
  </p:handoutMasterIdLst>
  <p:sldIdLst>
    <p:sldId id="1268" r:id="rId5"/>
    <p:sldId id="1063" r:id="rId6"/>
    <p:sldId id="1067" r:id="rId7"/>
    <p:sldId id="1064" r:id="rId8"/>
    <p:sldId id="1065" r:id="rId9"/>
    <p:sldId id="605" r:id="rId10"/>
    <p:sldId id="1269" r:id="rId11"/>
    <p:sldId id="1071" r:id="rId12"/>
    <p:sldId id="1267" r:id="rId13"/>
    <p:sldId id="355" r:id="rId14"/>
    <p:sldId id="358" r:id="rId15"/>
    <p:sldId id="1079" r:id="rId16"/>
    <p:sldId id="1081" r:id="rId17"/>
    <p:sldId id="1082" r:id="rId18"/>
    <p:sldId id="1083" r:id="rId19"/>
    <p:sldId id="1197" r:id="rId20"/>
    <p:sldId id="1085" r:id="rId21"/>
    <p:sldId id="1087" r:id="rId22"/>
    <p:sldId id="1088" r:id="rId23"/>
    <p:sldId id="1089" r:id="rId24"/>
    <p:sldId id="1136" r:id="rId25"/>
    <p:sldId id="411" r:id="rId26"/>
    <p:sldId id="1093" r:id="rId27"/>
    <p:sldId id="1094" r:id="rId28"/>
    <p:sldId id="1195" r:id="rId29"/>
    <p:sldId id="1095" r:id="rId30"/>
    <p:sldId id="1096" r:id="rId31"/>
    <p:sldId id="348" r:id="rId32"/>
    <p:sldId id="712" r:id="rId33"/>
    <p:sldId id="318" r:id="rId34"/>
    <p:sldId id="713" r:id="rId35"/>
    <p:sldId id="1254" r:id="rId36"/>
    <p:sldId id="1255" r:id="rId37"/>
    <p:sldId id="715" r:id="rId38"/>
    <p:sldId id="1256" r:id="rId39"/>
    <p:sldId id="1257" r:id="rId40"/>
    <p:sldId id="1258" r:id="rId41"/>
    <p:sldId id="1261" r:id="rId42"/>
    <p:sldId id="1262" r:id="rId43"/>
    <p:sldId id="1244" r:id="rId44"/>
    <p:sldId id="1260" r:id="rId45"/>
    <p:sldId id="714" r:id="rId46"/>
    <p:sldId id="716" r:id="rId47"/>
    <p:sldId id="562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EBDC7-1468-4F03-8EAC-02CFA9682F80}" v="74" dt="2024-01-11T20:50:26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286" autoAdjust="0"/>
  </p:normalViewPr>
  <p:slideViewPr>
    <p:cSldViewPr>
      <p:cViewPr varScale="1">
        <p:scale>
          <a:sx n="120" d="100"/>
          <a:sy n="120" d="100"/>
        </p:scale>
        <p:origin x="17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33D90A-84C1-4C7D-8F4B-546B5CF45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4503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9C665-4E27-4A7D-91D1-6EE00952DA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082" y="1"/>
            <a:ext cx="3037735" cy="464503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F352E8D-ED9F-42A4-86E5-C39DC6CE3DA6}" type="datetimeFigureOut">
              <a:rPr lang="en-US"/>
              <a:pPr>
                <a:defRPr/>
              </a:pPr>
              <a:t>1/30/24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11744-DEF9-41AE-958F-8FE7094E1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313"/>
            <a:ext cx="3037735" cy="464503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6D4E9-4864-4BD6-81CF-F7971B6E4C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082" y="8830313"/>
            <a:ext cx="3037735" cy="464503"/>
          </a:xfrm>
          <a:prstGeom prst="rect">
            <a:avLst/>
          </a:prstGeom>
        </p:spPr>
        <p:txBody>
          <a:bodyPr vert="horz" wrap="square" lIns="91272" tIns="45636" rIns="91272" bIns="4563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B02906E-B4BF-4BE6-8E83-01A025488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78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06F3CF-8755-4672-AD04-A8C0AC2B6D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2" tIns="46575" rIns="93152" bIns="4657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B6203B1-F9E6-43F1-9F0F-AA12C2C4E4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082" y="1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2" tIns="46575" rIns="93152" bIns="465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001DFD4-59C0-4C1B-95B1-247CEC924CC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241FF2F-228E-41EE-A811-97604FFBBA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7" y="4415157"/>
            <a:ext cx="5609588" cy="418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2" tIns="46575" rIns="93152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5C65F24-3106-43F2-A18B-7FE8285D70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13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2" tIns="46575" rIns="93152" bIns="4657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2FC6499B-900D-4710-A654-2C822BF85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082" y="8830313"/>
            <a:ext cx="3037735" cy="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2" tIns="46575" rIns="93152" bIns="46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91A2AB-DBC3-424C-8FE6-607A435B0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8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>
            <a:extLst>
              <a:ext uri="{FF2B5EF4-FFF2-40B4-BE49-F238E27FC236}">
                <a16:creationId xmlns:a16="http://schemas.microsoft.com/office/drawing/2014/main" id="{BBB6C31C-BBD7-4C9D-AA25-71B6F30AC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>
            <a:extLst>
              <a:ext uri="{FF2B5EF4-FFF2-40B4-BE49-F238E27FC236}">
                <a16:creationId xmlns:a16="http://schemas.microsoft.com/office/drawing/2014/main" id="{8DB96A90-B08D-4F59-84AD-81A711700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>
            <a:extLst>
              <a:ext uri="{FF2B5EF4-FFF2-40B4-BE49-F238E27FC236}">
                <a16:creationId xmlns:a16="http://schemas.microsoft.com/office/drawing/2014/main" id="{D956F577-7A60-4D41-84A2-5E0851AD3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8467" name="Notes Placeholder 2">
            <a:extLst>
              <a:ext uri="{FF2B5EF4-FFF2-40B4-BE49-F238E27FC236}">
                <a16:creationId xmlns:a16="http://schemas.microsoft.com/office/drawing/2014/main" id="{842E05BC-8810-41E6-B9DC-E8C64E8D8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8468" name="Slide Number Placeholder 3">
            <a:extLst>
              <a:ext uri="{FF2B5EF4-FFF2-40B4-BE49-F238E27FC236}">
                <a16:creationId xmlns:a16="http://schemas.microsoft.com/office/drawing/2014/main" id="{69F1368A-EE12-412D-91D5-B77DCF12B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49F9D8A-6DB6-40E8-B0A8-203DAE80AB59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84A7A4D-6AA5-4AEF-8821-389606F9F9B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6796D93-35FE-42CF-AD21-BDDF6C639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98AD064-4F12-4538-8C0B-F632F6169C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223DC234-C613-4D75-AB97-3164F98D49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81E0098-3C46-4447-8EF7-E4ED4C6249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D5D6446-9228-4175-B9BE-AEF8040E12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406EF6-77A6-46BE-BFCD-E9CACCF91D6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C0D5D05-E190-4233-A2E2-A156D6E19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1C69E13-9DAA-4167-A7B0-0CBAAAD101C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204A2CC-9951-46B4-A39B-953C0114301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C4A766E5-4CF7-40E4-A761-37998FDFB28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E638C2F-0F18-4C30-AFAF-F6EEC2FC18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3FF78D1-C39D-484A-91BC-DC6BD9E84BB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0163D22-9F02-4CD3-8277-7455FA549F9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4484D3F7-50A2-46A1-AAE1-12A08608E03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AA70F512-6B09-4474-85D6-A73C28629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D2D5FB27-E9CB-4F24-87F3-4B1DC4112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AEBDFF-DC0E-4405-9C70-EC1CE7EBA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41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5DC4E38-5666-4408-AEC7-AB09BC2DB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4BE6F86-6C22-49D7-990C-AAFDDC584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81FC346-97BE-4696-817F-DD115B211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4F5A-3094-48B7-A9D1-0112A0EFC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58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5948F92-3FE8-4058-B2C7-E84E90AD8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20F419E-E7E7-4343-A54A-3190DD0BF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A6AB6C8-23B2-4CCF-8488-93B029AFE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DB72-75A1-42F9-9D4D-D4AFC9677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42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30E4FD1-DBAD-4E6F-BFBC-04E2B56D3D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CED5D9A-8C03-4ABD-A413-F721F1306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DA33E7B-2A80-4CDF-8F0F-89C324FAC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009D-0BA5-4084-95A0-58E733747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335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4F6B03B-2FCC-4565-9960-14FA0B536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AB9B160-F3D8-44E8-A514-596ED42F5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CE4CEAC-CF5B-4D4B-BD8C-914279808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84F95-D74B-489B-A112-8DBC12109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23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182F0DC-2692-4600-83FD-526A2E93B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0F11AB6-455C-4194-8FE6-05E43B9FC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D16A22F-CBBD-4A7F-96DD-6A37DC968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BC9D-8F3E-4EF2-8907-33EC281DB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09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9066222-822B-4DAD-88CD-41B7E57C1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B5154A0-C0BA-487A-9188-A7DDEECB2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CDC3E95-0A38-4AA7-B5E0-0E17C64BE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5619-EE41-4A38-9F22-B6DB1657B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19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226BD11-E288-4092-A3C0-DD9373635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404A945-6852-4CA9-8651-728B61F43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0EB8EC4-9C06-4A9C-9D31-5D1B3138C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7015-111F-4B22-8592-BEE4F31F5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83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967FB39-0AEC-445C-99FD-6C369981D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0EB7CA2-FE77-4F44-8647-6096614FA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BFAFBA7-6D05-406C-A6DD-2389FF3A3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C617-A5E1-4D70-8C22-AF52BB562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417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25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528CB69-E1BA-414A-BA86-FE4E75F13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1DD2B5D-2B01-4373-BC8F-E96B627B6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BA38253-79EE-49B9-89D0-5FA4CFED3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6ED2-9959-4764-9E0C-A6DB67F01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5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EBB128E-8BF2-4C97-8C4D-3849DCA8A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6A98220-D926-4A6F-B2AA-CB2DBD7E6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26784EE-525B-4826-A3A3-0C36061D9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148C-CDA0-45CA-90B8-1D8D9809E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8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A9FEE21-CF4C-4AC8-975C-AFCD035E7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239514B-B9F4-48E6-8BDE-A72F7E8C2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0A45930-0793-45D8-A0A5-A4F396AB50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389E2-47F0-440E-8E6C-13C010C08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8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402ADD49-AC12-4681-A9C5-159ACD992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6E25B5E-67C1-4A26-83B4-B8CE25551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616BDB68-6DA0-47AB-9CBC-5CF90AEA1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56BF-6C33-4238-9DBB-CACC5292F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66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59F503D9-2EFF-4786-82F6-839119B3F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DF27F7F-BC0D-4702-9C1C-F573CE019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806261E-DEAF-456C-AC3E-77E183A96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61D5C-EE63-46F2-AD5E-1960A47BD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37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8AE4596B-4530-4BD0-A988-63BBB3F3B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1D6D0483-44A0-439F-A70E-EB306DF81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39A7630-C89E-4E88-B4EA-74B00BE65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3F2A-624F-435C-A856-18D74EC96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94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9898A5E-DCFE-46C9-9C08-ED40C4D56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C3A40B8-403B-453A-B575-0264871FC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F1705FE-9762-441D-9862-6007BC8DD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6EBA-5DE3-4236-8A95-80917D500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35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5FA160A-9457-4525-AFE2-C4978907E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18F60D4-2CBA-4FFA-A39A-1A974C3799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6C916AA-BEFF-47E6-B5BE-3BC43C35B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DF74-685C-4742-9595-43CAC64DF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58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F304048-2ADD-422E-87D6-803CD02B6ED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E5D29F52-62F5-496C-989F-225D347867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2123F8B9-2A21-4096-AB36-6C536A791C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9EE91D2F-50FC-40D6-8322-F9232016E1C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7F9C554D-D225-4ADE-90A3-2C1A35301AC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759E7D0A-2A96-45FC-9B93-3E71BD620DF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E540A7AF-AAB2-4EA9-B05B-BAC1A8E2A0E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1234C97F-FD25-47D4-8185-8DF35583EF0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884F85F6-3AD5-44F8-8CF7-6A6CAB7A9E0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0A712143-B076-499C-B1CA-7D0F2C3D9D9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B0B3EE2B-8228-4424-BDB2-7D4393108A3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CE15706E-6313-472B-ACA8-A00F58D7046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A68C25ED-179E-4A49-BFE3-AC2D06CD2E9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4111" name="Rectangle 15">
            <a:extLst>
              <a:ext uri="{FF2B5EF4-FFF2-40B4-BE49-F238E27FC236}">
                <a16:creationId xmlns:a16="http://schemas.microsoft.com/office/drawing/2014/main" id="{0EDEFD02-8FBE-4C57-AFDC-2D2D9C96D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B56A85A5-0AC3-4929-81F0-BCF7E770B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95E16ED6-018C-407E-86FD-85CDB178A3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B8877512-E47E-447E-B997-D7C3B10926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2D0231DD-74F7-483D-A14F-253A94C5D9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10653F6-DA7C-43AA-862B-CD61A8A6A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u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SzPct val="75000"/>
        <a:buFont typeface="Wingdings" panose="05000000000000000000" pitchFamily="2" charset="2"/>
        <a:buChar char="u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u"/>
        <a:defRPr sz="3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SzPct val="75000"/>
        <a:buFont typeface="Wingdings" panose="05000000000000000000" pitchFamily="2" charset="2"/>
        <a:buChar char="u"/>
        <a:defRPr sz="3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u"/>
        <a:defRPr sz="3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ahUKEwir79Wq5JDVAhVC9YMKHX0-A5QQjRwIBw&amp;url=http://www.directindustry.com/prod/skf-maintenance-lubrication-products/product-18813-1692458.html&amp;psig=AFQjCNHx9_s_TQ1LhDagvvgVDj8G1I-PPA&amp;ust=15003969449623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google.com/url?sa=i&amp;rct=j&amp;q=&amp;esrc=s&amp;source=images&amp;cd=&amp;cad=rja&amp;uact=8&amp;ved=0ahUKEwjY_oPQ5JDVAhXF6YMKHRGoBGoQjRwIBw&amp;url=http://plcautomationparts.com/products/tlgb-20-skf-grease-gun/&amp;psig=AFQjCNHx9_s_TQ1LhDagvvgVDj8G1I-PPA&amp;ust=1500396944962338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2CFA-DCE5-1A3C-C9FB-2EA2E539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9" y="2667000"/>
            <a:ext cx="8305800" cy="1362075"/>
          </a:xfrm>
        </p:spPr>
        <p:txBody>
          <a:bodyPr/>
          <a:lstStyle/>
          <a:p>
            <a:pPr algn="ctr"/>
            <a:r>
              <a:rPr lang="en-US" sz="6000" dirty="0"/>
              <a:t>BEARING LUBRICATION</a:t>
            </a:r>
            <a:br>
              <a:rPr lang="en-US" dirty="0"/>
            </a:br>
            <a:r>
              <a:rPr lang="en-US" sz="3000" dirty="0"/>
              <a:t>Best Practices</a:t>
            </a:r>
            <a:br>
              <a:rPr lang="en-US" sz="3000" dirty="0"/>
            </a:br>
            <a:r>
              <a:rPr lang="en-US" sz="3000" dirty="0"/>
              <a:t>2/14/2024</a:t>
            </a:r>
            <a:br>
              <a:rPr lang="en-US" sz="30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52010-BD37-59DC-389B-764B17899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459" y="6172200"/>
            <a:ext cx="7772400" cy="357187"/>
          </a:xfrm>
        </p:spPr>
        <p:txBody>
          <a:bodyPr/>
          <a:lstStyle/>
          <a:p>
            <a:r>
              <a:rPr lang="en-US" dirty="0"/>
              <a:t>Presenter – Dean Burcroff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D78A3-666A-3BBA-55C4-DA76DD29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59" y="152400"/>
            <a:ext cx="2590800" cy="1552575"/>
          </a:xfrm>
          <a:prstGeom prst="rect">
            <a:avLst/>
          </a:prstGeom>
        </p:spPr>
      </p:pic>
      <p:pic>
        <p:nvPicPr>
          <p:cNvPr id="7" name="Picture 6" descr="A red light on a black background">
            <a:extLst>
              <a:ext uri="{FF2B5EF4-FFF2-40B4-BE49-F238E27FC236}">
                <a16:creationId xmlns:a16="http://schemas.microsoft.com/office/drawing/2014/main" id="{C75E837B-BDB1-94C4-B4DB-35783D8D9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52400"/>
            <a:ext cx="4181787" cy="15525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74FFFF-DF54-FCDB-D064-C73EA8E8C900}"/>
              </a:ext>
            </a:extLst>
          </p:cNvPr>
          <p:cNvSpPr txBox="1"/>
          <p:nvPr/>
        </p:nvSpPr>
        <p:spPr>
          <a:xfrm>
            <a:off x="3352800" y="1981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Presents:</a:t>
            </a:r>
          </a:p>
        </p:txBody>
      </p:sp>
    </p:spTree>
    <p:extLst>
      <p:ext uri="{BB962C8B-B14F-4D97-AF65-F5344CB8AC3E}">
        <p14:creationId xmlns:p14="http://schemas.microsoft.com/office/powerpoint/2010/main" val="367870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>
            <a:extLst>
              <a:ext uri="{FF2B5EF4-FFF2-40B4-BE49-F238E27FC236}">
                <a16:creationId xmlns:a16="http://schemas.microsoft.com/office/drawing/2014/main" id="{5CBCA41C-9391-4F68-A454-FFE6C4041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85800"/>
            <a:ext cx="7086600" cy="1276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BEARING LUBRICATION</a:t>
            </a:r>
            <a:br>
              <a:rPr lang="en-US" altLang="en-US" b="1" dirty="0"/>
            </a:br>
            <a:r>
              <a:rPr lang="en-US" altLang="en-US" sz="3000" b="1" dirty="0"/>
              <a:t>Grease</a:t>
            </a:r>
            <a:br>
              <a:rPr lang="en-US" altLang="en-US" sz="4400" b="1" dirty="0"/>
            </a:br>
            <a:endParaRPr lang="en-US" altLang="en-US" b="1" dirty="0"/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6E5CF964-617E-4DE8-808A-CC2A62A78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239000" cy="4648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/>
              <a:t>Factors Affecting Grease Selection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/>
              <a:t>Operating speed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/>
              <a:t>Operating temperature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/>
              <a:t>Pressure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/>
              <a:t>Water Conditions</a:t>
            </a:r>
          </a:p>
          <a:p>
            <a:pPr lvl="1"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/>
              <a:t>Lubricating requirements of the other components in the system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0249"/>
            <a:ext cx="7086600" cy="1276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BEARING LUBRICATION</a:t>
            </a:r>
            <a:br>
              <a:rPr lang="en-US" altLang="en-US" b="1" dirty="0"/>
            </a:br>
            <a:r>
              <a:rPr lang="en-US" altLang="en-US" sz="3000" b="1" dirty="0"/>
              <a:t>Grease Fill</a:t>
            </a:r>
            <a:endParaRPr lang="en-US" altLang="en-US" b="1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3244"/>
            <a:ext cx="8534400" cy="5181600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endParaRPr lang="en-US" altLang="en-US" sz="4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600" dirty="0"/>
              <a:t>Ball bearings, 25-40%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600" dirty="0"/>
              <a:t>Cylindrical roller, 20-30%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600" dirty="0"/>
              <a:t>Mounted bearings, 50-100%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600" dirty="0"/>
              <a:t>Lubricate while running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600" dirty="0"/>
              <a:t>Tapered roller bearings, 100%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600" dirty="0"/>
              <a:t>IMPORTANT: Over-lubrication is as harmful as under lubricating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600" dirty="0"/>
              <a:t>Do not add extra grease to quiet a bearing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600" dirty="0"/>
              <a:t>Allow grease time to evenly distribute throughout bearing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48" y="1681956"/>
            <a:ext cx="33528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 rot="-5384206">
            <a:off x="3558249" y="1924093"/>
            <a:ext cx="416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66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66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Volume of Grease - cm3</a:t>
            </a:r>
            <a:endParaRPr lang="en-US" altLang="en-US" sz="1600" dirty="0">
              <a:latin typeface="Book Antiqua" pitchFamily="18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994480" y="4077494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66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66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3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Ball Bearing Bore - mm</a:t>
            </a:r>
          </a:p>
        </p:txBody>
      </p:sp>
    </p:spTree>
    <p:extLst>
      <p:ext uri="{BB962C8B-B14F-4D97-AF65-F5344CB8AC3E}">
        <p14:creationId xmlns:p14="http://schemas.microsoft.com/office/powerpoint/2010/main" val="406527316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E309-E4ED-4D2E-B911-87B9E9D9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BEARING LUBRICATION</a:t>
            </a:r>
            <a:endParaRPr lang="en-US" dirty="0"/>
          </a:p>
        </p:txBody>
      </p:sp>
      <p:sp>
        <p:nvSpPr>
          <p:cNvPr id="181251" name="Content Placeholder 2">
            <a:extLst>
              <a:ext uri="{FF2B5EF4-FFF2-40B4-BE49-F238E27FC236}">
                <a16:creationId xmlns:a16="http://schemas.microsoft.com/office/drawing/2014/main" id="{411B5A32-1853-46BA-B63A-516865C851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5105400" cy="4953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/>
              <a:t>Grease intervals will be different for different types of bearings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Self contained ball bearings are sealed for life and shouldn’t need re-lubrication (Most electric motors)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As load increases or less free space in a bearing, need for re-lubrication is more frequent</a:t>
            </a:r>
          </a:p>
        </p:txBody>
      </p:sp>
      <p:pic>
        <p:nvPicPr>
          <p:cNvPr id="181252" name="Picture 2">
            <a:extLst>
              <a:ext uri="{FF2B5EF4-FFF2-40B4-BE49-F238E27FC236}">
                <a16:creationId xmlns:a16="http://schemas.microsoft.com/office/drawing/2014/main" id="{802B9374-C0D7-4054-8688-98C54FF4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438400"/>
            <a:ext cx="36433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1026">
            <a:extLst>
              <a:ext uri="{FF2B5EF4-FFF2-40B4-BE49-F238E27FC236}">
                <a16:creationId xmlns:a16="http://schemas.microsoft.com/office/drawing/2014/main" id="{8360FF40-E968-4542-A910-E3C8F2465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altLang="en-US" b="1"/>
              <a:t>BEARING LUBRICATION</a:t>
            </a:r>
            <a:br>
              <a:rPr lang="en-US" altLang="en-US" sz="3400" b="1"/>
            </a:br>
            <a:r>
              <a:rPr lang="en-US" altLang="en-US" sz="3000" b="1"/>
              <a:t>Grease Fill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83299" name="Rectangle 1027">
            <a:extLst>
              <a:ext uri="{FF2B5EF4-FFF2-40B4-BE49-F238E27FC236}">
                <a16:creationId xmlns:a16="http://schemas.microsoft.com/office/drawing/2014/main" id="{B9013481-60C1-4BBC-85BA-77EFAF24D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1534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Under Lubrication</a:t>
            </a:r>
          </a:p>
          <a:p>
            <a:pPr lvl="1">
              <a:spcBef>
                <a:spcPts val="1200"/>
              </a:spcBef>
            </a:pPr>
            <a:r>
              <a:rPr lang="en-US" altLang="en-US" sz="2800" dirty="0"/>
              <a:t>Boundary friction</a:t>
            </a:r>
          </a:p>
          <a:p>
            <a:pPr lvl="1">
              <a:spcBef>
                <a:spcPts val="1200"/>
              </a:spcBef>
            </a:pPr>
            <a:r>
              <a:rPr lang="en-US" altLang="en-US" sz="2800" dirty="0"/>
              <a:t>Lubricant starvation</a:t>
            </a:r>
          </a:p>
          <a:p>
            <a:pPr lvl="1">
              <a:spcBef>
                <a:spcPts val="1200"/>
              </a:spcBef>
            </a:pPr>
            <a:r>
              <a:rPr lang="en-US" altLang="en-US" sz="2800" dirty="0"/>
              <a:t>Increased wear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Over Lubrication, major cause of bearing failure</a:t>
            </a:r>
            <a:endParaRPr lang="en-US" altLang="en-US" dirty="0"/>
          </a:p>
          <a:p>
            <a:pPr lvl="1">
              <a:spcBef>
                <a:spcPts val="1200"/>
              </a:spcBef>
            </a:pPr>
            <a:r>
              <a:rPr lang="en-US" altLang="en-US" dirty="0"/>
              <a:t>Increase fluid friction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Increase heat, which will oxidize grease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Shorter operational life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400B7433-F313-48E1-A6A3-FAD3B3EE3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BEARING LUBRICATION</a:t>
            </a:r>
            <a:endParaRPr lang="en-US" altLang="en-US" dirty="0"/>
          </a:p>
        </p:txBody>
      </p:sp>
      <p:pic>
        <p:nvPicPr>
          <p:cNvPr id="184323" name="Picture 3">
            <a:extLst>
              <a:ext uri="{FF2B5EF4-FFF2-40B4-BE49-F238E27FC236}">
                <a16:creationId xmlns:a16="http://schemas.microsoft.com/office/drawing/2014/main" id="{7F75C947-87C4-4545-A936-F6420B90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133600"/>
            <a:ext cx="60198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4" name="Text Box 4">
            <a:extLst>
              <a:ext uri="{FF2B5EF4-FFF2-40B4-BE49-F238E27FC236}">
                <a16:creationId xmlns:a16="http://schemas.microsoft.com/office/drawing/2014/main" id="{1E2946AC-70EB-4778-88B4-62779A34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092200"/>
            <a:ext cx="73914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66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66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Effect of Fill Rate on Operating Temperature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C7493ED7-35C2-48C8-9DBA-0A3C0EC97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altLang="en-US" b="1"/>
              <a:t>BEARING LUBRICATION</a:t>
            </a:r>
            <a:endParaRPr lang="en-US" altLang="en-US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0210CF89-D62F-4FF2-A32E-45F9DF853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229600" cy="5029200"/>
          </a:xfrm>
        </p:spPr>
        <p:txBody>
          <a:bodyPr/>
          <a:lstStyle/>
          <a:p>
            <a:pPr algn="ctr">
              <a:spcBef>
                <a:spcPts val="600"/>
              </a:spcBef>
              <a:buFont typeface="Monotype Sorts"/>
              <a:buNone/>
            </a:pPr>
            <a:r>
              <a:rPr lang="en-US" altLang="en-US" dirty="0"/>
              <a:t>Properly packing a bearing with grease</a:t>
            </a:r>
          </a:p>
          <a:p>
            <a:pPr>
              <a:spcBef>
                <a:spcPts val="600"/>
              </a:spcBef>
            </a:pPr>
            <a:endParaRPr lang="en-US" altLang="en-US" sz="900" dirty="0"/>
          </a:p>
          <a:p>
            <a:pPr>
              <a:spcBef>
                <a:spcPts val="600"/>
              </a:spcBef>
            </a:pPr>
            <a:r>
              <a:rPr lang="en-US" altLang="en-US" dirty="0"/>
              <a:t>Hand packing requires clean hands or gloves</a:t>
            </a:r>
          </a:p>
          <a:p>
            <a:pPr lvl="1">
              <a:spcBef>
                <a:spcPts val="600"/>
              </a:spcBef>
            </a:pPr>
            <a:endParaRPr lang="en-US" altLang="en-US" sz="500" dirty="0"/>
          </a:p>
          <a:p>
            <a:pPr>
              <a:spcBef>
                <a:spcPts val="600"/>
              </a:spcBef>
            </a:pPr>
            <a:r>
              <a:rPr lang="en-US" altLang="en-US" dirty="0"/>
              <a:t>Gauge proper fill based on fill charts</a:t>
            </a:r>
          </a:p>
          <a:p>
            <a:pPr lvl="1">
              <a:spcBef>
                <a:spcPts val="600"/>
              </a:spcBef>
            </a:pPr>
            <a:endParaRPr lang="en-US" altLang="en-US" sz="500" dirty="0"/>
          </a:p>
          <a:p>
            <a:pPr>
              <a:spcBef>
                <a:spcPts val="600"/>
              </a:spcBef>
            </a:pPr>
            <a:r>
              <a:rPr lang="en-US" altLang="en-US" dirty="0"/>
              <a:t>Generally smaller bearings contain higher fill rates than larger bearings when shipped by the manufacturer</a:t>
            </a:r>
          </a:p>
          <a:p>
            <a:pPr lvl="1">
              <a:spcBef>
                <a:spcPts val="600"/>
              </a:spcBef>
            </a:pPr>
            <a:endParaRPr lang="en-US" altLang="en-US" sz="500" dirty="0"/>
          </a:p>
          <a:p>
            <a:pPr>
              <a:spcBef>
                <a:spcPts val="600"/>
              </a:spcBef>
            </a:pPr>
            <a:r>
              <a:rPr lang="en-US" altLang="en-US" dirty="0"/>
              <a:t>Fill rate depends on speed, load, frequency of relubrication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BFF8-511D-4A2F-8868-49FA92D2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BEARING LUBRICATION</a:t>
            </a:r>
            <a:endParaRPr lang="en-US" dirty="0"/>
          </a:p>
        </p:txBody>
      </p:sp>
      <p:sp>
        <p:nvSpPr>
          <p:cNvPr id="186371" name="Content Placeholder 2">
            <a:extLst>
              <a:ext uri="{FF2B5EF4-FFF2-40B4-BE49-F238E27FC236}">
                <a16:creationId xmlns:a16="http://schemas.microsoft.com/office/drawing/2014/main" id="{AFC28839-85BF-4AE5-BAEB-E02CFD7CD6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828800"/>
            <a:ext cx="5638800" cy="4114800"/>
          </a:xfrm>
        </p:spPr>
        <p:txBody>
          <a:bodyPr/>
          <a:lstStyle/>
          <a:p>
            <a:r>
              <a:rPr lang="en-US" altLang="en-US" sz="2800"/>
              <a:t>Lubrication Interval</a:t>
            </a:r>
          </a:p>
          <a:p>
            <a:pPr>
              <a:spcBef>
                <a:spcPts val="600"/>
              </a:spcBef>
            </a:pPr>
            <a:r>
              <a:rPr lang="en-US" altLang="en-US" sz="2800"/>
              <a:t>Example: Ball bearing operating speed is 1,800 RPM.  Limiting speed is 6,000 RPM</a:t>
            </a:r>
          </a:p>
          <a:p>
            <a:pPr lvl="1">
              <a:spcBef>
                <a:spcPts val="600"/>
              </a:spcBef>
            </a:pPr>
            <a:r>
              <a:rPr lang="en-US" altLang="en-US" sz="2800"/>
              <a:t>Ratio 1800/6000 = 0.3</a:t>
            </a:r>
          </a:p>
          <a:p>
            <a:pPr lvl="1">
              <a:spcBef>
                <a:spcPts val="600"/>
              </a:spcBef>
            </a:pPr>
            <a:r>
              <a:rPr lang="en-US" altLang="en-US" sz="2800"/>
              <a:t>Ball Bearing is 9,500 hrs</a:t>
            </a:r>
          </a:p>
          <a:p>
            <a:pPr>
              <a:spcBef>
                <a:spcPts val="600"/>
              </a:spcBef>
            </a:pPr>
            <a:r>
              <a:rPr lang="en-US" altLang="en-US" sz="2800"/>
              <a:t>Roller bearings have lower limiting speed ratings than same sized ball bearings and require more frequent lubrication</a:t>
            </a:r>
            <a:endParaRPr lang="en-US" altLang="en-US"/>
          </a:p>
        </p:txBody>
      </p:sp>
      <p:pic>
        <p:nvPicPr>
          <p:cNvPr id="186372" name="Picture 6">
            <a:extLst>
              <a:ext uri="{FF2B5EF4-FFF2-40B4-BE49-F238E27FC236}">
                <a16:creationId xmlns:a16="http://schemas.microsoft.com/office/drawing/2014/main" id="{E1B13E67-C7F3-40CA-B5B3-F02AE3B2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65325"/>
            <a:ext cx="26670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3A40-F587-4845-9CF9-3E6FA7C3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COMMON GREASES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5740-7257-49E6-B597-B1FA14EE5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054225"/>
            <a:ext cx="4876800" cy="41148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en-US" dirty="0"/>
              <a:t>Electric Motor greases</a:t>
            </a:r>
          </a:p>
          <a:p>
            <a:pPr>
              <a:spcBef>
                <a:spcPts val="600"/>
              </a:spcBef>
              <a:defRPr/>
            </a:pPr>
            <a:r>
              <a:rPr lang="en-US" dirty="0" err="1"/>
              <a:t>PolyRex</a:t>
            </a:r>
            <a:r>
              <a:rPr lang="en-US" dirty="0"/>
              <a:t> EM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Temp range -20  F to 350  F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Polyurea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More shear stable</a:t>
            </a:r>
          </a:p>
          <a:p>
            <a:pPr>
              <a:spcBef>
                <a:spcPts val="600"/>
              </a:spcBef>
              <a:defRPr/>
            </a:pPr>
            <a:r>
              <a:rPr lang="en-US" dirty="0" err="1"/>
              <a:t>PolyRex</a:t>
            </a:r>
            <a:r>
              <a:rPr lang="en-US" dirty="0"/>
              <a:t> EP-2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Temp range -20  F to 350  F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Extreme Pressure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Cylindrical Roller Bearings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23169-E178-4CC3-8BB7-18E73B5FD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3810000" cy="41148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/>
              <a:t>Shell </a:t>
            </a:r>
            <a:r>
              <a:rPr lang="en-US" dirty="0" err="1"/>
              <a:t>Alvania</a:t>
            </a:r>
            <a:r>
              <a:rPr lang="en-US" dirty="0"/>
              <a:t> 2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Temp range -30  F to 230  F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Lithium base 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Chevron SRI-2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Temp range -20  F to 350  F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Polyurea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“Old standard” EM grease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No need to grease most electric motors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94B551B3-7DBE-4FDF-AD2C-60DF7830100B}"/>
              </a:ext>
            </a:extLst>
          </p:cNvPr>
          <p:cNvSpPr/>
          <p:nvPr/>
        </p:nvSpPr>
        <p:spPr bwMode="auto">
          <a:xfrm>
            <a:off x="3527425" y="3200400"/>
            <a:ext cx="76200" cy="74613"/>
          </a:xfrm>
          <a:prstGeom prst="donu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latin typeface="Book Antiqua" pitchFamily="18" charset="0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A05A055D-61EF-49FE-9508-E9174B3745C9}"/>
              </a:ext>
            </a:extLst>
          </p:cNvPr>
          <p:cNvSpPr/>
          <p:nvPr/>
        </p:nvSpPr>
        <p:spPr bwMode="auto">
          <a:xfrm>
            <a:off x="4838700" y="3186113"/>
            <a:ext cx="76200" cy="74612"/>
          </a:xfrm>
          <a:prstGeom prst="donu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latin typeface="Book Antiqua" pitchFamily="18" charset="0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4A740964-C91E-4CDE-8B3F-6330058B9886}"/>
              </a:ext>
            </a:extLst>
          </p:cNvPr>
          <p:cNvSpPr/>
          <p:nvPr/>
        </p:nvSpPr>
        <p:spPr bwMode="auto">
          <a:xfrm>
            <a:off x="3581400" y="4953000"/>
            <a:ext cx="76200" cy="74613"/>
          </a:xfrm>
          <a:prstGeom prst="donu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latin typeface="Book Antiqua" pitchFamily="18" charset="0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F02DB12C-A733-4568-8DE0-504697D8D7EF}"/>
              </a:ext>
            </a:extLst>
          </p:cNvPr>
          <p:cNvSpPr/>
          <p:nvPr/>
        </p:nvSpPr>
        <p:spPr bwMode="auto">
          <a:xfrm>
            <a:off x="4838700" y="4953000"/>
            <a:ext cx="76200" cy="74613"/>
          </a:xfrm>
          <a:prstGeom prst="donu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latin typeface="Book Antiqua" pitchFamily="18" charset="0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3858A7B-2EB6-4B9F-ADC8-F03C56B674A9}"/>
              </a:ext>
            </a:extLst>
          </p:cNvPr>
          <p:cNvSpPr/>
          <p:nvPr/>
        </p:nvSpPr>
        <p:spPr bwMode="auto">
          <a:xfrm>
            <a:off x="8229600" y="2622550"/>
            <a:ext cx="76200" cy="74613"/>
          </a:xfrm>
          <a:prstGeom prst="donu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latin typeface="Book Antiqua" pitchFamily="18" charset="0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A84C6F7E-DCBD-4344-A315-8E12BF46D47C}"/>
              </a:ext>
            </a:extLst>
          </p:cNvPr>
          <p:cNvSpPr/>
          <p:nvPr/>
        </p:nvSpPr>
        <p:spPr bwMode="auto">
          <a:xfrm>
            <a:off x="6553200" y="2971800"/>
            <a:ext cx="76200" cy="74613"/>
          </a:xfrm>
          <a:prstGeom prst="donu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latin typeface="Book Antiqua" pitchFamily="18" charset="0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0C4A4D50-2509-4951-98AE-C88B4A4AD5A1}"/>
              </a:ext>
            </a:extLst>
          </p:cNvPr>
          <p:cNvSpPr/>
          <p:nvPr/>
        </p:nvSpPr>
        <p:spPr bwMode="auto">
          <a:xfrm>
            <a:off x="8218488" y="4127500"/>
            <a:ext cx="76200" cy="76200"/>
          </a:xfrm>
          <a:prstGeom prst="donu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latin typeface="Book Antiqua" pitchFamily="18" charset="0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777F55BF-E0B5-4980-8757-BE01723C2DBB}"/>
              </a:ext>
            </a:extLst>
          </p:cNvPr>
          <p:cNvSpPr/>
          <p:nvPr/>
        </p:nvSpPr>
        <p:spPr bwMode="auto">
          <a:xfrm flipH="1">
            <a:off x="6553200" y="4511675"/>
            <a:ext cx="76200" cy="74613"/>
          </a:xfrm>
          <a:prstGeom prst="donu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latin typeface="Book Antiqua" pitchFamily="18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8E316C2-632F-4589-916D-AA532FFC9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/>
              <a:t>TAPER ROLLER</a:t>
            </a:r>
            <a:br>
              <a:rPr lang="en-US" altLang="en-US" b="1"/>
            </a:br>
            <a:r>
              <a:rPr lang="en-US" altLang="en-US" sz="3000" b="1"/>
              <a:t>Grease Packing</a:t>
            </a:r>
            <a:endParaRPr lang="en-US" altLang="en-US" b="1"/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20065E2F-FCB4-4EE9-9878-E7ADACB2A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1676400"/>
          </a:xfrm>
        </p:spPr>
        <p:txBody>
          <a:bodyPr/>
          <a:lstStyle/>
          <a:p>
            <a:r>
              <a:rPr lang="en-US" altLang="en-US"/>
              <a:t>When greasing bearing, pack either by hand or with mechanical bearing packer</a:t>
            </a:r>
          </a:p>
          <a:p>
            <a:pPr lvl="1"/>
            <a:r>
              <a:rPr lang="en-US" altLang="en-US"/>
              <a:t>100% fill</a:t>
            </a:r>
          </a:p>
          <a:p>
            <a:pPr lvl="1">
              <a:buFont typeface="Monotype Sorts"/>
              <a:buNone/>
            </a:pPr>
            <a:endParaRPr lang="en-US" altLang="en-US"/>
          </a:p>
        </p:txBody>
      </p:sp>
      <p:pic>
        <p:nvPicPr>
          <p:cNvPr id="188420" name="Picture 2">
            <a:extLst>
              <a:ext uri="{FF2B5EF4-FFF2-40B4-BE49-F238E27FC236}">
                <a16:creationId xmlns:a16="http://schemas.microsoft.com/office/drawing/2014/main" id="{DBECE467-AF25-442C-AB73-1D913BA85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2500"/>
            <a:ext cx="41036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1" name="Picture 3">
            <a:extLst>
              <a:ext uri="{FF2B5EF4-FFF2-40B4-BE49-F238E27FC236}">
                <a16:creationId xmlns:a16="http://schemas.microsoft.com/office/drawing/2014/main" id="{B1B3BB5C-0EE8-436C-85E2-D0D985FA7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16513"/>
            <a:ext cx="254476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2" name="Picture 4">
            <a:extLst>
              <a:ext uri="{FF2B5EF4-FFF2-40B4-BE49-F238E27FC236}">
                <a16:creationId xmlns:a16="http://schemas.microsoft.com/office/drawing/2014/main" id="{EACF5A15-C46E-4648-8D70-6798A4D7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79800"/>
            <a:ext cx="2544763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01787B97-CA60-4A31-8B7A-1E3B4B4C8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MOUNTED BEARINGS</a:t>
            </a:r>
            <a:br>
              <a:rPr lang="en-US" b="1"/>
            </a:br>
            <a:r>
              <a:rPr lang="en-US" sz="3000" b="1"/>
              <a:t>Lubrication Instructions</a:t>
            </a:r>
            <a:endParaRPr lang="en-US" sz="4400" b="1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E5D87A20-8F67-4949-9AA7-F8B2C651E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763000" cy="4114800"/>
          </a:xfrm>
        </p:spPr>
        <p:txBody>
          <a:bodyPr/>
          <a:lstStyle/>
          <a:p>
            <a:r>
              <a:rPr lang="en-US" altLang="en-US"/>
              <a:t>Most mounted units have a lithium base NLGI#2 grease as standard (Timken uses PolyRex EM=)</a:t>
            </a:r>
          </a:p>
          <a:p>
            <a:pPr lvl="1"/>
            <a:r>
              <a:rPr lang="en-US" altLang="en-US"/>
              <a:t>Compatibility of grease must be assured </a:t>
            </a:r>
          </a:p>
          <a:p>
            <a:r>
              <a:rPr lang="en-US" altLang="en-US"/>
              <a:t>Follow recommended lubrication intervals</a:t>
            </a:r>
          </a:p>
          <a:p>
            <a:r>
              <a:rPr lang="en-US" altLang="en-US"/>
              <a:t>If safe, grease while running </a:t>
            </a:r>
          </a:p>
          <a:p>
            <a:pPr lvl="1"/>
            <a:r>
              <a:rPr lang="en-US" altLang="en-US"/>
              <a:t>Pump in grease slowly until slight bead forms around seal</a:t>
            </a:r>
          </a:p>
          <a:p>
            <a:pPr lvl="1"/>
            <a:r>
              <a:rPr lang="en-US" altLang="en-US"/>
              <a:t>A slight rise in temperature usually occurs</a:t>
            </a:r>
          </a:p>
          <a:p>
            <a:pPr lvl="2"/>
            <a:r>
              <a:rPr lang="en-US" altLang="en-US"/>
              <a:t>10ºF to 30ºF is normal, temporary temp rise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86119FA3-C241-4F98-A9F4-0B7530736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BEARING LUBRICATION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F29BFA70-B2FA-4E86-A7EB-E6073A23E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r>
              <a:rPr lang="en-US" altLang="en-US"/>
              <a:t>Primary role</a:t>
            </a:r>
          </a:p>
          <a:p>
            <a:pPr lvl="1"/>
            <a:r>
              <a:rPr lang="en-US" altLang="en-US"/>
              <a:t>Insert a oil film between all surfaces that are in rolling or sliding contact</a:t>
            </a:r>
          </a:p>
          <a:p>
            <a:r>
              <a:rPr lang="en-US" altLang="en-US"/>
              <a:t>Effects of Lubrication</a:t>
            </a:r>
          </a:p>
          <a:p>
            <a:pPr lvl="1"/>
            <a:r>
              <a:rPr lang="en-US" altLang="en-US"/>
              <a:t>Reduces friction and wear</a:t>
            </a:r>
          </a:p>
          <a:p>
            <a:pPr lvl="1"/>
            <a:r>
              <a:rPr lang="en-US" altLang="en-US"/>
              <a:t>Extends life of components</a:t>
            </a:r>
          </a:p>
          <a:p>
            <a:pPr lvl="1"/>
            <a:r>
              <a:rPr lang="en-US" altLang="en-US"/>
              <a:t>Takes away heat from bearing</a:t>
            </a:r>
          </a:p>
          <a:p>
            <a:pPr lvl="1"/>
            <a:r>
              <a:rPr lang="en-US" altLang="en-US"/>
              <a:t>Helps prevent contamination and guards against corrosion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6896E376-4530-4796-B53B-43719CDFD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3669" y="304800"/>
            <a:ext cx="7086600" cy="127635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MOUNTED BEARINGS</a:t>
            </a:r>
            <a:br>
              <a:rPr lang="en-US" b="1" dirty="0"/>
            </a:br>
            <a:r>
              <a:rPr lang="en-US" sz="3000" b="1" dirty="0"/>
              <a:t>Lubrication Chart</a:t>
            </a:r>
            <a:br>
              <a:rPr lang="en-US" sz="4400" b="1" dirty="0"/>
            </a:br>
            <a:endParaRPr lang="en-US" sz="4400" b="1" baseline="20000" dirty="0"/>
          </a:p>
        </p:txBody>
      </p:sp>
      <p:graphicFrame>
        <p:nvGraphicFramePr>
          <p:cNvPr id="190467" name="Object 3">
            <a:extLst>
              <a:ext uri="{FF2B5EF4-FFF2-40B4-BE49-F238E27FC236}">
                <a16:creationId xmlns:a16="http://schemas.microsoft.com/office/drawing/2014/main" id="{8A4F27EE-5B6F-426A-BFB8-2BB7881D4987}"/>
              </a:ext>
            </a:extLst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45159334"/>
              </p:ext>
            </p:extLst>
          </p:nvPr>
        </p:nvGraphicFramePr>
        <p:xfrm>
          <a:off x="1413669" y="1905000"/>
          <a:ext cx="6773862" cy="691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11340" imgH="7051548" progId="Word.Document.8">
                  <p:embed/>
                </p:oleObj>
              </mc:Choice>
              <mc:Fallback>
                <p:oleObj name="Document" r:id="rId2" imgW="6911340" imgH="7051548" progId="Word.Document.8">
                  <p:embed/>
                  <p:pic>
                    <p:nvPicPr>
                      <p:cNvPr id="190467" name="Object 3">
                        <a:extLst>
                          <a:ext uri="{FF2B5EF4-FFF2-40B4-BE49-F238E27FC236}">
                            <a16:creationId xmlns:a16="http://schemas.microsoft.com/office/drawing/2014/main" id="{8A4F27EE-5B6F-426A-BFB8-2BB7881D498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669" y="1905000"/>
                        <a:ext cx="6773862" cy="691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68" name="Text Box 4">
            <a:extLst>
              <a:ext uri="{FF2B5EF4-FFF2-40B4-BE49-F238E27FC236}">
                <a16:creationId xmlns:a16="http://schemas.microsoft.com/office/drawing/2014/main" id="{BA065A18-94E9-412F-ADFD-60692F65D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66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66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A91F-F9D2-45F7-8DD5-D9B99C4D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90488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BEARING LUBRICATION</a:t>
            </a:r>
            <a:br>
              <a:rPr lang="en-US" altLang="en-US" b="1" dirty="0"/>
            </a:br>
            <a:r>
              <a:rPr lang="en-US" altLang="en-US" sz="3000" b="1" dirty="0"/>
              <a:t>Motorized Grease Gun</a:t>
            </a:r>
            <a:endParaRPr lang="en-US" dirty="0"/>
          </a:p>
        </p:txBody>
      </p:sp>
      <p:sp>
        <p:nvSpPr>
          <p:cNvPr id="191491" name="Content Placeholder 2">
            <a:extLst>
              <a:ext uri="{FF2B5EF4-FFF2-40B4-BE49-F238E27FC236}">
                <a16:creationId xmlns:a16="http://schemas.microsoft.com/office/drawing/2014/main" id="{A397483A-FE5A-41E4-AE6F-29196FF6EC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1338" y="1738313"/>
            <a:ext cx="8458200" cy="5029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600" dirty="0"/>
              <a:t>SKF TLGB 20/110V, battery powered </a:t>
            </a:r>
          </a:p>
          <a:p>
            <a:pPr>
              <a:spcBef>
                <a:spcPts val="600"/>
              </a:spcBef>
            </a:pPr>
            <a:r>
              <a:rPr lang="en-US" altLang="en-US" sz="2600" dirty="0"/>
              <a:t>Follow all safety warnings and instructions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/>
              <a:t>20V DC lithium-ion rechargeable battery</a:t>
            </a:r>
          </a:p>
          <a:p>
            <a:pPr lvl="2">
              <a:spcBef>
                <a:spcPts val="600"/>
              </a:spcBef>
            </a:pPr>
            <a:r>
              <a:rPr lang="en-US" altLang="en-US" sz="2600" dirty="0"/>
              <a:t>Battery and 110-120 v charger included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/>
              <a:t>LED light helps locate lubrication fittings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/>
              <a:t>LCD display shows battery charge, pump speed, and grease output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/>
              <a:t>Two grease output speeds 3.5oz/min or 5.5oz/min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/>
              <a:t>Grease capacity is 14.5oz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/>
              <a:t>Max pressure 10,000 psi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/>
              <a:t>6.5 </a:t>
            </a:r>
            <a:r>
              <a:rPr lang="en-US" altLang="en-US" sz="2600" dirty="0" err="1"/>
              <a:t>lbs</a:t>
            </a:r>
            <a:r>
              <a:rPr lang="en-US" altLang="en-US" sz="2600" dirty="0"/>
              <a:t>, 15 cartridges/charge</a:t>
            </a:r>
          </a:p>
        </p:txBody>
      </p:sp>
      <p:pic>
        <p:nvPicPr>
          <p:cNvPr id="191492" name="Picture 4" descr="Image result for skf tlgb 20">
            <a:hlinkClick r:id="rId2"/>
            <a:extLst>
              <a:ext uri="{FF2B5EF4-FFF2-40B4-BE49-F238E27FC236}">
                <a16:creationId xmlns:a16="http://schemas.microsoft.com/office/drawing/2014/main" id="{9767DE6B-1297-4EB1-92CF-2ACE12FA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228600"/>
            <a:ext cx="1603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3" name="Picture 6" descr="Image result for skf tlgb 20">
            <a:hlinkClick r:id="rId4"/>
            <a:extLst>
              <a:ext uri="{FF2B5EF4-FFF2-40B4-BE49-F238E27FC236}">
                <a16:creationId xmlns:a16="http://schemas.microsoft.com/office/drawing/2014/main" id="{68CBA70D-2AC4-4B75-AB83-4BAA951C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5399088"/>
            <a:ext cx="32289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altLang="en-US" b="1"/>
              <a:t>BEARING LUBRICATION</a:t>
            </a:r>
            <a:br>
              <a:rPr lang="en-US" altLang="en-US" b="1"/>
            </a:br>
            <a:r>
              <a:rPr lang="en-US" altLang="en-US" sz="3000" b="1"/>
              <a:t>Automatic Lubricators</a:t>
            </a:r>
            <a:br>
              <a:rPr lang="en-US" altLang="en-US" sz="4400" b="1"/>
            </a:b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905000"/>
            <a:ext cx="8534400" cy="4114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/>
              <a:t>Advantages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/>
              <a:t>Proper metering of grease flow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/>
              <a:t>Stricter control over grease type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/>
              <a:t>Less waste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/>
              <a:t>Ensures continual lubrication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3000" dirty="0"/>
              <a:t>Ensures hard-to-reach areas receive lube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/>
              <a:t>Reduces labor cost</a:t>
            </a:r>
            <a:endParaRPr lang="en-US" altLang="en-US" sz="3000" dirty="0"/>
          </a:p>
          <a:p>
            <a:pPr lvl="1">
              <a:lnSpc>
                <a:spcPct val="110000"/>
              </a:lnSpc>
            </a:pPr>
            <a:endParaRPr lang="en-US" altLang="en-US" sz="3000" dirty="0"/>
          </a:p>
        </p:txBody>
      </p:sp>
      <p:pic>
        <p:nvPicPr>
          <p:cNvPr id="32772" name="Picture 5" descr="Image result for grease lubricant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22479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886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>
            <a:extLst>
              <a:ext uri="{FF2B5EF4-FFF2-40B4-BE49-F238E27FC236}">
                <a16:creationId xmlns:a16="http://schemas.microsoft.com/office/drawing/2014/main" id="{2B32A53E-1546-4D30-9909-81CEBF918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BEARING LUBRICATION</a:t>
            </a:r>
            <a:br>
              <a:rPr lang="en-US" altLang="en-US" b="1" dirty="0"/>
            </a:br>
            <a:r>
              <a:rPr lang="en-US" altLang="en-US" sz="3000" b="1" dirty="0"/>
              <a:t>Automatic Lubricators</a:t>
            </a:r>
            <a:br>
              <a:rPr lang="en-US" altLang="en-US" sz="4400" b="1" dirty="0"/>
            </a:br>
            <a:endParaRPr lang="en-US" altLang="en-US" sz="4400" b="1" dirty="0"/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6CB1D5F1-07AD-4EA8-9803-601F77AEB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5029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/>
              <a:t>Types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/>
              <a:t>Spring Operated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altLang="en-US" sz="3200"/>
              <a:t>Changing spring alters dispensing rate 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altLang="en-US"/>
              <a:t>Reusable, refillable by grease gun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/>
              <a:t>Gas Operated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altLang="en-US"/>
              <a:t>Nitrogen or Hydrazine gas cartridge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altLang="en-US"/>
              <a:t>Allows for flow adjustment - 1 month to 2 years, based on plug used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altLang="en-US"/>
              <a:t>Throw away units</a:t>
            </a:r>
          </a:p>
        </p:txBody>
      </p:sp>
      <p:pic>
        <p:nvPicPr>
          <p:cNvPr id="194564" name="Picture 3">
            <a:extLst>
              <a:ext uri="{FF2B5EF4-FFF2-40B4-BE49-F238E27FC236}">
                <a16:creationId xmlns:a16="http://schemas.microsoft.com/office/drawing/2014/main" id="{DDC2C1DC-8D1C-4355-8682-8E78FD909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4">
            <a:extLst>
              <a:ext uri="{FF2B5EF4-FFF2-40B4-BE49-F238E27FC236}">
                <a16:creationId xmlns:a16="http://schemas.microsoft.com/office/drawing/2014/main" id="{92F77CD4-DE9F-4B31-A707-52F44EDA3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035425"/>
            <a:ext cx="115887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24E4-018A-4FA9-965C-C5E4EDFC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BEARING LUBRICATION</a:t>
            </a:r>
            <a:br>
              <a:rPr lang="en-US" altLang="en-US" b="1" dirty="0"/>
            </a:br>
            <a:r>
              <a:rPr lang="en-US" altLang="en-US" b="1" dirty="0"/>
              <a:t>Automatic Lubricators</a:t>
            </a:r>
            <a:br>
              <a:rPr lang="en-US" altLang="en-US" sz="5400" b="1" dirty="0"/>
            </a:br>
            <a:endParaRPr lang="en-US" dirty="0"/>
          </a:p>
        </p:txBody>
      </p:sp>
      <p:sp>
        <p:nvSpPr>
          <p:cNvPr id="196611" name="Content Placeholder 2">
            <a:extLst>
              <a:ext uri="{FF2B5EF4-FFF2-40B4-BE49-F238E27FC236}">
                <a16:creationId xmlns:a16="http://schemas.microsoft.com/office/drawing/2014/main" id="{524620F1-6D23-4C69-B6F0-28B9D2B122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99665"/>
            <a:ext cx="6781800" cy="4114800"/>
          </a:xfrm>
        </p:spPr>
        <p:txBody>
          <a:bodyPr/>
          <a:lstStyle/>
          <a:p>
            <a:r>
              <a:rPr lang="en-US" altLang="en-US" sz="2600" dirty="0"/>
              <a:t>Types continued</a:t>
            </a:r>
          </a:p>
          <a:p>
            <a:pPr lvl="1"/>
            <a:r>
              <a:rPr lang="en-US" altLang="en-US" sz="2600" dirty="0"/>
              <a:t>Battery / Motorized</a:t>
            </a:r>
          </a:p>
          <a:p>
            <a:pPr lvl="2"/>
            <a:r>
              <a:rPr lang="en-US" altLang="en-US" sz="2600" dirty="0"/>
              <a:t>Dispenses at rate set by user</a:t>
            </a:r>
          </a:p>
          <a:p>
            <a:pPr lvl="2"/>
            <a:r>
              <a:rPr lang="en-US" altLang="en-US" sz="2600" dirty="0"/>
              <a:t>Rates vary by unit and manufacturer</a:t>
            </a:r>
          </a:p>
          <a:p>
            <a:pPr lvl="2"/>
            <a:r>
              <a:rPr lang="en-US" altLang="en-US" sz="2600" dirty="0"/>
              <a:t>Many have replaceable grease 	cartridges/batteries</a:t>
            </a:r>
          </a:p>
          <a:p>
            <a:pPr lvl="2"/>
            <a:r>
              <a:rPr lang="en-US" altLang="en-US" sz="2600" dirty="0"/>
              <a:t>Multi-lubrication point units available</a:t>
            </a:r>
          </a:p>
          <a:p>
            <a:pPr lvl="1"/>
            <a:r>
              <a:rPr lang="en-US" altLang="en-US" sz="2600" dirty="0"/>
              <a:t>Accessories available from most suppliers</a:t>
            </a:r>
          </a:p>
          <a:p>
            <a:pPr lvl="2"/>
            <a:r>
              <a:rPr lang="en-US" altLang="en-US" sz="2600" dirty="0"/>
              <a:t>Lines, fittings, brushes, brackets, clamps, etc.</a:t>
            </a:r>
          </a:p>
          <a:p>
            <a:pPr lvl="2">
              <a:lnSpc>
                <a:spcPct val="200000"/>
              </a:lnSpc>
            </a:pPr>
            <a:endParaRPr lang="en-US" altLang="en-US" dirty="0"/>
          </a:p>
        </p:txBody>
      </p:sp>
      <p:pic>
        <p:nvPicPr>
          <p:cNvPr id="196612" name="Picture 7" descr="C:\My Documents\Perma\Perma Pics\Model308a.jpg">
            <a:extLst>
              <a:ext uri="{FF2B5EF4-FFF2-40B4-BE49-F238E27FC236}">
                <a16:creationId xmlns:a16="http://schemas.microsoft.com/office/drawing/2014/main" id="{E258AB89-B57A-4C34-88B6-D11F3D65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48" y="152400"/>
            <a:ext cx="74450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3">
            <a:extLst>
              <a:ext uri="{FF2B5EF4-FFF2-40B4-BE49-F238E27FC236}">
                <a16:creationId xmlns:a16="http://schemas.microsoft.com/office/drawing/2014/main" id="{A2C52920-2A1D-4254-9174-902CCF5B8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47" y="2438400"/>
            <a:ext cx="177965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BE50-E8BD-47D5-A034-FB420EFF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TEMPERATURE OF BEARINGS</a:t>
            </a:r>
          </a:p>
        </p:txBody>
      </p:sp>
      <p:sp>
        <p:nvSpPr>
          <p:cNvPr id="202755" name="Content Placeholder 2">
            <a:extLst>
              <a:ext uri="{FF2B5EF4-FFF2-40B4-BE49-F238E27FC236}">
                <a16:creationId xmlns:a16="http://schemas.microsoft.com/office/drawing/2014/main" id="{D2CF50F6-29AC-4170-A48B-3CC0BACE99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3588" y="1744663"/>
            <a:ext cx="83820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Most electric motors operate from 140-160  F 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Measure housing at bearing location to take temperature reading and add 15-20  F to estimate bearing temperature</a:t>
            </a:r>
          </a:p>
          <a:p>
            <a:pPr>
              <a:spcBef>
                <a:spcPct val="0"/>
              </a:spcBef>
            </a:pPr>
            <a:r>
              <a:rPr lang="en-US" altLang="en-US"/>
              <a:t>Fan bearings may experience wide temperature variations because of environmental/season changes </a:t>
            </a:r>
          </a:p>
          <a:p>
            <a:pPr>
              <a:spcBef>
                <a:spcPct val="0"/>
              </a:spcBef>
            </a:pPr>
            <a:r>
              <a:rPr lang="en-US" altLang="en-US"/>
              <a:t>In general, when grease is introduced, there will be a spike in temperature as the rolling elements push grease out of the way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This could take 30 minutes to several hours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C57C098D-A6C4-44F9-B1B4-FEBFD53DCEC0}"/>
              </a:ext>
            </a:extLst>
          </p:cNvPr>
          <p:cNvSpPr/>
          <p:nvPr/>
        </p:nvSpPr>
        <p:spPr bwMode="auto">
          <a:xfrm>
            <a:off x="7391400" y="2362200"/>
            <a:ext cx="76200" cy="74613"/>
          </a:xfrm>
          <a:prstGeom prst="donu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latin typeface="Book Antiqua" pitchFamily="18" charset="0"/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042A692F-CE5E-4A14-B5C3-78AED70AC6B8}"/>
              </a:ext>
            </a:extLst>
          </p:cNvPr>
          <p:cNvSpPr/>
          <p:nvPr/>
        </p:nvSpPr>
        <p:spPr bwMode="auto">
          <a:xfrm>
            <a:off x="6781800" y="3200400"/>
            <a:ext cx="76200" cy="74613"/>
          </a:xfrm>
          <a:prstGeom prst="donu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400" b="1">
              <a:latin typeface="Book Antiqua" pitchFamily="18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E5B2-12C2-45CB-8F6F-7B64BD4C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76250"/>
            <a:ext cx="7467600" cy="127635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IS THERE MOISTURE IN THE GREASE?</a:t>
            </a:r>
          </a:p>
        </p:txBody>
      </p:sp>
      <p:pic>
        <p:nvPicPr>
          <p:cNvPr id="197635" name="Picture 2">
            <a:extLst>
              <a:ext uri="{FF2B5EF4-FFF2-40B4-BE49-F238E27FC236}">
                <a16:creationId xmlns:a16="http://schemas.microsoft.com/office/drawing/2014/main" id="{C835685C-E5B0-486F-89BA-CD9B6CEB4209}"/>
              </a:ext>
            </a:extLst>
          </p:cNvPr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1905000"/>
            <a:ext cx="8531225" cy="4724400"/>
          </a:xfrm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2996-82E2-4651-85B9-D7F1BEF1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6250"/>
            <a:ext cx="7391400" cy="127635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WATER CONTAMINATION IN GREASE</a:t>
            </a:r>
          </a:p>
        </p:txBody>
      </p:sp>
      <p:pic>
        <p:nvPicPr>
          <p:cNvPr id="198659" name="Picture 2">
            <a:extLst>
              <a:ext uri="{FF2B5EF4-FFF2-40B4-BE49-F238E27FC236}">
                <a16:creationId xmlns:a16="http://schemas.microsoft.com/office/drawing/2014/main" id="{C4DE9C12-9827-4C79-9004-AEB3F09E6409}"/>
              </a:ext>
            </a:extLst>
          </p:cNvPr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0"/>
            <a:ext cx="8558213" cy="3257550"/>
          </a:xfrm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DCCF9802-EC3B-4201-82B4-9358D5C2F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590800"/>
            <a:ext cx="7086600" cy="127635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/>
              <a:t>BEARING FAILURES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3">
            <a:extLst>
              <a:ext uri="{FF2B5EF4-FFF2-40B4-BE49-F238E27FC236}">
                <a16:creationId xmlns:a16="http://schemas.microsoft.com/office/drawing/2014/main" id="{C95AFB71-79CA-4CD5-B2F6-DDF8461DD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388" y="1824038"/>
            <a:ext cx="8763000" cy="1143000"/>
          </a:xfrm>
        </p:spPr>
        <p:txBody>
          <a:bodyPr lIns="90488" tIns="44450" rIns="90488" bIns="44450"/>
          <a:lstStyle/>
          <a:p>
            <a:r>
              <a:rPr lang="en-US" altLang="en-US" sz="1800"/>
              <a:t>Based on a study by an independent German insurance company, they found that only 0.5% of  bearings actually fail due to overstressing of the steel.</a:t>
            </a:r>
          </a:p>
        </p:txBody>
      </p:sp>
      <p:grpSp>
        <p:nvGrpSpPr>
          <p:cNvPr id="248835" name="Group 4">
            <a:extLst>
              <a:ext uri="{FF2B5EF4-FFF2-40B4-BE49-F238E27FC236}">
                <a16:creationId xmlns:a16="http://schemas.microsoft.com/office/drawing/2014/main" id="{44D4EA82-17AC-43C8-8A3D-F763FD5E7CCF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438400"/>
            <a:ext cx="7397750" cy="3741738"/>
            <a:chOff x="1008" y="1584"/>
            <a:chExt cx="4660" cy="2357"/>
          </a:xfrm>
        </p:grpSpPr>
        <p:sp>
          <p:nvSpPr>
            <p:cNvPr id="248838" name="Rectangle 5">
              <a:extLst>
                <a:ext uri="{FF2B5EF4-FFF2-40B4-BE49-F238E27FC236}">
                  <a16:creationId xmlns:a16="http://schemas.microsoft.com/office/drawing/2014/main" id="{D2A48813-615C-4D2E-BA0F-CDE3293BF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1584"/>
              <a:ext cx="3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latin typeface="Helvetica" panose="020B0604020202020204" pitchFamily="34" charset="0"/>
                </a:rPr>
                <a:t>B 20%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39" name="Freeform 6">
              <a:extLst>
                <a:ext uri="{FF2B5EF4-FFF2-40B4-BE49-F238E27FC236}">
                  <a16:creationId xmlns:a16="http://schemas.microsoft.com/office/drawing/2014/main" id="{210252E8-27C1-4085-AA72-95CD8EEA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710"/>
              <a:ext cx="982" cy="632"/>
            </a:xfrm>
            <a:custGeom>
              <a:avLst/>
              <a:gdLst>
                <a:gd name="T0" fmla="*/ 0 w 1280"/>
                <a:gd name="T1" fmla="*/ 5 h 785"/>
                <a:gd name="T2" fmla="*/ 2 w 1280"/>
                <a:gd name="T3" fmla="*/ 0 h 785"/>
                <a:gd name="T4" fmla="*/ 2 w 1280"/>
                <a:gd name="T5" fmla="*/ 2 h 785"/>
                <a:gd name="T6" fmla="*/ 2 w 1280"/>
                <a:gd name="T7" fmla="*/ 2 h 785"/>
                <a:gd name="T8" fmla="*/ 2 w 1280"/>
                <a:gd name="T9" fmla="*/ 2 h 785"/>
                <a:gd name="T10" fmla="*/ 3 w 1280"/>
                <a:gd name="T11" fmla="*/ 2 h 785"/>
                <a:gd name="T12" fmla="*/ 3 w 1280"/>
                <a:gd name="T13" fmla="*/ 2 h 785"/>
                <a:gd name="T14" fmla="*/ 4 w 1280"/>
                <a:gd name="T15" fmla="*/ 2 h 785"/>
                <a:gd name="T16" fmla="*/ 4 w 1280"/>
                <a:gd name="T17" fmla="*/ 3 h 785"/>
                <a:gd name="T18" fmla="*/ 4 w 1280"/>
                <a:gd name="T19" fmla="*/ 4 h 785"/>
                <a:gd name="T20" fmla="*/ 4 w 1280"/>
                <a:gd name="T21" fmla="*/ 5 h 785"/>
                <a:gd name="T22" fmla="*/ 2 w 1280"/>
                <a:gd name="T23" fmla="*/ 5 h 785"/>
                <a:gd name="T24" fmla="*/ 2 w 1280"/>
                <a:gd name="T25" fmla="*/ 5 h 785"/>
                <a:gd name="T26" fmla="*/ 2 w 1280"/>
                <a:gd name="T27" fmla="*/ 5 h 785"/>
                <a:gd name="T28" fmla="*/ 2 w 1280"/>
                <a:gd name="T29" fmla="*/ 6 h 785"/>
                <a:gd name="T30" fmla="*/ 0 w 1280"/>
                <a:gd name="T31" fmla="*/ 5 h 7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0" h="785">
                  <a:moveTo>
                    <a:pt x="0" y="542"/>
                  </a:moveTo>
                  <a:lnTo>
                    <a:pt x="408" y="0"/>
                  </a:lnTo>
                  <a:lnTo>
                    <a:pt x="584" y="35"/>
                  </a:lnTo>
                  <a:lnTo>
                    <a:pt x="736" y="76"/>
                  </a:lnTo>
                  <a:lnTo>
                    <a:pt x="888" y="132"/>
                  </a:lnTo>
                  <a:lnTo>
                    <a:pt x="1008" y="194"/>
                  </a:lnTo>
                  <a:lnTo>
                    <a:pt x="1104" y="257"/>
                  </a:lnTo>
                  <a:lnTo>
                    <a:pt x="1200" y="340"/>
                  </a:lnTo>
                  <a:lnTo>
                    <a:pt x="1248" y="424"/>
                  </a:lnTo>
                  <a:lnTo>
                    <a:pt x="1272" y="500"/>
                  </a:lnTo>
                  <a:lnTo>
                    <a:pt x="1280" y="591"/>
                  </a:lnTo>
                  <a:lnTo>
                    <a:pt x="280" y="611"/>
                  </a:lnTo>
                  <a:lnTo>
                    <a:pt x="192" y="611"/>
                  </a:lnTo>
                  <a:lnTo>
                    <a:pt x="184" y="785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FCB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0" name="Freeform 7">
              <a:extLst>
                <a:ext uri="{FF2B5EF4-FFF2-40B4-BE49-F238E27FC236}">
                  <a16:creationId xmlns:a16="http://schemas.microsoft.com/office/drawing/2014/main" id="{05B03364-37C7-46EE-8930-06481D96B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186"/>
              <a:ext cx="970" cy="256"/>
            </a:xfrm>
            <a:custGeom>
              <a:avLst/>
              <a:gdLst>
                <a:gd name="T0" fmla="*/ 0 w 1264"/>
                <a:gd name="T1" fmla="*/ 2 h 319"/>
                <a:gd name="T2" fmla="*/ 0 w 1264"/>
                <a:gd name="T3" fmla="*/ 2 h 319"/>
                <a:gd name="T4" fmla="*/ 4 w 1264"/>
                <a:gd name="T5" fmla="*/ 0 h 319"/>
                <a:gd name="T6" fmla="*/ 4 w 1264"/>
                <a:gd name="T7" fmla="*/ 2 h 319"/>
                <a:gd name="T8" fmla="*/ 4 w 1264"/>
                <a:gd name="T9" fmla="*/ 2 h 319"/>
                <a:gd name="T10" fmla="*/ 4 w 1264"/>
                <a:gd name="T11" fmla="*/ 2 h 319"/>
                <a:gd name="T12" fmla="*/ 4 w 1264"/>
                <a:gd name="T13" fmla="*/ 2 h 319"/>
                <a:gd name="T14" fmla="*/ 0 w 1264"/>
                <a:gd name="T15" fmla="*/ 2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4" h="319">
                  <a:moveTo>
                    <a:pt x="0" y="20"/>
                  </a:moveTo>
                  <a:lnTo>
                    <a:pt x="0" y="20"/>
                  </a:lnTo>
                  <a:lnTo>
                    <a:pt x="1264" y="0"/>
                  </a:lnTo>
                  <a:lnTo>
                    <a:pt x="1264" y="291"/>
                  </a:lnTo>
                  <a:lnTo>
                    <a:pt x="1248" y="319"/>
                  </a:lnTo>
                  <a:lnTo>
                    <a:pt x="1184" y="305"/>
                  </a:lnTo>
                  <a:lnTo>
                    <a:pt x="1184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1" name="Freeform 8">
              <a:extLst>
                <a:ext uri="{FF2B5EF4-FFF2-40B4-BE49-F238E27FC236}">
                  <a16:creationId xmlns:a16="http://schemas.microsoft.com/office/drawing/2014/main" id="{515B2A5D-A619-4138-8E97-198FD3742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202"/>
              <a:ext cx="982" cy="655"/>
            </a:xfrm>
            <a:custGeom>
              <a:avLst/>
              <a:gdLst>
                <a:gd name="T0" fmla="*/ 0 w 1280"/>
                <a:gd name="T1" fmla="*/ 2 h 814"/>
                <a:gd name="T2" fmla="*/ 2 w 1280"/>
                <a:gd name="T3" fmla="*/ 0 h 814"/>
                <a:gd name="T4" fmla="*/ 4 w 1280"/>
                <a:gd name="T5" fmla="*/ 0 h 814"/>
                <a:gd name="T6" fmla="*/ 4 w 1280"/>
                <a:gd name="T7" fmla="*/ 2 h 814"/>
                <a:gd name="T8" fmla="*/ 4 w 1280"/>
                <a:gd name="T9" fmla="*/ 2 h 814"/>
                <a:gd name="T10" fmla="*/ 4 w 1280"/>
                <a:gd name="T11" fmla="*/ 3 h 814"/>
                <a:gd name="T12" fmla="*/ 4 w 1280"/>
                <a:gd name="T13" fmla="*/ 4 h 814"/>
                <a:gd name="T14" fmla="*/ 3 w 1280"/>
                <a:gd name="T15" fmla="*/ 4 h 814"/>
                <a:gd name="T16" fmla="*/ 3 w 1280"/>
                <a:gd name="T17" fmla="*/ 5 h 814"/>
                <a:gd name="T18" fmla="*/ 3 w 1280"/>
                <a:gd name="T19" fmla="*/ 5 h 814"/>
                <a:gd name="T20" fmla="*/ 3 w 1280"/>
                <a:gd name="T21" fmla="*/ 5 h 814"/>
                <a:gd name="T22" fmla="*/ 3 w 1280"/>
                <a:gd name="T23" fmla="*/ 5 h 814"/>
                <a:gd name="T24" fmla="*/ 2 w 1280"/>
                <a:gd name="T25" fmla="*/ 6 h 814"/>
                <a:gd name="T26" fmla="*/ 2 w 1280"/>
                <a:gd name="T27" fmla="*/ 6 h 814"/>
                <a:gd name="T28" fmla="*/ 2 w 1280"/>
                <a:gd name="T29" fmla="*/ 6 h 814"/>
                <a:gd name="T30" fmla="*/ 2 w 1280"/>
                <a:gd name="T31" fmla="*/ 6 h 814"/>
                <a:gd name="T32" fmla="*/ 2 w 1280"/>
                <a:gd name="T33" fmla="*/ 6 h 814"/>
                <a:gd name="T34" fmla="*/ 2 w 1280"/>
                <a:gd name="T35" fmla="*/ 6 h 814"/>
                <a:gd name="T36" fmla="*/ 2 w 1280"/>
                <a:gd name="T37" fmla="*/ 5 h 814"/>
                <a:gd name="T38" fmla="*/ 2 w 1280"/>
                <a:gd name="T39" fmla="*/ 4 h 814"/>
                <a:gd name="T40" fmla="*/ 0 w 1280"/>
                <a:gd name="T41" fmla="*/ 2 h 8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0" h="814">
                  <a:moveTo>
                    <a:pt x="0" y="160"/>
                  </a:moveTo>
                  <a:lnTo>
                    <a:pt x="8" y="0"/>
                  </a:lnTo>
                  <a:lnTo>
                    <a:pt x="1280" y="0"/>
                  </a:lnTo>
                  <a:lnTo>
                    <a:pt x="1272" y="271"/>
                  </a:lnTo>
                  <a:lnTo>
                    <a:pt x="1264" y="327"/>
                  </a:lnTo>
                  <a:lnTo>
                    <a:pt x="1248" y="390"/>
                  </a:lnTo>
                  <a:lnTo>
                    <a:pt x="1208" y="452"/>
                  </a:lnTo>
                  <a:lnTo>
                    <a:pt x="1168" y="501"/>
                  </a:lnTo>
                  <a:lnTo>
                    <a:pt x="1112" y="549"/>
                  </a:lnTo>
                  <a:lnTo>
                    <a:pt x="1056" y="598"/>
                  </a:lnTo>
                  <a:lnTo>
                    <a:pt x="992" y="640"/>
                  </a:lnTo>
                  <a:lnTo>
                    <a:pt x="920" y="668"/>
                  </a:lnTo>
                  <a:lnTo>
                    <a:pt x="840" y="702"/>
                  </a:lnTo>
                  <a:lnTo>
                    <a:pt x="768" y="730"/>
                  </a:lnTo>
                  <a:lnTo>
                    <a:pt x="688" y="758"/>
                  </a:lnTo>
                  <a:lnTo>
                    <a:pt x="592" y="779"/>
                  </a:lnTo>
                  <a:lnTo>
                    <a:pt x="496" y="800"/>
                  </a:lnTo>
                  <a:lnTo>
                    <a:pt x="424" y="814"/>
                  </a:lnTo>
                  <a:lnTo>
                    <a:pt x="248" y="591"/>
                  </a:lnTo>
                  <a:lnTo>
                    <a:pt x="248" y="47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2" name="Freeform 9">
              <a:extLst>
                <a:ext uri="{FF2B5EF4-FFF2-40B4-BE49-F238E27FC236}">
                  <a16:creationId xmlns:a16="http://schemas.microsoft.com/office/drawing/2014/main" id="{3072D9A9-28CE-40DE-9FBD-5998FD404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2146"/>
              <a:ext cx="920" cy="688"/>
            </a:xfrm>
            <a:custGeom>
              <a:avLst/>
              <a:gdLst>
                <a:gd name="T0" fmla="*/ 0 w 1200"/>
                <a:gd name="T1" fmla="*/ 4 h 855"/>
                <a:gd name="T2" fmla="*/ 2 w 1200"/>
                <a:gd name="T3" fmla="*/ 5 h 855"/>
                <a:gd name="T4" fmla="*/ 2 w 1200"/>
                <a:gd name="T5" fmla="*/ 5 h 855"/>
                <a:gd name="T6" fmla="*/ 2 w 1200"/>
                <a:gd name="T7" fmla="*/ 6 h 855"/>
                <a:gd name="T8" fmla="*/ 2 w 1200"/>
                <a:gd name="T9" fmla="*/ 6 h 855"/>
                <a:gd name="T10" fmla="*/ 2 w 1200"/>
                <a:gd name="T11" fmla="*/ 6 h 855"/>
                <a:gd name="T12" fmla="*/ 2 w 1200"/>
                <a:gd name="T13" fmla="*/ 6 h 855"/>
                <a:gd name="T14" fmla="*/ 3 w 1200"/>
                <a:gd name="T15" fmla="*/ 7 h 855"/>
                <a:gd name="T16" fmla="*/ 4 w 1200"/>
                <a:gd name="T17" fmla="*/ 7 h 855"/>
                <a:gd name="T18" fmla="*/ 4 w 1200"/>
                <a:gd name="T19" fmla="*/ 0 h 855"/>
                <a:gd name="T20" fmla="*/ 4 w 1200"/>
                <a:gd name="T21" fmla="*/ 0 h 855"/>
                <a:gd name="T22" fmla="*/ 0 w 1200"/>
                <a:gd name="T23" fmla="*/ 2 h 855"/>
                <a:gd name="T24" fmla="*/ 0 w 1200"/>
                <a:gd name="T25" fmla="*/ 4 h 8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0" h="855">
                  <a:moveTo>
                    <a:pt x="0" y="466"/>
                  </a:moveTo>
                  <a:lnTo>
                    <a:pt x="80" y="549"/>
                  </a:lnTo>
                  <a:lnTo>
                    <a:pt x="184" y="618"/>
                  </a:lnTo>
                  <a:lnTo>
                    <a:pt x="312" y="688"/>
                  </a:lnTo>
                  <a:lnTo>
                    <a:pt x="456" y="744"/>
                  </a:lnTo>
                  <a:lnTo>
                    <a:pt x="616" y="785"/>
                  </a:lnTo>
                  <a:lnTo>
                    <a:pt x="792" y="820"/>
                  </a:lnTo>
                  <a:lnTo>
                    <a:pt x="984" y="841"/>
                  </a:lnTo>
                  <a:lnTo>
                    <a:pt x="1184" y="855"/>
                  </a:lnTo>
                  <a:lnTo>
                    <a:pt x="1184" y="0"/>
                  </a:lnTo>
                  <a:lnTo>
                    <a:pt x="1200" y="0"/>
                  </a:lnTo>
                  <a:lnTo>
                    <a:pt x="0" y="195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92C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3" name="Freeform 10">
              <a:extLst>
                <a:ext uri="{FF2B5EF4-FFF2-40B4-BE49-F238E27FC236}">
                  <a16:creationId xmlns:a16="http://schemas.microsoft.com/office/drawing/2014/main" id="{7EC690F9-ECF9-44C0-8509-574C0BF9D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1889"/>
              <a:ext cx="976" cy="632"/>
            </a:xfrm>
            <a:custGeom>
              <a:avLst/>
              <a:gdLst>
                <a:gd name="T0" fmla="*/ 2 w 1272"/>
                <a:gd name="T1" fmla="*/ 4 h 786"/>
                <a:gd name="T2" fmla="*/ 2 w 1272"/>
                <a:gd name="T3" fmla="*/ 6 h 786"/>
                <a:gd name="T4" fmla="*/ 2 w 1272"/>
                <a:gd name="T5" fmla="*/ 6 h 786"/>
                <a:gd name="T6" fmla="*/ 2 w 1272"/>
                <a:gd name="T7" fmla="*/ 5 h 786"/>
                <a:gd name="T8" fmla="*/ 0 w 1272"/>
                <a:gd name="T9" fmla="*/ 5 h 786"/>
                <a:gd name="T10" fmla="*/ 0 w 1272"/>
                <a:gd name="T11" fmla="*/ 5 h 786"/>
                <a:gd name="T12" fmla="*/ 0 w 1272"/>
                <a:gd name="T13" fmla="*/ 2 h 786"/>
                <a:gd name="T14" fmla="*/ 2 w 1272"/>
                <a:gd name="T15" fmla="*/ 2 h 786"/>
                <a:gd name="T16" fmla="*/ 2 w 1272"/>
                <a:gd name="T17" fmla="*/ 2 h 786"/>
                <a:gd name="T18" fmla="*/ 2 w 1272"/>
                <a:gd name="T19" fmla="*/ 2 h 786"/>
                <a:gd name="T20" fmla="*/ 2 w 1272"/>
                <a:gd name="T21" fmla="*/ 0 h 786"/>
                <a:gd name="T22" fmla="*/ 4 w 1272"/>
                <a:gd name="T23" fmla="*/ 2 h 786"/>
                <a:gd name="T24" fmla="*/ 2 w 1272"/>
                <a:gd name="T25" fmla="*/ 4 h 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2" h="786">
                  <a:moveTo>
                    <a:pt x="72" y="515"/>
                  </a:moveTo>
                  <a:lnTo>
                    <a:pt x="72" y="786"/>
                  </a:lnTo>
                  <a:lnTo>
                    <a:pt x="24" y="695"/>
                  </a:lnTo>
                  <a:lnTo>
                    <a:pt x="8" y="647"/>
                  </a:lnTo>
                  <a:lnTo>
                    <a:pt x="0" y="591"/>
                  </a:lnTo>
                  <a:lnTo>
                    <a:pt x="0" y="612"/>
                  </a:lnTo>
                  <a:lnTo>
                    <a:pt x="0" y="320"/>
                  </a:lnTo>
                  <a:lnTo>
                    <a:pt x="16" y="230"/>
                  </a:lnTo>
                  <a:lnTo>
                    <a:pt x="64" y="146"/>
                  </a:lnTo>
                  <a:lnTo>
                    <a:pt x="136" y="70"/>
                  </a:lnTo>
                  <a:lnTo>
                    <a:pt x="240" y="0"/>
                  </a:lnTo>
                  <a:lnTo>
                    <a:pt x="1272" y="320"/>
                  </a:lnTo>
                  <a:lnTo>
                    <a:pt x="72" y="515"/>
                  </a:lnTo>
                  <a:close/>
                </a:path>
              </a:pathLst>
            </a:custGeom>
            <a:solidFill>
              <a:srgbClr val="FFD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4" name="Freeform 11">
              <a:extLst>
                <a:ext uri="{FF2B5EF4-FFF2-40B4-BE49-F238E27FC236}">
                  <a16:creationId xmlns:a16="http://schemas.microsoft.com/office/drawing/2014/main" id="{3C085F40-0231-4CFA-B60B-BD3A11A2D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1688"/>
              <a:ext cx="1093" cy="458"/>
            </a:xfrm>
            <a:custGeom>
              <a:avLst/>
              <a:gdLst>
                <a:gd name="T0" fmla="*/ 3 w 1424"/>
                <a:gd name="T1" fmla="*/ 5 h 570"/>
                <a:gd name="T2" fmla="*/ 4 w 1424"/>
                <a:gd name="T3" fmla="*/ 2 h 570"/>
                <a:gd name="T4" fmla="*/ 4 w 1424"/>
                <a:gd name="T5" fmla="*/ 2 h 570"/>
                <a:gd name="T6" fmla="*/ 3 w 1424"/>
                <a:gd name="T7" fmla="*/ 0 h 570"/>
                <a:gd name="T8" fmla="*/ 2 w 1424"/>
                <a:gd name="T9" fmla="*/ 2 h 570"/>
                <a:gd name="T10" fmla="*/ 2 w 1424"/>
                <a:gd name="T11" fmla="*/ 2 h 570"/>
                <a:gd name="T12" fmla="*/ 2 w 1424"/>
                <a:gd name="T13" fmla="*/ 2 h 570"/>
                <a:gd name="T14" fmla="*/ 0 w 1424"/>
                <a:gd name="T15" fmla="*/ 2 h 570"/>
                <a:gd name="T16" fmla="*/ 3 w 1424"/>
                <a:gd name="T17" fmla="*/ 5 h 5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4" h="570">
                  <a:moveTo>
                    <a:pt x="1024" y="570"/>
                  </a:moveTo>
                  <a:lnTo>
                    <a:pt x="1424" y="28"/>
                  </a:lnTo>
                  <a:lnTo>
                    <a:pt x="1232" y="7"/>
                  </a:lnTo>
                  <a:lnTo>
                    <a:pt x="1032" y="0"/>
                  </a:lnTo>
                  <a:lnTo>
                    <a:pt x="720" y="14"/>
                  </a:lnTo>
                  <a:lnTo>
                    <a:pt x="440" y="69"/>
                  </a:lnTo>
                  <a:lnTo>
                    <a:pt x="200" y="139"/>
                  </a:lnTo>
                  <a:lnTo>
                    <a:pt x="0" y="243"/>
                  </a:lnTo>
                  <a:lnTo>
                    <a:pt x="1024" y="570"/>
                  </a:lnTo>
                  <a:close/>
                </a:path>
              </a:pathLst>
            </a:custGeom>
            <a:solidFill>
              <a:srgbClr val="04C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5" name="Line 12">
              <a:extLst>
                <a:ext uri="{FF2B5EF4-FFF2-40B4-BE49-F238E27FC236}">
                  <a16:creationId xmlns:a16="http://schemas.microsoft.com/office/drawing/2014/main" id="{11E13D7B-5AE0-405C-B954-B12DEFDE6B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8" y="2649"/>
              <a:ext cx="7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6" name="Line 13">
              <a:extLst>
                <a:ext uri="{FF2B5EF4-FFF2-40B4-BE49-F238E27FC236}">
                  <a16:creationId xmlns:a16="http://schemas.microsoft.com/office/drawing/2014/main" id="{647ED3C9-C188-4D8E-9308-FF79F1F1C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9" y="2202"/>
              <a:ext cx="326" cy="4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7" name="Line 14">
              <a:extLst>
                <a:ext uri="{FF2B5EF4-FFF2-40B4-BE49-F238E27FC236}">
                  <a16:creationId xmlns:a16="http://schemas.microsoft.com/office/drawing/2014/main" id="{8DB26F83-C20E-4BDA-9F98-019096303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" y="2146"/>
              <a:ext cx="982" cy="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8" name="Line 15">
              <a:extLst>
                <a:ext uri="{FF2B5EF4-FFF2-40B4-BE49-F238E27FC236}">
                  <a16:creationId xmlns:a16="http://schemas.microsoft.com/office/drawing/2014/main" id="{D36770B2-8B29-4A0E-8B5B-B1112F6AD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4" y="2146"/>
              <a:ext cx="1" cy="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9" name="Freeform 16">
              <a:extLst>
                <a:ext uri="{FF2B5EF4-FFF2-40B4-BE49-F238E27FC236}">
                  <a16:creationId xmlns:a16="http://schemas.microsoft.com/office/drawing/2014/main" id="{32875BA4-29D2-4D8E-A3BA-813BF494D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46"/>
              <a:ext cx="338" cy="688"/>
            </a:xfrm>
            <a:custGeom>
              <a:avLst/>
              <a:gdLst>
                <a:gd name="T0" fmla="*/ 2 w 440"/>
                <a:gd name="T1" fmla="*/ 5 h 855"/>
                <a:gd name="T2" fmla="*/ 2 w 440"/>
                <a:gd name="T3" fmla="*/ 6 h 855"/>
                <a:gd name="T4" fmla="*/ 2 w 440"/>
                <a:gd name="T5" fmla="*/ 7 h 855"/>
                <a:gd name="T6" fmla="*/ 2 w 440"/>
                <a:gd name="T7" fmla="*/ 7 h 855"/>
                <a:gd name="T8" fmla="*/ 0 w 440"/>
                <a:gd name="T9" fmla="*/ 7 h 855"/>
                <a:gd name="T10" fmla="*/ 0 w 440"/>
                <a:gd name="T11" fmla="*/ 0 h 855"/>
                <a:gd name="T12" fmla="*/ 2 w 440"/>
                <a:gd name="T13" fmla="*/ 5 h 855"/>
                <a:gd name="T14" fmla="*/ 2 w 440"/>
                <a:gd name="T15" fmla="*/ 5 h 8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0" h="855">
                  <a:moveTo>
                    <a:pt x="432" y="549"/>
                  </a:moveTo>
                  <a:lnTo>
                    <a:pt x="432" y="813"/>
                  </a:lnTo>
                  <a:lnTo>
                    <a:pt x="224" y="841"/>
                  </a:lnTo>
                  <a:lnTo>
                    <a:pt x="16" y="855"/>
                  </a:lnTo>
                  <a:lnTo>
                    <a:pt x="0" y="855"/>
                  </a:lnTo>
                  <a:lnTo>
                    <a:pt x="0" y="0"/>
                  </a:lnTo>
                  <a:lnTo>
                    <a:pt x="440" y="556"/>
                  </a:lnTo>
                  <a:lnTo>
                    <a:pt x="432" y="54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0" name="Line 17">
              <a:extLst>
                <a:ext uri="{FF2B5EF4-FFF2-40B4-BE49-F238E27FC236}">
                  <a16:creationId xmlns:a16="http://schemas.microsoft.com/office/drawing/2014/main" id="{26320E3D-4C5C-4C56-9BB2-8DC2106497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52" y="1883"/>
              <a:ext cx="786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1" name="Line 18">
              <a:extLst>
                <a:ext uri="{FF2B5EF4-FFF2-40B4-BE49-F238E27FC236}">
                  <a16:creationId xmlns:a16="http://schemas.microsoft.com/office/drawing/2014/main" id="{AAB244BF-A472-4859-A2B2-3A18398B9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7" y="2146"/>
              <a:ext cx="915" cy="1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2" name="Line 19">
              <a:extLst>
                <a:ext uri="{FF2B5EF4-FFF2-40B4-BE49-F238E27FC236}">
                  <a16:creationId xmlns:a16="http://schemas.microsoft.com/office/drawing/2014/main" id="{D907B807-24BE-421C-BB29-D47736EFF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" y="2146"/>
              <a:ext cx="1" cy="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3" name="Line 20">
              <a:extLst>
                <a:ext uri="{FF2B5EF4-FFF2-40B4-BE49-F238E27FC236}">
                  <a16:creationId xmlns:a16="http://schemas.microsoft.com/office/drawing/2014/main" id="{9BEA729A-F080-41D1-A7F4-FEBF62EDE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0" y="2303"/>
              <a:ext cx="0" cy="2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4" name="Line 21">
              <a:extLst>
                <a:ext uri="{FF2B5EF4-FFF2-40B4-BE49-F238E27FC236}">
                  <a16:creationId xmlns:a16="http://schemas.microsoft.com/office/drawing/2014/main" id="{69A06FB2-F079-430E-AA9D-9B3130B08F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" y="1710"/>
              <a:ext cx="307" cy="4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5" name="Line 22">
              <a:extLst>
                <a:ext uri="{FF2B5EF4-FFF2-40B4-BE49-F238E27FC236}">
                  <a16:creationId xmlns:a16="http://schemas.microsoft.com/office/drawing/2014/main" id="{2AFD1692-716D-4680-8453-C4478787F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2202"/>
              <a:ext cx="755" cy="30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6" name="Line 23">
              <a:extLst>
                <a:ext uri="{FF2B5EF4-FFF2-40B4-BE49-F238E27FC236}">
                  <a16:creationId xmlns:a16="http://schemas.microsoft.com/office/drawing/2014/main" id="{0B601127-2AD8-49EA-AD8C-F08CEAFEB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0" y="2582"/>
              <a:ext cx="1" cy="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7" name="Line 24">
              <a:extLst>
                <a:ext uri="{FF2B5EF4-FFF2-40B4-BE49-F238E27FC236}">
                  <a16:creationId xmlns:a16="http://schemas.microsoft.com/office/drawing/2014/main" id="{A72D8B18-72C3-4225-8AED-0140A63DA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504"/>
              <a:ext cx="1" cy="2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8" name="Line 25">
              <a:extLst>
                <a:ext uri="{FF2B5EF4-FFF2-40B4-BE49-F238E27FC236}">
                  <a16:creationId xmlns:a16="http://schemas.microsoft.com/office/drawing/2014/main" id="{0ED3966A-9609-4514-9B87-CA85A6974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2202"/>
              <a:ext cx="571" cy="3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9" name="Freeform 26">
              <a:extLst>
                <a:ext uri="{FF2B5EF4-FFF2-40B4-BE49-F238E27FC236}">
                  <a16:creationId xmlns:a16="http://schemas.microsoft.com/office/drawing/2014/main" id="{10575441-5CAD-4640-ACCD-A17218BA2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175"/>
              <a:ext cx="1289" cy="441"/>
            </a:xfrm>
            <a:custGeom>
              <a:avLst/>
              <a:gdLst>
                <a:gd name="T0" fmla="*/ 5 w 1680"/>
                <a:gd name="T1" fmla="*/ 4 h 549"/>
                <a:gd name="T2" fmla="*/ 4 w 1680"/>
                <a:gd name="T3" fmla="*/ 4 h 549"/>
                <a:gd name="T4" fmla="*/ 4 w 1680"/>
                <a:gd name="T5" fmla="*/ 4 h 549"/>
                <a:gd name="T6" fmla="*/ 3 w 1680"/>
                <a:gd name="T7" fmla="*/ 4 h 549"/>
                <a:gd name="T8" fmla="*/ 2 w 1680"/>
                <a:gd name="T9" fmla="*/ 4 h 549"/>
                <a:gd name="T10" fmla="*/ 2 w 1680"/>
                <a:gd name="T11" fmla="*/ 4 h 549"/>
                <a:gd name="T12" fmla="*/ 2 w 1680"/>
                <a:gd name="T13" fmla="*/ 3 h 549"/>
                <a:gd name="T14" fmla="*/ 2 w 1680"/>
                <a:gd name="T15" fmla="*/ 2 h 549"/>
                <a:gd name="T16" fmla="*/ 2 w 1680"/>
                <a:gd name="T17" fmla="*/ 2 h 549"/>
                <a:gd name="T18" fmla="*/ 2 w 1680"/>
                <a:gd name="T19" fmla="*/ 2 h 549"/>
                <a:gd name="T20" fmla="*/ 2 w 1680"/>
                <a:gd name="T21" fmla="*/ 2 h 549"/>
                <a:gd name="T22" fmla="*/ 2 w 1680"/>
                <a:gd name="T23" fmla="*/ 2 h 549"/>
                <a:gd name="T24" fmla="*/ 0 w 1680"/>
                <a:gd name="T25" fmla="*/ 0 h 5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80" h="549">
                  <a:moveTo>
                    <a:pt x="1680" y="521"/>
                  </a:moveTo>
                  <a:lnTo>
                    <a:pt x="1472" y="542"/>
                  </a:lnTo>
                  <a:lnTo>
                    <a:pt x="1264" y="549"/>
                  </a:lnTo>
                  <a:lnTo>
                    <a:pt x="1016" y="542"/>
                  </a:lnTo>
                  <a:lnTo>
                    <a:pt x="784" y="507"/>
                  </a:lnTo>
                  <a:lnTo>
                    <a:pt x="568" y="458"/>
                  </a:lnTo>
                  <a:lnTo>
                    <a:pt x="384" y="389"/>
                  </a:lnTo>
                  <a:lnTo>
                    <a:pt x="304" y="354"/>
                  </a:lnTo>
                  <a:lnTo>
                    <a:pt x="232" y="305"/>
                  </a:lnTo>
                  <a:lnTo>
                    <a:pt x="112" y="215"/>
                  </a:lnTo>
                  <a:lnTo>
                    <a:pt x="32" y="111"/>
                  </a:lnTo>
                  <a:lnTo>
                    <a:pt x="8" y="55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60" name="Freeform 27">
              <a:extLst>
                <a:ext uri="{FF2B5EF4-FFF2-40B4-BE49-F238E27FC236}">
                  <a16:creationId xmlns:a16="http://schemas.microsoft.com/office/drawing/2014/main" id="{ABF5B6FF-C2EA-4467-B7C2-4031C7048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1688"/>
              <a:ext cx="1946" cy="1146"/>
            </a:xfrm>
            <a:custGeom>
              <a:avLst/>
              <a:gdLst>
                <a:gd name="T0" fmla="*/ 4 w 2536"/>
                <a:gd name="T1" fmla="*/ 5 h 1425"/>
                <a:gd name="T2" fmla="*/ 5 w 2536"/>
                <a:gd name="T3" fmla="*/ 9 h 1425"/>
                <a:gd name="T4" fmla="*/ 5 w 2536"/>
                <a:gd name="T5" fmla="*/ 11 h 1425"/>
                <a:gd name="T6" fmla="*/ 4 w 2536"/>
                <a:gd name="T7" fmla="*/ 11 h 1425"/>
                <a:gd name="T8" fmla="*/ 4 w 2536"/>
                <a:gd name="T9" fmla="*/ 11 h 1425"/>
                <a:gd name="T10" fmla="*/ 3 w 2536"/>
                <a:gd name="T11" fmla="*/ 11 h 1425"/>
                <a:gd name="T12" fmla="*/ 2 w 2536"/>
                <a:gd name="T13" fmla="*/ 11 h 1425"/>
                <a:gd name="T14" fmla="*/ 2 w 2536"/>
                <a:gd name="T15" fmla="*/ 11 h 1425"/>
                <a:gd name="T16" fmla="*/ 2 w 2536"/>
                <a:gd name="T17" fmla="*/ 10 h 1425"/>
                <a:gd name="T18" fmla="*/ 2 w 2536"/>
                <a:gd name="T19" fmla="*/ 9 h 1425"/>
                <a:gd name="T20" fmla="*/ 2 w 2536"/>
                <a:gd name="T21" fmla="*/ 9 h 1425"/>
                <a:gd name="T22" fmla="*/ 2 w 2536"/>
                <a:gd name="T23" fmla="*/ 9 h 1425"/>
                <a:gd name="T24" fmla="*/ 2 w 2536"/>
                <a:gd name="T25" fmla="*/ 8 h 1425"/>
                <a:gd name="T26" fmla="*/ 2 w 2536"/>
                <a:gd name="T27" fmla="*/ 7 h 1425"/>
                <a:gd name="T28" fmla="*/ 2 w 2536"/>
                <a:gd name="T29" fmla="*/ 7 h 1425"/>
                <a:gd name="T30" fmla="*/ 0 w 2536"/>
                <a:gd name="T31" fmla="*/ 6 h 1425"/>
                <a:gd name="T32" fmla="*/ 0 w 2536"/>
                <a:gd name="T33" fmla="*/ 7 h 1425"/>
                <a:gd name="T34" fmla="*/ 0 w 2536"/>
                <a:gd name="T35" fmla="*/ 5 h 1425"/>
                <a:gd name="T36" fmla="*/ 2 w 2536"/>
                <a:gd name="T37" fmla="*/ 4 h 1425"/>
                <a:gd name="T38" fmla="*/ 2 w 2536"/>
                <a:gd name="T39" fmla="*/ 2 h 1425"/>
                <a:gd name="T40" fmla="*/ 2 w 2536"/>
                <a:gd name="T41" fmla="*/ 2 h 1425"/>
                <a:gd name="T42" fmla="*/ 2 w 2536"/>
                <a:gd name="T43" fmla="*/ 2 h 1425"/>
                <a:gd name="T44" fmla="*/ 2 w 2536"/>
                <a:gd name="T45" fmla="*/ 2 h 1425"/>
                <a:gd name="T46" fmla="*/ 2 w 2536"/>
                <a:gd name="T47" fmla="*/ 2 h 1425"/>
                <a:gd name="T48" fmla="*/ 2 w 2536"/>
                <a:gd name="T49" fmla="*/ 2 h 1425"/>
                <a:gd name="T50" fmla="*/ 3 w 2536"/>
                <a:gd name="T51" fmla="*/ 2 h 1425"/>
                <a:gd name="T52" fmla="*/ 4 w 2536"/>
                <a:gd name="T53" fmla="*/ 0 h 1425"/>
                <a:gd name="T54" fmla="*/ 4 w 2536"/>
                <a:gd name="T55" fmla="*/ 2 h 1425"/>
                <a:gd name="T56" fmla="*/ 5 w 2536"/>
                <a:gd name="T57" fmla="*/ 2 h 1425"/>
                <a:gd name="T58" fmla="*/ 5 w 2536"/>
                <a:gd name="T59" fmla="*/ 2 h 1425"/>
                <a:gd name="T60" fmla="*/ 6 w 2536"/>
                <a:gd name="T61" fmla="*/ 2 h 1425"/>
                <a:gd name="T62" fmla="*/ 7 w 2536"/>
                <a:gd name="T63" fmla="*/ 2 h 1425"/>
                <a:gd name="T64" fmla="*/ 7 w 2536"/>
                <a:gd name="T65" fmla="*/ 2 h 1425"/>
                <a:gd name="T66" fmla="*/ 7 w 2536"/>
                <a:gd name="T67" fmla="*/ 3 h 1425"/>
                <a:gd name="T68" fmla="*/ 7 w 2536"/>
                <a:gd name="T69" fmla="*/ 3 h 1425"/>
                <a:gd name="T70" fmla="*/ 7 w 2536"/>
                <a:gd name="T71" fmla="*/ 4 h 1425"/>
                <a:gd name="T72" fmla="*/ 7 w 2536"/>
                <a:gd name="T73" fmla="*/ 4 h 1425"/>
                <a:gd name="T74" fmla="*/ 7 w 2536"/>
                <a:gd name="T75" fmla="*/ 5 h 14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36" h="1425">
                  <a:moveTo>
                    <a:pt x="1256" y="570"/>
                  </a:moveTo>
                  <a:lnTo>
                    <a:pt x="1688" y="1119"/>
                  </a:lnTo>
                  <a:lnTo>
                    <a:pt x="1688" y="1390"/>
                  </a:lnTo>
                  <a:lnTo>
                    <a:pt x="1480" y="1411"/>
                  </a:lnTo>
                  <a:lnTo>
                    <a:pt x="1272" y="1425"/>
                  </a:lnTo>
                  <a:lnTo>
                    <a:pt x="1016" y="1411"/>
                  </a:lnTo>
                  <a:lnTo>
                    <a:pt x="776" y="1376"/>
                  </a:lnTo>
                  <a:lnTo>
                    <a:pt x="560" y="1321"/>
                  </a:lnTo>
                  <a:lnTo>
                    <a:pt x="376" y="1251"/>
                  </a:lnTo>
                  <a:lnTo>
                    <a:pt x="216" y="1168"/>
                  </a:lnTo>
                  <a:lnTo>
                    <a:pt x="152" y="1119"/>
                  </a:lnTo>
                  <a:lnTo>
                    <a:pt x="104" y="1070"/>
                  </a:lnTo>
                  <a:lnTo>
                    <a:pt x="56" y="1015"/>
                  </a:lnTo>
                  <a:lnTo>
                    <a:pt x="32" y="959"/>
                  </a:lnTo>
                  <a:lnTo>
                    <a:pt x="8" y="904"/>
                  </a:lnTo>
                  <a:lnTo>
                    <a:pt x="0" y="841"/>
                  </a:lnTo>
                  <a:lnTo>
                    <a:pt x="0" y="862"/>
                  </a:lnTo>
                  <a:lnTo>
                    <a:pt x="0" y="570"/>
                  </a:lnTo>
                  <a:lnTo>
                    <a:pt x="24" y="459"/>
                  </a:lnTo>
                  <a:lnTo>
                    <a:pt x="104" y="347"/>
                  </a:lnTo>
                  <a:lnTo>
                    <a:pt x="152" y="299"/>
                  </a:lnTo>
                  <a:lnTo>
                    <a:pt x="216" y="250"/>
                  </a:lnTo>
                  <a:lnTo>
                    <a:pt x="376" y="167"/>
                  </a:lnTo>
                  <a:lnTo>
                    <a:pt x="560" y="97"/>
                  </a:lnTo>
                  <a:lnTo>
                    <a:pt x="776" y="42"/>
                  </a:lnTo>
                  <a:lnTo>
                    <a:pt x="1016" y="14"/>
                  </a:lnTo>
                  <a:lnTo>
                    <a:pt x="1272" y="0"/>
                  </a:lnTo>
                  <a:lnTo>
                    <a:pt x="1520" y="14"/>
                  </a:lnTo>
                  <a:lnTo>
                    <a:pt x="1760" y="49"/>
                  </a:lnTo>
                  <a:lnTo>
                    <a:pt x="1976" y="97"/>
                  </a:lnTo>
                  <a:lnTo>
                    <a:pt x="2160" y="167"/>
                  </a:lnTo>
                  <a:lnTo>
                    <a:pt x="2320" y="257"/>
                  </a:lnTo>
                  <a:lnTo>
                    <a:pt x="2384" y="299"/>
                  </a:lnTo>
                  <a:lnTo>
                    <a:pt x="2432" y="354"/>
                  </a:lnTo>
                  <a:lnTo>
                    <a:pt x="2480" y="403"/>
                  </a:lnTo>
                  <a:lnTo>
                    <a:pt x="2512" y="459"/>
                  </a:lnTo>
                  <a:lnTo>
                    <a:pt x="2528" y="521"/>
                  </a:lnTo>
                  <a:lnTo>
                    <a:pt x="2536" y="57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61" name="Oval 28">
              <a:extLst>
                <a:ext uri="{FF2B5EF4-FFF2-40B4-BE49-F238E27FC236}">
                  <a16:creationId xmlns:a16="http://schemas.microsoft.com/office/drawing/2014/main" id="{33E391B0-E942-4FD4-B277-CCD4DCC1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3321"/>
              <a:ext cx="110" cy="94"/>
            </a:xfrm>
            <a:prstGeom prst="ellipse">
              <a:avLst/>
            </a:prstGeom>
            <a:solidFill>
              <a:srgbClr val="CCCCCC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48862" name="Oval 29">
              <a:extLst>
                <a:ext uri="{FF2B5EF4-FFF2-40B4-BE49-F238E27FC236}">
                  <a16:creationId xmlns:a16="http://schemas.microsoft.com/office/drawing/2014/main" id="{61C46AD6-D572-418D-A0BE-22D5561DA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3175"/>
              <a:ext cx="110" cy="95"/>
            </a:xfrm>
            <a:prstGeom prst="ellipse">
              <a:avLst/>
            </a:prstGeom>
            <a:solidFill>
              <a:srgbClr val="CCCCC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48863" name="Oval 30">
              <a:extLst>
                <a:ext uri="{FF2B5EF4-FFF2-40B4-BE49-F238E27FC236}">
                  <a16:creationId xmlns:a16="http://schemas.microsoft.com/office/drawing/2014/main" id="{95A0F2E5-A0F3-4550-B328-F51628E08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3035"/>
              <a:ext cx="110" cy="99"/>
            </a:xfrm>
            <a:prstGeom prst="ellipse">
              <a:avLst/>
            </a:prstGeom>
            <a:solidFill>
              <a:srgbClr val="CCCCC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48864" name="Oval 31">
              <a:extLst>
                <a:ext uri="{FF2B5EF4-FFF2-40B4-BE49-F238E27FC236}">
                  <a16:creationId xmlns:a16="http://schemas.microsoft.com/office/drawing/2014/main" id="{1B4FE365-41A9-47A8-BDC1-0BC2FC0B8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3607"/>
              <a:ext cx="110" cy="9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48865" name="Oval 32">
              <a:extLst>
                <a:ext uri="{FF2B5EF4-FFF2-40B4-BE49-F238E27FC236}">
                  <a16:creationId xmlns:a16="http://schemas.microsoft.com/office/drawing/2014/main" id="{A7F4F518-677F-4D89-8D8D-3019864D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3461"/>
              <a:ext cx="104" cy="94"/>
            </a:xfrm>
            <a:prstGeom prst="ellipse">
              <a:avLst/>
            </a:prstGeom>
            <a:solidFill>
              <a:srgbClr val="92CE4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48866" name="Oval 33">
              <a:extLst>
                <a:ext uri="{FF2B5EF4-FFF2-40B4-BE49-F238E27FC236}">
                  <a16:creationId xmlns:a16="http://schemas.microsoft.com/office/drawing/2014/main" id="{BF66B4A2-E914-41BC-8B40-BDEBDB408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3321"/>
              <a:ext cx="110" cy="100"/>
            </a:xfrm>
            <a:prstGeom prst="ellipse">
              <a:avLst/>
            </a:prstGeom>
            <a:solidFill>
              <a:srgbClr val="FFD02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48867" name="Oval 34">
              <a:extLst>
                <a:ext uri="{FF2B5EF4-FFF2-40B4-BE49-F238E27FC236}">
                  <a16:creationId xmlns:a16="http://schemas.microsoft.com/office/drawing/2014/main" id="{66F1DFEC-E55E-4994-97ED-756F67E84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3175"/>
              <a:ext cx="110" cy="95"/>
            </a:xfrm>
            <a:prstGeom prst="ellipse">
              <a:avLst/>
            </a:prstGeom>
            <a:solidFill>
              <a:srgbClr val="04C4E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48868" name="Oval 35">
              <a:extLst>
                <a:ext uri="{FF2B5EF4-FFF2-40B4-BE49-F238E27FC236}">
                  <a16:creationId xmlns:a16="http://schemas.microsoft.com/office/drawing/2014/main" id="{2F32C928-C646-4BD5-9A38-A507758AE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3036"/>
              <a:ext cx="110" cy="100"/>
            </a:xfrm>
            <a:prstGeom prst="ellipse">
              <a:avLst/>
            </a:prstGeom>
            <a:solidFill>
              <a:srgbClr val="FCBBE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48869" name="Rectangle 36">
              <a:extLst>
                <a:ext uri="{FF2B5EF4-FFF2-40B4-BE49-F238E27FC236}">
                  <a16:creationId xmlns:a16="http://schemas.microsoft.com/office/drawing/2014/main" id="{EBA9F2C4-0C23-4817-80D0-C3D23D6C0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" y="169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latin typeface="Helvetica" panose="020B0604020202020204" pitchFamily="34" charset="0"/>
                </a:rPr>
                <a:t>A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70" name="Rectangle 37">
              <a:extLst>
                <a:ext uri="{FF2B5EF4-FFF2-40B4-BE49-F238E27FC236}">
                  <a16:creationId xmlns:a16="http://schemas.microsoft.com/office/drawing/2014/main" id="{54D04DC2-D828-4D90-9DAB-64BAE73E9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693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latin typeface="Helvetica" panose="020B0604020202020204" pitchFamily="34" charset="0"/>
                </a:rPr>
                <a:t> 20%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71" name="Rectangle 38">
              <a:extLst>
                <a:ext uri="{FF2B5EF4-FFF2-40B4-BE49-F238E27FC236}">
                  <a16:creationId xmlns:a16="http://schemas.microsoft.com/office/drawing/2014/main" id="{C591173B-8A47-4581-B799-526DA9844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1962"/>
              <a:ext cx="3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latin typeface="Helvetica" panose="020B0604020202020204" pitchFamily="34" charset="0"/>
                </a:rPr>
                <a:t>C 15%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72" name="Rectangle 39">
              <a:extLst>
                <a:ext uri="{FF2B5EF4-FFF2-40B4-BE49-F238E27FC236}">
                  <a16:creationId xmlns:a16="http://schemas.microsoft.com/office/drawing/2014/main" id="{7C1FAFC3-851F-412C-AF00-11E6EEA5B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2806"/>
              <a:ext cx="3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latin typeface="Helvetica" panose="020B0604020202020204" pitchFamily="34" charset="0"/>
                </a:rPr>
                <a:t>D 20%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73" name="Rectangle 40">
              <a:extLst>
                <a:ext uri="{FF2B5EF4-FFF2-40B4-BE49-F238E27FC236}">
                  <a16:creationId xmlns:a16="http://schemas.microsoft.com/office/drawing/2014/main" id="{13F8CD27-967E-4BF7-AA75-B9BE1BEDE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868"/>
              <a:ext cx="2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latin typeface="Helvetica" panose="020B0604020202020204" pitchFamily="34" charset="0"/>
                </a:rPr>
                <a:t>E 5%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74" name="Rectangle 41">
              <a:extLst>
                <a:ext uri="{FF2B5EF4-FFF2-40B4-BE49-F238E27FC236}">
                  <a16:creationId xmlns:a16="http://schemas.microsoft.com/office/drawing/2014/main" id="{A76341E8-D6A5-433C-801C-CCD7B2ACF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3027"/>
              <a:ext cx="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75" name="Rectangle 42">
              <a:extLst>
                <a:ext uri="{FF2B5EF4-FFF2-40B4-BE49-F238E27FC236}">
                  <a16:creationId xmlns:a16="http://schemas.microsoft.com/office/drawing/2014/main" id="{5D0C9A0C-367D-413C-B89B-052269E11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173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B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76" name="Rectangle 43">
              <a:extLst>
                <a:ext uri="{FF2B5EF4-FFF2-40B4-BE49-F238E27FC236}">
                  <a16:creationId xmlns:a16="http://schemas.microsoft.com/office/drawing/2014/main" id="{C4F77903-8218-4F6B-9ABA-D6A5B3BCF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31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77" name="Rectangle 44">
              <a:extLst>
                <a:ext uri="{FF2B5EF4-FFF2-40B4-BE49-F238E27FC236}">
                  <a16:creationId xmlns:a16="http://schemas.microsoft.com/office/drawing/2014/main" id="{57BDA55B-C419-4224-BC4D-964FB2CBA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345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78" name="Rectangle 45">
              <a:extLst>
                <a:ext uri="{FF2B5EF4-FFF2-40B4-BE49-F238E27FC236}">
                  <a16:creationId xmlns:a16="http://schemas.microsoft.com/office/drawing/2014/main" id="{F578D7C9-81D2-4983-A974-375F6F2DC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603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79" name="Rectangle 46">
              <a:extLst>
                <a:ext uri="{FF2B5EF4-FFF2-40B4-BE49-F238E27FC236}">
                  <a16:creationId xmlns:a16="http://schemas.microsoft.com/office/drawing/2014/main" id="{F3C287F2-6A69-48C4-8B56-5700E995A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033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F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80" name="Rectangle 47">
              <a:extLst>
                <a:ext uri="{FF2B5EF4-FFF2-40B4-BE49-F238E27FC236}">
                  <a16:creationId xmlns:a16="http://schemas.microsoft.com/office/drawing/2014/main" id="{53FC6AB1-F258-4AE2-9DCF-0864F846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3173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G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81" name="Rectangle 48">
              <a:extLst>
                <a:ext uri="{FF2B5EF4-FFF2-40B4-BE49-F238E27FC236}">
                  <a16:creationId xmlns:a16="http://schemas.microsoft.com/office/drawing/2014/main" id="{3F42A752-06C5-497D-9DB3-6C585DBDE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331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H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82" name="Rectangle 49">
              <a:extLst>
                <a:ext uri="{FF2B5EF4-FFF2-40B4-BE49-F238E27FC236}">
                  <a16:creationId xmlns:a16="http://schemas.microsoft.com/office/drawing/2014/main" id="{9240D0B7-758D-47EE-BBE5-6AB920555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879"/>
              <a:ext cx="2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latin typeface="Helvetica" panose="020B0604020202020204" pitchFamily="34" charset="0"/>
                </a:rPr>
                <a:t>F 5%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83" name="Rectangle 50">
              <a:extLst>
                <a:ext uri="{FF2B5EF4-FFF2-40B4-BE49-F238E27FC236}">
                  <a16:creationId xmlns:a16="http://schemas.microsoft.com/office/drawing/2014/main" id="{E1607843-251B-45C3-87E0-EAF7B1013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784"/>
              <a:ext cx="2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latin typeface="Helvetica" panose="020B0604020202020204" pitchFamily="34" charset="0"/>
                </a:rPr>
                <a:t>G 5%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84" name="Rectangle 51">
              <a:extLst>
                <a:ext uri="{FF2B5EF4-FFF2-40B4-BE49-F238E27FC236}">
                  <a16:creationId xmlns:a16="http://schemas.microsoft.com/office/drawing/2014/main" id="{629F1850-BCF2-46A2-A337-357293CE7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588"/>
              <a:ext cx="3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latin typeface="Helvetica" panose="020B0604020202020204" pitchFamily="34" charset="0"/>
                </a:rPr>
                <a:t>H 10%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85" name="Freeform 52">
              <a:extLst>
                <a:ext uri="{FF2B5EF4-FFF2-40B4-BE49-F238E27FC236}">
                  <a16:creationId xmlns:a16="http://schemas.microsoft.com/office/drawing/2014/main" id="{06D79FF4-8853-4812-A34B-434B69C2E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2420"/>
              <a:ext cx="215" cy="297"/>
            </a:xfrm>
            <a:custGeom>
              <a:avLst/>
              <a:gdLst>
                <a:gd name="T0" fmla="*/ 2 w 280"/>
                <a:gd name="T1" fmla="*/ 0 h 369"/>
                <a:gd name="T2" fmla="*/ 2 w 280"/>
                <a:gd name="T3" fmla="*/ 2 h 369"/>
                <a:gd name="T4" fmla="*/ 2 w 280"/>
                <a:gd name="T5" fmla="*/ 2 h 369"/>
                <a:gd name="T6" fmla="*/ 2 w 280"/>
                <a:gd name="T7" fmla="*/ 2 h 369"/>
                <a:gd name="T8" fmla="*/ 2 w 280"/>
                <a:gd name="T9" fmla="*/ 2 h 369"/>
                <a:gd name="T10" fmla="*/ 0 w 280"/>
                <a:gd name="T11" fmla="*/ 3 h 3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0" h="369">
                  <a:moveTo>
                    <a:pt x="280" y="0"/>
                  </a:moveTo>
                  <a:lnTo>
                    <a:pt x="264" y="105"/>
                  </a:lnTo>
                  <a:lnTo>
                    <a:pt x="208" y="195"/>
                  </a:lnTo>
                  <a:lnTo>
                    <a:pt x="120" y="285"/>
                  </a:lnTo>
                  <a:lnTo>
                    <a:pt x="64" y="327"/>
                  </a:lnTo>
                  <a:lnTo>
                    <a:pt x="0" y="369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86" name="Line 53">
              <a:extLst>
                <a:ext uri="{FF2B5EF4-FFF2-40B4-BE49-F238E27FC236}">
                  <a16:creationId xmlns:a16="http://schemas.microsoft.com/office/drawing/2014/main" id="{CE9521BE-2270-40CB-ABBC-54D391470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5" y="2202"/>
              <a:ext cx="1" cy="22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87" name="Freeform 54">
              <a:extLst>
                <a:ext uri="{FF2B5EF4-FFF2-40B4-BE49-F238E27FC236}">
                  <a16:creationId xmlns:a16="http://schemas.microsoft.com/office/drawing/2014/main" id="{9680C9A5-2F6E-4959-B878-84CA157F0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2504"/>
              <a:ext cx="423" cy="145"/>
            </a:xfrm>
            <a:custGeom>
              <a:avLst/>
              <a:gdLst>
                <a:gd name="T0" fmla="*/ 2 w 552"/>
                <a:gd name="T1" fmla="*/ 0 h 180"/>
                <a:gd name="T2" fmla="*/ 2 w 552"/>
                <a:gd name="T3" fmla="*/ 2 h 180"/>
                <a:gd name="T4" fmla="*/ 2 w 552"/>
                <a:gd name="T5" fmla="*/ 2 h 180"/>
                <a:gd name="T6" fmla="*/ 0 w 552"/>
                <a:gd name="T7" fmla="*/ 2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2" h="180">
                  <a:moveTo>
                    <a:pt x="552" y="0"/>
                  </a:moveTo>
                  <a:lnTo>
                    <a:pt x="440" y="55"/>
                  </a:lnTo>
                  <a:lnTo>
                    <a:pt x="304" y="104"/>
                  </a:lnTo>
                  <a:lnTo>
                    <a:pt x="0" y="18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88" name="Freeform 55">
              <a:extLst>
                <a:ext uri="{FF2B5EF4-FFF2-40B4-BE49-F238E27FC236}">
                  <a16:creationId xmlns:a16="http://schemas.microsoft.com/office/drawing/2014/main" id="{F2613C61-5A34-4ADB-B358-64185BDA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2208"/>
              <a:ext cx="215" cy="296"/>
            </a:xfrm>
            <a:custGeom>
              <a:avLst/>
              <a:gdLst>
                <a:gd name="T0" fmla="*/ 2 w 280"/>
                <a:gd name="T1" fmla="*/ 0 h 369"/>
                <a:gd name="T2" fmla="*/ 2 w 280"/>
                <a:gd name="T3" fmla="*/ 2 h 369"/>
                <a:gd name="T4" fmla="*/ 2 w 280"/>
                <a:gd name="T5" fmla="*/ 2 h 369"/>
                <a:gd name="T6" fmla="*/ 2 w 280"/>
                <a:gd name="T7" fmla="*/ 2 h 369"/>
                <a:gd name="T8" fmla="*/ 0 w 280"/>
                <a:gd name="T9" fmla="*/ 3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69">
                  <a:moveTo>
                    <a:pt x="280" y="0"/>
                  </a:moveTo>
                  <a:lnTo>
                    <a:pt x="264" y="98"/>
                  </a:lnTo>
                  <a:lnTo>
                    <a:pt x="208" y="195"/>
                  </a:lnTo>
                  <a:lnTo>
                    <a:pt x="120" y="285"/>
                  </a:lnTo>
                  <a:lnTo>
                    <a:pt x="0" y="369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89" name="Line 56">
              <a:extLst>
                <a:ext uri="{FF2B5EF4-FFF2-40B4-BE49-F238E27FC236}">
                  <a16:creationId xmlns:a16="http://schemas.microsoft.com/office/drawing/2014/main" id="{5C86F465-11A4-4753-A02F-A37447ACD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2202"/>
              <a:ext cx="97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90" name="Freeform 57">
              <a:extLst>
                <a:ext uri="{FF2B5EF4-FFF2-40B4-BE49-F238E27FC236}">
                  <a16:creationId xmlns:a16="http://schemas.microsoft.com/office/drawing/2014/main" id="{62E025C0-DAF2-4CA4-A39B-C58B068EB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683"/>
              <a:ext cx="571" cy="174"/>
            </a:xfrm>
            <a:custGeom>
              <a:avLst/>
              <a:gdLst>
                <a:gd name="T0" fmla="*/ 2 w 744"/>
                <a:gd name="T1" fmla="*/ 2 h 216"/>
                <a:gd name="T2" fmla="*/ 2 w 744"/>
                <a:gd name="T3" fmla="*/ 2 h 216"/>
                <a:gd name="T4" fmla="*/ 2 w 744"/>
                <a:gd name="T5" fmla="*/ 2 h 216"/>
                <a:gd name="T6" fmla="*/ 2 w 744"/>
                <a:gd name="T7" fmla="*/ 2 h 216"/>
                <a:gd name="T8" fmla="*/ 2 w 744"/>
                <a:gd name="T9" fmla="*/ 2 h 216"/>
                <a:gd name="T10" fmla="*/ 0 w 744"/>
                <a:gd name="T11" fmla="*/ 0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4" h="216">
                  <a:moveTo>
                    <a:pt x="744" y="42"/>
                  </a:moveTo>
                  <a:lnTo>
                    <a:pt x="624" y="97"/>
                  </a:lnTo>
                  <a:lnTo>
                    <a:pt x="488" y="146"/>
                  </a:lnTo>
                  <a:lnTo>
                    <a:pt x="344" y="188"/>
                  </a:lnTo>
                  <a:lnTo>
                    <a:pt x="176" y="2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91" name="Line 58">
              <a:extLst>
                <a:ext uri="{FF2B5EF4-FFF2-40B4-BE49-F238E27FC236}">
                  <a16:creationId xmlns:a16="http://schemas.microsoft.com/office/drawing/2014/main" id="{AE317C99-3258-4C64-8FA6-DAAB6B0B6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2202"/>
              <a:ext cx="1" cy="1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92" name="Rectangle 59">
              <a:extLst>
                <a:ext uri="{FF2B5EF4-FFF2-40B4-BE49-F238E27FC236}">
                  <a16:creationId xmlns:a16="http://schemas.microsoft.com/office/drawing/2014/main" id="{D7BFCC58-84E7-4EFF-8FD1-BEB4997F3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275"/>
              <a:ext cx="2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latin typeface="Helvetica" panose="020B0604020202020204" pitchFamily="34" charset="0"/>
                </a:rPr>
                <a:t>I &lt;1%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93" name="Oval 60">
              <a:extLst>
                <a:ext uri="{FF2B5EF4-FFF2-40B4-BE49-F238E27FC236}">
                  <a16:creationId xmlns:a16="http://schemas.microsoft.com/office/drawing/2014/main" id="{517D9C87-8461-4704-89E4-0837ABEC9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3640"/>
              <a:ext cx="110" cy="94"/>
            </a:xfrm>
            <a:prstGeom prst="ellipse">
              <a:avLst/>
            </a:prstGeom>
            <a:solidFill>
              <a:srgbClr val="CCCCC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48894" name="Rectangle 61">
              <a:extLst>
                <a:ext uri="{FF2B5EF4-FFF2-40B4-BE49-F238E27FC236}">
                  <a16:creationId xmlns:a16="http://schemas.microsoft.com/office/drawing/2014/main" id="{9548BD3A-F2D5-4A6A-BB65-D05015E0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363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Helvetica" panose="020B0604020202020204" pitchFamily="34" charset="0"/>
                </a:rPr>
                <a:t>I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95" name="Rectangle 62">
              <a:extLst>
                <a:ext uri="{FF2B5EF4-FFF2-40B4-BE49-F238E27FC236}">
                  <a16:creationId xmlns:a16="http://schemas.microsoft.com/office/drawing/2014/main" id="{D62CD432-C1CC-49D0-B2BC-C7E999CFE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880"/>
              <a:ext cx="338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8800">
                  <a:latin typeface="Symbol" panose="05050102010706020507" pitchFamily="18" charset="2"/>
                </a:rPr>
                <a:t>}</a:t>
              </a:r>
              <a:endParaRPr lang="de-DE" altLang="en-US" sz="8800">
                <a:latin typeface="Times New Roman" panose="02020603050405020304" pitchFamily="18" charset="0"/>
              </a:endParaRPr>
            </a:p>
          </p:txBody>
        </p:sp>
        <p:sp>
          <p:nvSpPr>
            <p:cNvPr id="248896" name="Rectangle 63">
              <a:extLst>
                <a:ext uri="{FF2B5EF4-FFF2-40B4-BE49-F238E27FC236}">
                  <a16:creationId xmlns:a16="http://schemas.microsoft.com/office/drawing/2014/main" id="{8F2294FE-1D9C-4164-BA2B-73259016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3273"/>
              <a:ext cx="5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2400" b="1">
                  <a:latin typeface="Helvetica" panose="020B0604020202020204" pitchFamily="34" charset="0"/>
                </a:rPr>
                <a:t>80% !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97" name="Rectangle 64">
              <a:extLst>
                <a:ext uri="{FF2B5EF4-FFF2-40B4-BE49-F238E27FC236}">
                  <a16:creationId xmlns:a16="http://schemas.microsoft.com/office/drawing/2014/main" id="{7035737D-D5AD-459B-97FE-A60A0CD3C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603"/>
              <a:ext cx="10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>
                  <a:latin typeface="Helvetica" panose="020B0604020202020204" pitchFamily="34" charset="0"/>
                </a:rPr>
                <a:t>Liquid contamination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98" name="Rectangle 65">
              <a:extLst>
                <a:ext uri="{FF2B5EF4-FFF2-40B4-BE49-F238E27FC236}">
                  <a16:creationId xmlns:a16="http://schemas.microsoft.com/office/drawing/2014/main" id="{5D42F056-98E2-4171-ABA8-3D63CE39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458"/>
              <a:ext cx="9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>
                  <a:latin typeface="Helvetica" panose="020B0604020202020204" pitchFamily="34" charset="0"/>
                </a:rPr>
                <a:t>Solid contamination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899" name="Rectangle 66">
              <a:extLst>
                <a:ext uri="{FF2B5EF4-FFF2-40B4-BE49-F238E27FC236}">
                  <a16:creationId xmlns:a16="http://schemas.microsoft.com/office/drawing/2014/main" id="{5D529E11-8CE5-4D01-B204-20A16FDF1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33"/>
              <a:ext cx="7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>
                  <a:latin typeface="Helvetica" panose="020B0604020202020204" pitchFamily="34" charset="0"/>
                </a:rPr>
                <a:t>Mounting faults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900" name="Rectangle 67">
              <a:extLst>
                <a:ext uri="{FF2B5EF4-FFF2-40B4-BE49-F238E27FC236}">
                  <a16:creationId xmlns:a16="http://schemas.microsoft.com/office/drawing/2014/main" id="{8B3FC88F-3359-4FA7-82AA-51FEFD1DE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173"/>
              <a:ext cx="10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>
                  <a:latin typeface="Helvetica" panose="020B0604020202020204" pitchFamily="34" charset="0"/>
                </a:rPr>
                <a:t>Secondary damages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901" name="Rectangle 68">
              <a:extLst>
                <a:ext uri="{FF2B5EF4-FFF2-40B4-BE49-F238E27FC236}">
                  <a16:creationId xmlns:a16="http://schemas.microsoft.com/office/drawing/2014/main" id="{A961333C-C730-40CB-A028-75A73E1F8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312"/>
              <a:ext cx="142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>
                  <a:latin typeface="Helvetica" panose="020B0604020202020204" pitchFamily="34" charset="0"/>
                </a:rPr>
                <a:t>Unsuitable choice of bearing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902" name="Rectangle 69">
              <a:extLst>
                <a:ext uri="{FF2B5EF4-FFF2-40B4-BE49-F238E27FC236}">
                  <a16:creationId xmlns:a16="http://schemas.microsoft.com/office/drawing/2014/main" id="{CD6F8124-6242-4983-B273-1B8327337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3467"/>
              <a:ext cx="188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>
                  <a:latin typeface="Helvetica" panose="020B0604020202020204" pitchFamily="34" charset="0"/>
                </a:rPr>
                <a:t>(design, size, load carrying capacitiy) 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903" name="Rectangle 70">
              <a:extLst>
                <a:ext uri="{FF2B5EF4-FFF2-40B4-BE49-F238E27FC236}">
                  <a16:creationId xmlns:a16="http://schemas.microsoft.com/office/drawing/2014/main" id="{0243ECAD-DD80-4597-890E-9EE827DBB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318"/>
              <a:ext cx="9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Helvetica" panose="020B0604020202020204" pitchFamily="34" charset="0"/>
                </a:rPr>
                <a:t>Insuffici</a:t>
              </a:r>
              <a:r>
                <a:rPr lang="de-DE" altLang="en-US" sz="1400">
                  <a:latin typeface="Helvetica" panose="020B0604020202020204" pitchFamily="34" charset="0"/>
                </a:rPr>
                <a:t>e</a:t>
              </a:r>
              <a:r>
                <a:rPr lang="en-US" altLang="en-US" sz="1400">
                  <a:latin typeface="Helvetica" panose="020B0604020202020204" pitchFamily="34" charset="0"/>
                </a:rPr>
                <a:t>nt lubricant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904" name="Rectangle 71">
              <a:extLst>
                <a:ext uri="{FF2B5EF4-FFF2-40B4-BE49-F238E27FC236}">
                  <a16:creationId xmlns:a16="http://schemas.microsoft.com/office/drawing/2014/main" id="{81180872-C7C9-43DD-9406-7B3FB4299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027"/>
              <a:ext cx="72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Helvetica" panose="020B0604020202020204" pitchFamily="34" charset="0"/>
                </a:rPr>
                <a:t>Aged lubricant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905" name="Rectangle 72">
              <a:extLst>
                <a:ext uri="{FF2B5EF4-FFF2-40B4-BE49-F238E27FC236}">
                  <a16:creationId xmlns:a16="http://schemas.microsoft.com/office/drawing/2014/main" id="{C29584E4-F315-4077-A932-CE735882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637"/>
              <a:ext cx="14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1400">
                  <a:latin typeface="Helvetica" panose="020B0604020202020204" pitchFamily="34" charset="0"/>
                </a:rPr>
                <a:t>Material and production faults</a:t>
              </a:r>
              <a:endParaRPr lang="de-DE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906" name="Rectangle 74">
              <a:extLst>
                <a:ext uri="{FF2B5EF4-FFF2-40B4-BE49-F238E27FC236}">
                  <a16:creationId xmlns:a16="http://schemas.microsoft.com/office/drawing/2014/main" id="{B4C3149B-6102-444E-B481-358E8199D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179"/>
              <a:ext cx="9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Helvetica" panose="020B0604020202020204" pitchFamily="34" charset="0"/>
                </a:rPr>
                <a:t>Unsuitable lubricant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907" name="Line 75">
              <a:extLst>
                <a:ext uri="{FF2B5EF4-FFF2-40B4-BE49-F238E27FC236}">
                  <a16:creationId xmlns:a16="http://schemas.microsoft.com/office/drawing/2014/main" id="{CA7633FF-B7BC-4E26-9051-4B2957F49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2186"/>
              <a:ext cx="97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08" name="Line 76">
              <a:extLst>
                <a:ext uri="{FF2B5EF4-FFF2-40B4-BE49-F238E27FC236}">
                  <a16:creationId xmlns:a16="http://schemas.microsoft.com/office/drawing/2014/main" id="{1B6426AD-68C1-4C5B-BDAE-556D8C586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" y="2186"/>
              <a:ext cx="0" cy="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09" name="Line 77">
              <a:extLst>
                <a:ext uri="{FF2B5EF4-FFF2-40B4-BE49-F238E27FC236}">
                  <a16:creationId xmlns:a16="http://schemas.microsoft.com/office/drawing/2014/main" id="{5CB31492-D8FA-4ED4-A446-EBED2F35F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" y="2202"/>
              <a:ext cx="1" cy="2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10" name="Line 78">
              <a:extLst>
                <a:ext uri="{FF2B5EF4-FFF2-40B4-BE49-F238E27FC236}">
                  <a16:creationId xmlns:a16="http://schemas.microsoft.com/office/drawing/2014/main" id="{E52CA11A-044C-486B-87CC-A92608647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4" y="2415"/>
              <a:ext cx="19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11" name="Line 79">
              <a:extLst>
                <a:ext uri="{FF2B5EF4-FFF2-40B4-BE49-F238E27FC236}">
                  <a16:creationId xmlns:a16="http://schemas.microsoft.com/office/drawing/2014/main" id="{639C7EA9-FE47-4E16-A54E-A737B9EAA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9" y="2431"/>
              <a:ext cx="5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12" name="Line 80">
              <a:extLst>
                <a:ext uri="{FF2B5EF4-FFF2-40B4-BE49-F238E27FC236}">
                  <a16:creationId xmlns:a16="http://schemas.microsoft.com/office/drawing/2014/main" id="{E4C27C55-B324-4CA9-A78F-94BBA772F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" y="2202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13" name="Text Box 81">
              <a:extLst>
                <a:ext uri="{FF2B5EF4-FFF2-40B4-BE49-F238E27FC236}">
                  <a16:creationId xmlns:a16="http://schemas.microsoft.com/office/drawing/2014/main" id="{CDB664E8-D23B-44C1-AE35-2A46ADD20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" y="313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8914" name="Rectangle 82">
              <a:extLst>
                <a:ext uri="{FF2B5EF4-FFF2-40B4-BE49-F238E27FC236}">
                  <a16:creationId xmlns:a16="http://schemas.microsoft.com/office/drawing/2014/main" id="{D9ECC934-41B6-48C8-813D-1E4DED065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928"/>
              <a:ext cx="338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en-US" sz="8800">
                  <a:latin typeface="Symbol" panose="05050102010706020507" pitchFamily="18" charset="2"/>
                </a:rPr>
                <a:t>}</a:t>
              </a:r>
              <a:endParaRPr lang="de-DE" altLang="en-US" sz="8800">
                <a:latin typeface="Times New Roman" panose="02020603050405020304" pitchFamily="18" charset="0"/>
              </a:endParaRPr>
            </a:p>
          </p:txBody>
        </p:sp>
        <p:sp>
          <p:nvSpPr>
            <p:cNvPr id="248915" name="Rectangle 83">
              <a:extLst>
                <a:ext uri="{FF2B5EF4-FFF2-40B4-BE49-F238E27FC236}">
                  <a16:creationId xmlns:a16="http://schemas.microsoft.com/office/drawing/2014/main" id="{AE3EA369-AFAC-4B19-B2FB-CFF109B27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768"/>
              <a:ext cx="18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Tahoma" panose="020B0604030504040204" pitchFamily="34" charset="0"/>
                </a:rPr>
                <a:t>Source: </a:t>
              </a:r>
              <a:r>
                <a:rPr lang="de-DE" altLang="en-US" sz="1200">
                  <a:latin typeface="Tahoma" panose="020B0604030504040204" pitchFamily="34" charset="0"/>
                </a:rPr>
                <a:t>A</a:t>
              </a:r>
              <a:r>
                <a:rPr lang="en-US" altLang="en-US" sz="1200">
                  <a:latin typeface="Tahoma" panose="020B0604030504040204" pitchFamily="34" charset="0"/>
                </a:rPr>
                <a:t>ntriebstechnik 18 (1979) No. 3,</a:t>
              </a:r>
            </a:p>
          </p:txBody>
        </p:sp>
        <p:sp>
          <p:nvSpPr>
            <p:cNvPr id="248916" name="Text Box 84">
              <a:extLst>
                <a:ext uri="{FF2B5EF4-FFF2-40B4-BE49-F238E27FC236}">
                  <a16:creationId xmlns:a16="http://schemas.microsoft.com/office/drawing/2014/main" id="{6093BE84-E640-4E85-9F3E-513C4EB50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3312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66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u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20%</a:t>
              </a:r>
            </a:p>
          </p:txBody>
        </p:sp>
      </p:grpSp>
      <p:sp>
        <p:nvSpPr>
          <p:cNvPr id="87" name="Footer Placeholder 86">
            <a:extLst>
              <a:ext uri="{FF2B5EF4-FFF2-40B4-BE49-F238E27FC236}">
                <a16:creationId xmlns:a16="http://schemas.microsoft.com/office/drawing/2014/main" id="{62EE8BEC-936F-429E-AAE7-D9525177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864D23B8-780E-4C90-80BC-124E695F0CC1}"/>
              </a:ext>
            </a:extLst>
          </p:cNvPr>
          <p:cNvSpPr txBox="1">
            <a:spLocks noChangeArrowheads="1"/>
          </p:cNvSpPr>
          <p:nvPr/>
        </p:nvSpPr>
        <p:spPr>
          <a:xfrm>
            <a:off x="1312863" y="228600"/>
            <a:ext cx="7526337" cy="685800"/>
          </a:xfrm>
          <a:prstGeom prst="rect">
            <a:avLst/>
          </a:prstGeom>
        </p:spPr>
        <p:txBody>
          <a:bodyPr/>
          <a:lstStyle/>
          <a:p>
            <a:pPr algn="ctr" defTabSz="226800">
              <a:defRPr/>
            </a:pPr>
            <a:r>
              <a:rPr lang="en-US" sz="4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CAUSES OF BEARING FAILURES</a:t>
            </a:r>
            <a:endParaRPr lang="de-DE" sz="4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7279C85F-8192-4ECE-831B-A92468582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altLang="en-US" sz="4400" b="1" dirty="0"/>
              <a:t>BEARING LUBRICATION</a:t>
            </a:r>
            <a:br>
              <a:rPr lang="en-US" altLang="en-US" b="1" dirty="0"/>
            </a:br>
            <a:r>
              <a:rPr lang="en-US" altLang="en-US" sz="3000" b="1" dirty="0"/>
              <a:t>Grease</a:t>
            </a:r>
            <a:endParaRPr lang="en-US" altLang="en-US" dirty="0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D5F9BC1A-A314-4657-B6AA-9F67109DF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077200" cy="5105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/>
              <a:t>Bearing grease is lubricating oil suspended in a thickening agent or base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/>
              <a:t>Color is not a good indicator of grease type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/>
              <a:t>Never mix greases with different bases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/>
              <a:t>See compatibility chart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/>
              <a:t>PolyRex EM is the latest preferred Polyurea grease for electric motor bearings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/>
              <a:t>Shielded/sealed bearings are lubed for life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US" altLang="en-US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/>
              <a:t>PREMATURE BEARING FAILURES </a:t>
            </a:r>
            <a:endParaRPr lang="en-US" altLang="en-US" sz="2200" b="1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4114800" cy="4114800"/>
          </a:xfrm>
        </p:spPr>
        <p:txBody>
          <a:bodyPr/>
          <a:lstStyle/>
          <a:p>
            <a:r>
              <a:rPr lang="en-US" altLang="en-US" sz="2400"/>
              <a:t>Miscellaneous</a:t>
            </a:r>
          </a:p>
          <a:p>
            <a:pPr lvl="1"/>
            <a:r>
              <a:rPr lang="en-US" altLang="en-US"/>
              <a:t>Electric current</a:t>
            </a:r>
          </a:p>
          <a:p>
            <a:pPr lvl="1"/>
            <a:r>
              <a:rPr lang="en-US" altLang="en-US"/>
              <a:t>Design problem</a:t>
            </a:r>
          </a:p>
          <a:p>
            <a:pPr lvl="1"/>
            <a:r>
              <a:rPr lang="en-US" altLang="en-US"/>
              <a:t>Material quality</a:t>
            </a:r>
          </a:p>
          <a:p>
            <a:r>
              <a:rPr lang="en-US" altLang="en-US" sz="2400"/>
              <a:t>Sealing deficiency</a:t>
            </a:r>
          </a:p>
          <a:p>
            <a:pPr lvl="1"/>
            <a:r>
              <a:rPr lang="en-US" altLang="en-US"/>
              <a:t>Contamination</a:t>
            </a:r>
          </a:p>
          <a:p>
            <a:pPr lvl="1"/>
            <a:r>
              <a:rPr lang="en-US" altLang="en-US"/>
              <a:t>Moisture</a:t>
            </a:r>
          </a:p>
          <a:p>
            <a:pPr lvl="1"/>
            <a:r>
              <a:rPr lang="en-US" altLang="en-US"/>
              <a:t>Corrosion</a:t>
            </a:r>
          </a:p>
          <a:p>
            <a:r>
              <a:rPr lang="en-US" altLang="en-US" sz="2400"/>
              <a:t>Inadequate lubrication</a:t>
            </a:r>
          </a:p>
          <a:p>
            <a:pPr lvl="1"/>
            <a:r>
              <a:rPr lang="en-US" altLang="en-US"/>
              <a:t>Lubricant shortage</a:t>
            </a:r>
          </a:p>
          <a:p>
            <a:pPr lvl="1"/>
            <a:r>
              <a:rPr lang="en-US" altLang="en-US"/>
              <a:t>Improper lubricant</a:t>
            </a:r>
            <a:endParaRPr lang="en-US" altLang="en-US" sz="1900" b="1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Improper Mounting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Shaft or housing defect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Misalignment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Incorrect fits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Excessive clearances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Rough mounting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Axial looseness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Radial or thrust overload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False Brinelling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Contact corrosion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Seal/Shield damage</a:t>
            </a: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4164481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AE47-7F6F-423C-BD17-3979D6EB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69863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FLAKING OR SPALLING</a:t>
            </a:r>
          </a:p>
        </p:txBody>
      </p:sp>
      <p:sp>
        <p:nvSpPr>
          <p:cNvPr id="250883" name="Content Placeholder 2">
            <a:extLst>
              <a:ext uri="{FF2B5EF4-FFF2-40B4-BE49-F238E27FC236}">
                <a16:creationId xmlns:a16="http://schemas.microsoft.com/office/drawing/2014/main" id="{AB7E5CCD-B6F3-4A4C-B037-A0E7AE5B24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906588"/>
            <a:ext cx="5638800" cy="4114800"/>
          </a:xfrm>
        </p:spPr>
        <p:txBody>
          <a:bodyPr/>
          <a:lstStyle/>
          <a:p>
            <a:r>
              <a:rPr lang="en-US" altLang="en-US"/>
              <a:t>Flaking at intervals on raceway</a:t>
            </a:r>
          </a:p>
          <a:p>
            <a:pPr lvl="1"/>
            <a:r>
              <a:rPr lang="en-US" altLang="en-US"/>
              <a:t>Caused by impact load</a:t>
            </a:r>
          </a:p>
          <a:p>
            <a:r>
              <a:rPr lang="en-US" altLang="en-US"/>
              <a:t>Deep “Potholes” in outer ring raceway</a:t>
            </a:r>
          </a:p>
          <a:p>
            <a:r>
              <a:rPr lang="en-US" altLang="en-US"/>
              <a:t>Spalling in a ball bearing inner race</a:t>
            </a:r>
          </a:p>
        </p:txBody>
      </p:sp>
      <p:pic>
        <p:nvPicPr>
          <p:cNvPr id="250884" name="Picture 3">
            <a:extLst>
              <a:ext uri="{FF2B5EF4-FFF2-40B4-BE49-F238E27FC236}">
                <a16:creationId xmlns:a16="http://schemas.microsoft.com/office/drawing/2014/main" id="{0AC26BB1-8DDB-42EA-8887-9058CB7FB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48038"/>
            <a:ext cx="19240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0885" name="Object 3">
            <a:extLst>
              <a:ext uri="{FF2B5EF4-FFF2-40B4-BE49-F238E27FC236}">
                <a16:creationId xmlns:a16="http://schemas.microsoft.com/office/drawing/2014/main" id="{E19EAA1D-49A8-4AD3-AF33-E606DC7D10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029200"/>
          <a:ext cx="256222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677412" imgH="2476500" progId="Word.Document.8">
                  <p:embed/>
                </p:oleObj>
              </mc:Choice>
              <mc:Fallback>
                <p:oleObj name="Document" r:id="rId3" imgW="3677412" imgH="2476500" progId="Word.Document.8">
                  <p:embed/>
                  <p:pic>
                    <p:nvPicPr>
                      <p:cNvPr id="250885" name="Object 3">
                        <a:extLst>
                          <a:ext uri="{FF2B5EF4-FFF2-40B4-BE49-F238E27FC236}">
                            <a16:creationId xmlns:a16="http://schemas.microsoft.com/office/drawing/2014/main" id="{E19EAA1D-49A8-4AD3-AF33-E606DC7D1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2562225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3">
            <a:extLst>
              <a:ext uri="{FF2B5EF4-FFF2-40B4-BE49-F238E27FC236}">
                <a16:creationId xmlns:a16="http://schemas.microsoft.com/office/drawing/2014/main" id="{7148DBB7-701E-4A6A-91E4-E02C4E7D4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029200"/>
          <a:ext cx="270351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677412" imgH="2476500" progId="Word.Document.8">
                  <p:embed/>
                </p:oleObj>
              </mc:Choice>
              <mc:Fallback>
                <p:oleObj name="Document" r:id="rId5" imgW="3677412" imgH="2476500" progId="Word.Document.8">
                  <p:embed/>
                  <p:pic>
                    <p:nvPicPr>
                      <p:cNvPr id="250886" name="Object 3">
                        <a:extLst>
                          <a:ext uri="{FF2B5EF4-FFF2-40B4-BE49-F238E27FC236}">
                            <a16:creationId xmlns:a16="http://schemas.microsoft.com/office/drawing/2014/main" id="{7148DBB7-701E-4A6A-91E4-E02C4E7D4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9200"/>
                        <a:ext cx="2703513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0887" name="Picture 6" descr="PAXIT009">
            <a:extLst>
              <a:ext uri="{FF2B5EF4-FFF2-40B4-BE49-F238E27FC236}">
                <a16:creationId xmlns:a16="http://schemas.microsoft.com/office/drawing/2014/main" id="{B5DCA33E-6CB4-4D8B-BFDE-28537176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95438"/>
            <a:ext cx="23526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0888" name="Straight Arrow Connector 4">
            <a:extLst>
              <a:ext uri="{FF2B5EF4-FFF2-40B4-BE49-F238E27FC236}">
                <a16:creationId xmlns:a16="http://schemas.microsoft.com/office/drawing/2014/main" id="{73119BC3-440D-4C08-B566-0205DBE0BF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4800600"/>
            <a:ext cx="228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1477-A875-45EC-97A3-0D92E331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BRINELLING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A2B0-EEB5-4AD2-A77E-FC57B2A61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r>
              <a:rPr lang="en-US" dirty="0"/>
              <a:t>Is a sudden force that leaves dents or marks from the rolling element into a raceway</a:t>
            </a:r>
          </a:p>
          <a:p>
            <a:r>
              <a:rPr lang="en-US" dirty="0"/>
              <a:t>Bearing with brinelling will fail because of the damage</a:t>
            </a:r>
          </a:p>
          <a:p>
            <a:r>
              <a:rPr lang="en-US" dirty="0"/>
              <a:t>Causes</a:t>
            </a:r>
          </a:p>
          <a:p>
            <a:pPr lvl="1"/>
            <a:r>
              <a:rPr lang="en-US" dirty="0"/>
              <a:t>Incorrect mounting        			forces</a:t>
            </a:r>
          </a:p>
          <a:p>
            <a:pPr lvl="1"/>
            <a:r>
              <a:rPr lang="en-US" dirty="0"/>
              <a:t>Dropping bearing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761E3B-246E-4DC5-B96C-467844DE6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591418"/>
              </p:ext>
            </p:extLst>
          </p:nvPr>
        </p:nvGraphicFramePr>
        <p:xfrm>
          <a:off x="5105400" y="4114800"/>
          <a:ext cx="3886200" cy="260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33333" imgH="4896533" progId="Paint.Picture">
                  <p:embed/>
                </p:oleObj>
              </mc:Choice>
              <mc:Fallback>
                <p:oleObj name="Bitmap Image" r:id="rId2" imgW="7333333" imgH="4896533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4761E3B-246E-4DC5-B96C-467844DE61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3886200" cy="260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814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CF6C-77E0-4F2A-B0CF-06FB1AAE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FE62E-22DA-48C0-976F-4D76677A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8305800" cy="4114800"/>
          </a:xfrm>
        </p:spPr>
        <p:txBody>
          <a:bodyPr/>
          <a:lstStyle/>
          <a:p>
            <a:r>
              <a:rPr lang="en-US" dirty="0"/>
              <a:t>Contaminants get into bearing from improper sealing, failure of seals, contaminated grease</a:t>
            </a:r>
          </a:p>
          <a:p>
            <a:pPr lvl="1"/>
            <a:r>
              <a:rPr lang="en-US" dirty="0"/>
              <a:t>Can leave scoring, pitting, scratching</a:t>
            </a:r>
          </a:p>
          <a:p>
            <a:r>
              <a:rPr lang="en-US" dirty="0"/>
              <a:t>Water is another threat that will rust bearings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E35F4D-28ED-462B-8D94-6AD1FF087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842549"/>
              </p:ext>
            </p:extLst>
          </p:nvPr>
        </p:nvGraphicFramePr>
        <p:xfrm>
          <a:off x="1005026" y="3954864"/>
          <a:ext cx="4038600" cy="2708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33333" imgH="4896533" progId="Paint.Picture">
                  <p:embed/>
                </p:oleObj>
              </mc:Choice>
              <mc:Fallback>
                <p:oleObj name="Bitmap Image" r:id="rId2" imgW="7333333" imgH="4896533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E35F4D-28ED-462B-8D94-6AD1FF087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026" y="3954864"/>
                        <a:ext cx="4038600" cy="2708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:\PWM\failure pictures\#26.bmp">
            <a:extLst>
              <a:ext uri="{FF2B5EF4-FFF2-40B4-BE49-F238E27FC236}">
                <a16:creationId xmlns:a16="http://schemas.microsoft.com/office/drawing/2014/main" id="{379E72C7-9D2B-49E1-97A7-650278262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b="6702"/>
          <a:stretch>
            <a:fillRect/>
          </a:stretch>
        </p:blipFill>
        <p:spPr bwMode="auto">
          <a:xfrm>
            <a:off x="5160145" y="3969058"/>
            <a:ext cx="3886200" cy="26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2B6D3-B926-41A4-8B63-F2C5EA6CA44D}"/>
              </a:ext>
            </a:extLst>
          </p:cNvPr>
          <p:cNvSpPr txBox="1"/>
          <p:nvPr/>
        </p:nvSpPr>
        <p:spPr>
          <a:xfrm>
            <a:off x="5200650" y="4038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CONTAMINATION DAMAGE</a:t>
            </a:r>
          </a:p>
        </p:txBody>
      </p:sp>
    </p:spTree>
    <p:extLst>
      <p:ext uri="{BB962C8B-B14F-4D97-AF65-F5344CB8AC3E}">
        <p14:creationId xmlns:p14="http://schemas.microsoft.com/office/powerpoint/2010/main" val="3555251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3A7C-EA17-4C27-9251-68DECA37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6225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FAILURE BY HEAT EXPOSURE</a:t>
            </a:r>
            <a:endParaRPr lang="en-US" b="1" dirty="0"/>
          </a:p>
        </p:txBody>
      </p:sp>
      <p:sp>
        <p:nvSpPr>
          <p:cNvPr id="253955" name="Content Placeholder 2">
            <a:extLst>
              <a:ext uri="{FF2B5EF4-FFF2-40B4-BE49-F238E27FC236}">
                <a16:creationId xmlns:a16="http://schemas.microsoft.com/office/drawing/2014/main" id="{8EA792AE-2A67-4B22-9E5A-94211B419F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5410200" cy="4114800"/>
          </a:xfrm>
        </p:spPr>
        <p:txBody>
          <a:bodyPr/>
          <a:lstStyle/>
          <a:p>
            <a:r>
              <a:rPr lang="en-US" altLang="en-US"/>
              <a:t>Improper lubrication method or inappropriate lubricant</a:t>
            </a:r>
          </a:p>
          <a:p>
            <a:r>
              <a:rPr lang="en-US" altLang="en-US"/>
              <a:t>Can be preload, reverse loading, process heat or other causes</a:t>
            </a:r>
          </a:p>
          <a:p>
            <a:pPr lvl="1"/>
            <a:r>
              <a:rPr lang="en-US" altLang="en-US"/>
              <a:t>Look for blue/black and silver/gold discoloration.  </a:t>
            </a:r>
          </a:p>
          <a:p>
            <a:pPr lvl="1"/>
            <a:r>
              <a:rPr lang="en-US" altLang="en-US"/>
              <a:t>Balls will usually be blue/black.</a:t>
            </a:r>
          </a:p>
        </p:txBody>
      </p:sp>
      <p:pic>
        <p:nvPicPr>
          <p:cNvPr id="253956" name="Picture 3" descr="Temperature color guide used to identify the temperature of steel">
            <a:extLst>
              <a:ext uri="{FF2B5EF4-FFF2-40B4-BE49-F238E27FC236}">
                <a16:creationId xmlns:a16="http://schemas.microsoft.com/office/drawing/2014/main" id="{EF7D838C-4B97-4740-B991-351DD73A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2057400"/>
            <a:ext cx="29876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7" name="Picture 4">
            <a:extLst>
              <a:ext uri="{FF2B5EF4-FFF2-40B4-BE49-F238E27FC236}">
                <a16:creationId xmlns:a16="http://schemas.microsoft.com/office/drawing/2014/main" id="{B947C7D5-873F-4FD7-8FC6-B5A70F1BC14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10668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8" name="Picture 3">
            <a:extLst>
              <a:ext uri="{FF2B5EF4-FFF2-40B4-BE49-F238E27FC236}">
                <a16:creationId xmlns:a16="http://schemas.microsoft.com/office/drawing/2014/main" id="{6FCEF717-E710-43DE-8431-E94C7031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b="3424"/>
          <a:stretch>
            <a:fillRect/>
          </a:stretch>
        </p:blipFill>
        <p:spPr bwMode="auto">
          <a:xfrm>
            <a:off x="914400" y="531813"/>
            <a:ext cx="14859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F30B-D82D-4DA6-8EC6-A78B226E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MISALIGNMENT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8913-F379-4A9B-AEB6-D6F4AC03C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7" y="1844676"/>
            <a:ext cx="6257278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Caused by bent shafts</a:t>
            </a:r>
          </a:p>
          <a:p>
            <a:pPr>
              <a:spcBef>
                <a:spcPts val="1200"/>
              </a:spcBef>
            </a:pPr>
            <a:r>
              <a:rPr lang="en-US" dirty="0"/>
              <a:t>Shaft and housing not square</a:t>
            </a:r>
          </a:p>
          <a:p>
            <a:pPr>
              <a:spcBef>
                <a:spcPts val="1200"/>
              </a:spcBef>
            </a:pPr>
            <a:r>
              <a:rPr lang="en-US" dirty="0"/>
              <a:t>Shaft misalignment transferred through shaft into bearing</a:t>
            </a:r>
          </a:p>
          <a:p>
            <a:pPr>
              <a:spcBef>
                <a:spcPts val="1200"/>
              </a:spcBef>
            </a:pPr>
            <a:r>
              <a:rPr lang="en-US" dirty="0"/>
              <a:t>Can cause broken cage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D12AEE-7DBB-4A59-B065-22E25C5BD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813608"/>
              </p:ext>
            </p:extLst>
          </p:nvPr>
        </p:nvGraphicFramePr>
        <p:xfrm>
          <a:off x="5477522" y="4365045"/>
          <a:ext cx="3657600" cy="2453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33333" imgH="4896533" progId="Paint.Picture">
                  <p:embed/>
                </p:oleObj>
              </mc:Choice>
              <mc:Fallback>
                <p:oleObj name="Bitmap Image" r:id="rId2" imgW="7333333" imgH="4896533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5D12AEE-7DBB-4A59-B065-22E25C5BDE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522" y="4365045"/>
                        <a:ext cx="3657600" cy="2453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 descr="H:\HOME\REEDEK\KEVIN\December 17, 1998 (43).jpg">
            <a:extLst>
              <a:ext uri="{FF2B5EF4-FFF2-40B4-BE49-F238E27FC236}">
                <a16:creationId xmlns:a16="http://schemas.microsoft.com/office/drawing/2014/main" id="{DEDB0867-8336-457B-ABB5-354C6076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" y="4876800"/>
            <a:ext cx="4572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H:\HOME\REEDEK\KEVIN\December 17, 1998 (34).jpg">
            <a:extLst>
              <a:ext uri="{FF2B5EF4-FFF2-40B4-BE49-F238E27FC236}">
                <a16:creationId xmlns:a16="http://schemas.microsoft.com/office/drawing/2014/main" id="{CDC7B54D-A2C8-43A6-A14D-2C3113EB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/>
          <a:stretch>
            <a:fillRect/>
          </a:stretch>
        </p:blipFill>
        <p:spPr bwMode="auto">
          <a:xfrm>
            <a:off x="6596420" y="1936351"/>
            <a:ext cx="2538702" cy="241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13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5401-10AA-47EA-9FE5-D6E4BC1A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FRETTING CORROSION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D73AD-77CE-4740-94B0-06CE7933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Insufficient interference</a:t>
            </a:r>
          </a:p>
          <a:p>
            <a:r>
              <a:rPr lang="en-US" dirty="0"/>
              <a:t>Happens often in mounted bearings between the inner race and shaft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864DE-F885-4179-8AE6-CD181485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581400"/>
            <a:ext cx="4495800" cy="30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70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E0C5-FC1F-4F8A-95A7-80D876E5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WATER 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4DF5C-408A-40D5-B752-0BEFEEC2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198"/>
            <a:ext cx="5029200" cy="472440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Water etch is when water is exposed to bearing and stains rolling surface</a:t>
            </a:r>
          </a:p>
          <a:p>
            <a:pPr>
              <a:spcBef>
                <a:spcPts val="1800"/>
              </a:spcBef>
            </a:pPr>
            <a:r>
              <a:rPr lang="en-US" dirty="0"/>
              <a:t>If left too long it will turn into pits and cause failure of bearing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7E7BC-3C23-412E-9C6A-ECB17516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528493"/>
            <a:ext cx="3005831" cy="30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74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5963-4615-473F-93BC-2D4B75E7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50984-7AFC-4329-9ABC-80B65E98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5105400" cy="4114800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Surface initiated damage from excessive sliding or skewing between contact surfaces</a:t>
            </a:r>
          </a:p>
          <a:p>
            <a:pPr marL="0" indent="0">
              <a:buNone/>
            </a:pPr>
            <a:endParaRPr lang="en-US" altLang="en-US" dirty="0">
              <a:latin typeface="Arial" charset="0"/>
            </a:endParaRPr>
          </a:p>
          <a:p>
            <a:r>
              <a:rPr lang="en-US" altLang="en-US" dirty="0"/>
              <a:t>Smearing wear on roller caused by contaminated lubricant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D840B59-6051-4770-A742-1A126BBB4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89716"/>
              </p:ext>
            </p:extLst>
          </p:nvPr>
        </p:nvGraphicFramePr>
        <p:xfrm>
          <a:off x="5972380" y="1920875"/>
          <a:ext cx="2919671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677400" imgH="2476440" progId="Word.Document.8">
                  <p:embed/>
                </p:oleObj>
              </mc:Choice>
              <mc:Fallback>
                <p:oleObj name="Document" r:id="rId2" imgW="3677400" imgH="2476440" progId="Word.Documen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840B59-6051-4770-A742-1A126BBB4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380" y="1920875"/>
                        <a:ext cx="2919671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:\PWM\failure pictures\#27.bmp">
            <a:extLst>
              <a:ext uri="{FF2B5EF4-FFF2-40B4-BE49-F238E27FC236}">
                <a16:creationId xmlns:a16="http://schemas.microsoft.com/office/drawing/2014/main" id="{4758C2E1-F3F7-495B-B167-471D2A28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b="3917"/>
          <a:stretch>
            <a:fillRect/>
          </a:stretch>
        </p:blipFill>
        <p:spPr bwMode="auto">
          <a:xfrm>
            <a:off x="5996055" y="4335073"/>
            <a:ext cx="2907834" cy="20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0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3CEC-9694-42BB-B648-468A60A0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FFA1-53FE-4931-B589-76B1913AA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5638800" cy="4114800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Motion between the bearing ring and the mating part </a:t>
            </a:r>
          </a:p>
          <a:p>
            <a:pPr lvl="1"/>
            <a:r>
              <a:rPr lang="en-US" altLang="en-US" dirty="0">
                <a:latin typeface="Arial" charset="0"/>
              </a:rPr>
              <a:t>May appear as highly polished surface or discoloration</a:t>
            </a:r>
          </a:p>
          <a:p>
            <a:r>
              <a:rPr lang="en-US" altLang="en-US" dirty="0">
                <a:latin typeface="Arial" charset="0"/>
              </a:rPr>
              <a:t>Insufficient interference</a:t>
            </a:r>
          </a:p>
          <a:p>
            <a:pPr lvl="1"/>
            <a:r>
              <a:rPr lang="en-US" altLang="en-US" dirty="0">
                <a:latin typeface="Arial" charset="0"/>
              </a:rPr>
              <a:t>Fitting selection should be reviewed and/or mating parts checked for wear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1BE03AC-C717-4D9E-901C-81CBE5FAD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887084"/>
              </p:ext>
            </p:extLst>
          </p:nvPr>
        </p:nvGraphicFramePr>
        <p:xfrm>
          <a:off x="6189215" y="2190596"/>
          <a:ext cx="2895600" cy="194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677400" imgH="2476440" progId="Word.Document.8">
                  <p:embed/>
                </p:oleObj>
              </mc:Choice>
              <mc:Fallback>
                <p:oleObj name="Document" r:id="rId2" imgW="3677400" imgH="2476440" progId="Word.Documen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1BE03AC-C717-4D9E-901C-81CBE5FAD2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215" y="2190596"/>
                        <a:ext cx="2895600" cy="1949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FD396A0-375F-4B85-92E4-93E11A91D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22960"/>
              </p:ext>
            </p:extLst>
          </p:nvPr>
        </p:nvGraphicFramePr>
        <p:xfrm>
          <a:off x="6189215" y="4565373"/>
          <a:ext cx="2895600" cy="194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677400" imgH="2476440" progId="Word.Document.8">
                  <p:embed/>
                </p:oleObj>
              </mc:Choice>
              <mc:Fallback>
                <p:oleObj name="Document" r:id="rId4" imgW="3677400" imgH="2476440" progId="Word.Documen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2FD396A0-375F-4B85-92E4-93E11A91D2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215" y="4565373"/>
                        <a:ext cx="2895600" cy="194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81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D9607C2-B784-4FCB-9E12-F01B0AD60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altLang="en-US" b="1"/>
              <a:t>BEARING LUBRICATION</a:t>
            </a:r>
            <a:br>
              <a:rPr lang="en-US" altLang="en-US" b="1"/>
            </a:br>
            <a:r>
              <a:rPr lang="en-US" altLang="en-US" sz="3000" b="1"/>
              <a:t>Grease</a:t>
            </a:r>
            <a:endParaRPr lang="en-US" altLang="en-US"/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9BFC9510-1C81-4A56-9B10-95B0DD1C7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91400" cy="4114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dirty="0"/>
              <a:t>Advantages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dirty="0"/>
              <a:t>Economical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dirty="0"/>
              <a:t>Overall cleanliness of the machinery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dirty="0"/>
              <a:t>Can act as a protective barrier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dirty="0"/>
              <a:t>Facilitates mountings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dirty="0"/>
              <a:t>Facilitates handling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dirty="0"/>
              <a:t>No external systems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dirty="0"/>
              <a:t>Simple, provides protection from contamination</a:t>
            </a:r>
          </a:p>
          <a:p>
            <a:pPr lvl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7B71-02F9-4114-A83F-8F3BB37F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FALSE BRINELLING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BFFCD-B108-4493-A241-54824A7A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34" y="1905000"/>
            <a:ext cx="5638800" cy="4114800"/>
          </a:xfrm>
        </p:spPr>
        <p:txBody>
          <a:bodyPr/>
          <a:lstStyle/>
          <a:p>
            <a:r>
              <a:rPr lang="en-US" dirty="0"/>
              <a:t>Vibration causes wearing while bearing is stationary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storage, make sure bearings are not subject to vibration or isolate on vibration absorbent material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9E205-A3E5-4D14-BF58-93C56A74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74" y="2971800"/>
            <a:ext cx="5337201" cy="1492331"/>
          </a:xfrm>
          <a:prstGeom prst="rect">
            <a:avLst/>
          </a:prstGeom>
        </p:spPr>
      </p:pic>
      <p:pic>
        <p:nvPicPr>
          <p:cNvPr id="5" name="Picture 4" descr="A:\MVC-481L.JPG">
            <a:extLst>
              <a:ext uri="{FF2B5EF4-FFF2-40B4-BE49-F238E27FC236}">
                <a16:creationId xmlns:a16="http://schemas.microsoft.com/office/drawing/2014/main" id="{27260FF2-117A-4E7A-8B22-F5911F920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-1259" r="2831" b="21761"/>
          <a:stretch>
            <a:fillRect/>
          </a:stretch>
        </p:blipFill>
        <p:spPr bwMode="auto">
          <a:xfrm>
            <a:off x="6515795" y="4953000"/>
            <a:ext cx="243068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H:\HOME\REEDEK\KEVIN\December 17, 1998 (33).jpg">
            <a:extLst>
              <a:ext uri="{FF2B5EF4-FFF2-40B4-BE49-F238E27FC236}">
                <a16:creationId xmlns:a16="http://schemas.microsoft.com/office/drawing/2014/main" id="{1D70B7F8-09C8-48D4-BA8F-A36CC0E8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74" y="1957927"/>
            <a:ext cx="1694723" cy="294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156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C8A8-94C9-42D9-A8B7-22626933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CATASTROPHIC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2E73-F36F-4BCD-AB0E-D91B68535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41904"/>
            <a:ext cx="59436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Seizure caused by chips on ribs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Cause is excessive axial impact load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Cracks and chips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Excessive axial impact load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Broken retainer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Lubrication failure most likely cause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C:\PWM\failure pictures\#22.bmp">
            <a:extLst>
              <a:ext uri="{FF2B5EF4-FFF2-40B4-BE49-F238E27FC236}">
                <a16:creationId xmlns:a16="http://schemas.microsoft.com/office/drawing/2014/main" id="{3B653C86-9FA0-48FE-B92A-FF6BFAD0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b="1106"/>
          <a:stretch>
            <a:fillRect/>
          </a:stretch>
        </p:blipFill>
        <p:spPr bwMode="auto">
          <a:xfrm>
            <a:off x="6880934" y="1905000"/>
            <a:ext cx="1943100" cy="13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PWM\failure pictures\#21.bmp">
            <a:extLst>
              <a:ext uri="{FF2B5EF4-FFF2-40B4-BE49-F238E27FC236}">
                <a16:creationId xmlns:a16="http://schemas.microsoft.com/office/drawing/2014/main" id="{0946D965-F529-4FB2-9450-2E681A63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b="2280"/>
          <a:stretch>
            <a:fillRect/>
          </a:stretch>
        </p:blipFill>
        <p:spPr bwMode="auto">
          <a:xfrm>
            <a:off x="6858000" y="3429000"/>
            <a:ext cx="1938216" cy="14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PWM\failure pictures\#19.bmp">
            <a:extLst>
              <a:ext uri="{FF2B5EF4-FFF2-40B4-BE49-F238E27FC236}">
                <a16:creationId xmlns:a16="http://schemas.microsoft.com/office/drawing/2014/main" id="{5E4DFAE5-0263-487F-BB8A-BA1749D3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b="4059"/>
          <a:stretch>
            <a:fillRect/>
          </a:stretch>
        </p:blipFill>
        <p:spPr bwMode="auto">
          <a:xfrm>
            <a:off x="6834251" y="5051282"/>
            <a:ext cx="1981200" cy="14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294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Content Placeholder 2">
            <a:extLst>
              <a:ext uri="{FF2B5EF4-FFF2-40B4-BE49-F238E27FC236}">
                <a16:creationId xmlns:a16="http://schemas.microsoft.com/office/drawing/2014/main" id="{F05579E2-7011-4E60-AD32-D234A9DA49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750" y="1789113"/>
            <a:ext cx="8223250" cy="4038600"/>
          </a:xfrm>
        </p:spPr>
        <p:txBody>
          <a:bodyPr/>
          <a:lstStyle/>
          <a:p>
            <a:r>
              <a:rPr lang="en-US" altLang="en-US" dirty="0"/>
              <a:t>Electrical discharge machining (EDM)</a:t>
            </a:r>
          </a:p>
          <a:p>
            <a:pPr lvl="1"/>
            <a:r>
              <a:rPr lang="en-US" altLang="en-US" dirty="0"/>
              <a:t>Electrical fluting / wash boarding</a:t>
            </a:r>
          </a:p>
          <a:p>
            <a:pPr lvl="1"/>
            <a:r>
              <a:rPr lang="en-US" altLang="en-US" dirty="0"/>
              <a:t>Often found when VFD used on equipment</a:t>
            </a:r>
          </a:p>
        </p:txBody>
      </p:sp>
      <p:pic>
        <p:nvPicPr>
          <p:cNvPr id="262147" name="Picture 10" descr="fluting">
            <a:extLst>
              <a:ext uri="{FF2B5EF4-FFF2-40B4-BE49-F238E27FC236}">
                <a16:creationId xmlns:a16="http://schemas.microsoft.com/office/drawing/2014/main" id="{C813E6FF-6344-4B12-828D-396FFE11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94" y="3488951"/>
            <a:ext cx="6347012" cy="33690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BE0A0B-7321-44FD-ABD8-7C2B38D1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BEARING DAMAGE FROM ELECTRICAL CURRENT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SGR PYRAMID NR Photo">
            <a:extLst>
              <a:ext uri="{FF2B5EF4-FFF2-40B4-BE49-F238E27FC236}">
                <a16:creationId xmlns:a16="http://schemas.microsoft.com/office/drawing/2014/main" id="{861EBB09-C74A-4391-AB68-097AB2CC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00219"/>
            <a:ext cx="2971800" cy="2125663"/>
          </a:xfrm>
          <a:prstGeom prst="rect">
            <a:avLst/>
          </a:prstGeom>
          <a:noFill/>
          <a:ln w="76200">
            <a:solidFill>
              <a:srgbClr val="2E3B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87" name="Rectangle 3">
            <a:extLst>
              <a:ext uri="{FF2B5EF4-FFF2-40B4-BE49-F238E27FC236}">
                <a16:creationId xmlns:a16="http://schemas.microsoft.com/office/drawing/2014/main" id="{4BF2539F-0483-4ED6-8603-EF9F4628E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30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ctr" eaLnBrk="1" hangingPunct="1">
              <a:defRPr/>
            </a:pPr>
            <a:r>
              <a:rPr lang="en-US" sz="4000" b="1" i="1" dirty="0">
                <a:solidFill>
                  <a:schemeClr val="accent1"/>
                </a:solidFill>
                <a:latin typeface="+mj-lt"/>
              </a:rPr>
              <a:t>BEARING PROTECTION FROM ELECTRICAL CURRENTS</a:t>
            </a:r>
          </a:p>
        </p:txBody>
      </p:sp>
      <p:pic>
        <p:nvPicPr>
          <p:cNvPr id="263172" name="Picture 3">
            <a:extLst>
              <a:ext uri="{FF2B5EF4-FFF2-40B4-BE49-F238E27FC236}">
                <a16:creationId xmlns:a16="http://schemas.microsoft.com/office/drawing/2014/main" id="{EAC380D2-1D50-4BC5-BCC3-94A9A571F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38325"/>
            <a:ext cx="29527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3" name="Picture 6">
            <a:extLst>
              <a:ext uri="{FF2B5EF4-FFF2-40B4-BE49-F238E27FC236}">
                <a16:creationId xmlns:a16="http://schemas.microsoft.com/office/drawing/2014/main" id="{7C5DADDC-6B05-4081-B030-FB2B1F0D0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66" y="3554037"/>
            <a:ext cx="12398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4" name="Picture 7">
            <a:extLst>
              <a:ext uri="{FF2B5EF4-FFF2-40B4-BE49-F238E27FC236}">
                <a16:creationId xmlns:a16="http://schemas.microsoft.com/office/drawing/2014/main" id="{1DC9811C-12DD-429F-B9BC-83860353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46275"/>
            <a:ext cx="3124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5" name="TextBox 1">
            <a:extLst>
              <a:ext uri="{FF2B5EF4-FFF2-40B4-BE49-F238E27FC236}">
                <a16:creationId xmlns:a16="http://schemas.microsoft.com/office/drawing/2014/main" id="{7F23325C-7823-40CF-AD59-16283186D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2705100"/>
            <a:ext cx="45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66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66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=</a:t>
            </a:r>
          </a:p>
        </p:txBody>
      </p:sp>
      <p:pic>
        <p:nvPicPr>
          <p:cNvPr id="263176" name="Picture 8">
            <a:extLst>
              <a:ext uri="{FF2B5EF4-FFF2-40B4-BE49-F238E27FC236}">
                <a16:creationId xmlns:a16="http://schemas.microsoft.com/office/drawing/2014/main" id="{CE6939E8-1106-48D0-8F62-3BB6B10B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34" y="3542925"/>
            <a:ext cx="24003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2CAC2-C31C-9E4D-2B3D-71BE1BF37E6C}"/>
              </a:ext>
            </a:extLst>
          </p:cNvPr>
          <p:cNvSpPr txBox="1"/>
          <p:nvPr/>
        </p:nvSpPr>
        <p:spPr>
          <a:xfrm>
            <a:off x="935785" y="6238500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n-lt"/>
              </a:rPr>
              <a:t>Fixes: Aegis ring, ceramic coated ring, or ceramic ball</a:t>
            </a:r>
          </a:p>
          <a:p>
            <a:endParaRPr lang="en-US" sz="2600" dirty="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7553FCE4-15B9-4924-9907-BD70718357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83820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sz="6000" b="1" dirty="0"/>
              <a:t>BEARING SERVICE</a:t>
            </a:r>
            <a:br>
              <a:rPr lang="en-US" sz="6000" b="1" dirty="0"/>
            </a:br>
            <a:r>
              <a:rPr lang="en-US" sz="3600" dirty="0">
                <a:solidFill>
                  <a:schemeClr val="tx1"/>
                </a:solidFill>
                <a:effectLst/>
              </a:rPr>
              <a:t>Premium Service, Expert Solutions</a:t>
            </a:r>
            <a:br>
              <a:rPr lang="en-US" sz="3600" dirty="0">
                <a:solidFill>
                  <a:schemeClr val="tx1"/>
                </a:solidFill>
                <a:effectLst/>
                <a:latin typeface="GaramondLightSSK" pitchFamily="2" charset="0"/>
              </a:rPr>
            </a:br>
            <a:endParaRPr lang="en-US" sz="3600" dirty="0">
              <a:solidFill>
                <a:schemeClr val="tx1"/>
              </a:solidFill>
              <a:effectLst/>
              <a:latin typeface="GaramondLightSSK" pitchFamily="2" charset="0"/>
            </a:endParaRP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8E8F8181-AE15-4295-ABE5-959B80A0E3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10000"/>
            <a:ext cx="8458200" cy="2133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defRPr/>
            </a:pPr>
            <a:endParaRPr lang="en-US" sz="2600" i="1" dirty="0"/>
          </a:p>
          <a:p>
            <a:pPr marL="342900" indent="-342900" eaLnBrk="1" hangingPunct="1">
              <a:defRPr/>
            </a:pPr>
            <a:r>
              <a:rPr lang="en-US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 for your time!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A120C649-F232-4CB2-A1E2-C989F6F26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altLang="en-US" b="1"/>
              <a:t>BEARING LUBRICATION</a:t>
            </a:r>
            <a:br>
              <a:rPr lang="en-US" altLang="en-US" b="1"/>
            </a:br>
            <a:r>
              <a:rPr lang="en-US" altLang="en-US" sz="3000" b="1"/>
              <a:t>Grease</a:t>
            </a:r>
            <a:endParaRPr lang="en-US" altLang="en-US" b="1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710C8864-EA61-4FAD-A690-7B7F4DAB6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772400" cy="41148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dirty="0"/>
              <a:t>Disadvantages</a:t>
            </a:r>
          </a:p>
          <a:p>
            <a:pPr lvl="1">
              <a:lnSpc>
                <a:spcPct val="115000"/>
              </a:lnSpc>
            </a:pPr>
            <a:r>
              <a:rPr lang="en-US" altLang="en-US" dirty="0"/>
              <a:t>Slower speeds than oil</a:t>
            </a:r>
          </a:p>
          <a:p>
            <a:pPr lvl="1">
              <a:lnSpc>
                <a:spcPct val="115000"/>
              </a:lnSpc>
            </a:pPr>
            <a:r>
              <a:rPr lang="en-US" altLang="en-US" dirty="0"/>
              <a:t>Friction torque higher than oil</a:t>
            </a:r>
          </a:p>
          <a:p>
            <a:pPr lvl="1">
              <a:lnSpc>
                <a:spcPct val="115000"/>
              </a:lnSpc>
            </a:pPr>
            <a:r>
              <a:rPr lang="en-US" altLang="en-US" dirty="0"/>
              <a:t>Lower cooling characteristics than oil</a:t>
            </a:r>
          </a:p>
          <a:p>
            <a:pPr lvl="1">
              <a:lnSpc>
                <a:spcPct val="115000"/>
              </a:lnSpc>
            </a:pPr>
            <a:r>
              <a:rPr lang="en-US" altLang="en-US" dirty="0"/>
              <a:t>Difficult to control volume of grease</a:t>
            </a:r>
          </a:p>
          <a:p>
            <a:pPr lvl="1">
              <a:lnSpc>
                <a:spcPct val="115000"/>
              </a:lnSpc>
            </a:pPr>
            <a:r>
              <a:rPr lang="en-US" altLang="en-US" dirty="0"/>
              <a:t>Not as easy to replace as oil</a:t>
            </a:r>
          </a:p>
          <a:p>
            <a:pPr lvl="1">
              <a:lnSpc>
                <a:spcPct val="115000"/>
              </a:lnSpc>
            </a:pPr>
            <a:r>
              <a:rPr lang="en-US" altLang="en-US" dirty="0"/>
              <a:t>Cannot remove particles from grease</a:t>
            </a:r>
          </a:p>
          <a:p>
            <a:pPr lvl="1">
              <a:lnSpc>
                <a:spcPct val="115000"/>
              </a:lnSpc>
            </a:pPr>
            <a:endParaRPr lang="en-US" altLang="en-US" dirty="0"/>
          </a:p>
          <a:p>
            <a:pPr lvl="1">
              <a:lnSpc>
                <a:spcPct val="115000"/>
              </a:lnSpc>
            </a:pPr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6067-9943-461C-B27C-7230C3DF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dirty="0"/>
              <a:t>GREASE COMPATIBILITY CHART</a:t>
            </a:r>
          </a:p>
        </p:txBody>
      </p:sp>
      <p:pic>
        <p:nvPicPr>
          <p:cNvPr id="222211" name="Picture 2">
            <a:extLst>
              <a:ext uri="{FF2B5EF4-FFF2-40B4-BE49-F238E27FC236}">
                <a16:creationId xmlns:a16="http://schemas.microsoft.com/office/drawing/2014/main" id="{6E4ECE15-1994-4651-91A9-8C4A7623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2" name="Picture 3">
            <a:extLst>
              <a:ext uri="{FF2B5EF4-FFF2-40B4-BE49-F238E27FC236}">
                <a16:creationId xmlns:a16="http://schemas.microsoft.com/office/drawing/2014/main" id="{69A595CD-EAFB-4C04-8B6B-716A6D61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6900"/>
            <a:ext cx="152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4F6F-E4F2-7C35-F4A1-4C073ACF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D34A2-3F1D-D51B-0540-D3CF6FA6C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48100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Base oil in the grease provides the lubrication needed in an application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The thickener base of a grease is one of the most important factors when considering the mixing of grease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0444F-4B45-E466-4F54-4204FF63D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4191000"/>
            <a:ext cx="3695700" cy="28194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+mn-lt"/>
              </a:rPr>
              <a:t>Common Additives</a:t>
            </a:r>
          </a:p>
          <a:p>
            <a:pPr lvl="1">
              <a:defRPr/>
            </a:pPr>
            <a:r>
              <a:rPr lang="en-US" dirty="0"/>
              <a:t>Rust inhibitors</a:t>
            </a:r>
          </a:p>
          <a:p>
            <a:pPr lvl="1">
              <a:defRPr/>
            </a:pPr>
            <a:r>
              <a:rPr lang="en-US" dirty="0"/>
              <a:t>EP agents</a:t>
            </a:r>
          </a:p>
          <a:p>
            <a:pPr lvl="1">
              <a:defRPr/>
            </a:pPr>
            <a:r>
              <a:rPr lang="en-US" dirty="0"/>
              <a:t>Oxidation inhibitors</a:t>
            </a:r>
          </a:p>
          <a:p>
            <a:pPr lvl="1">
              <a:defRPr/>
            </a:pPr>
            <a:r>
              <a:rPr lang="en-US" dirty="0"/>
              <a:t>Anti-wear agents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7A4550E-EF73-E202-260C-45F17CB5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10125"/>
            <a:ext cx="3491753" cy="226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76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4C91188E-B175-47A2-837D-62D95C23B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en-US" altLang="en-US" sz="4400" b="1" dirty="0"/>
              <a:t> </a:t>
            </a:r>
            <a:r>
              <a:rPr lang="en-US" altLang="en-US" b="1" dirty="0"/>
              <a:t>BEARING LUBRICATION</a:t>
            </a:r>
            <a:br>
              <a:rPr lang="en-US" altLang="en-US" b="1" dirty="0"/>
            </a:br>
            <a:r>
              <a:rPr lang="en-US" altLang="en-US" sz="3000" b="1" dirty="0"/>
              <a:t>Grease Terminology</a:t>
            </a:r>
            <a:br>
              <a:rPr lang="en-US" altLang="en-US" sz="3600" b="1" dirty="0"/>
            </a:br>
            <a:endParaRPr lang="en-US" altLang="en-US" dirty="0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AB9AEA43-8311-4645-BB94-C4EB17D8B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3753" y="1905000"/>
            <a:ext cx="86868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NLGI Rating published in 1938, adopted in 1941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/>
              <a:t>Consistency of lubricant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/>
              <a:t>#000 to #6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/>
              <a:t>#2 very common, consistency of Peanut Butter</a:t>
            </a:r>
            <a:endParaRPr lang="en-US" altLang="en-US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Melting Point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/>
              <a:t>The point at which the grease is fluid enough to run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/>
              <a:t>Operable temperature is 100º F below melting point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Shear Stability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/>
              <a:t>Ability to withstand repeated working with a minimum change to consistency</a:t>
            </a:r>
            <a:r>
              <a:rPr lang="en-US" altLang="en-US" dirty="0"/>
              <a:t> </a:t>
            </a:r>
          </a:p>
          <a:p>
            <a:pPr>
              <a:spcBef>
                <a:spcPct val="0"/>
              </a:spcBef>
            </a:pPr>
            <a:endParaRPr lang="en-US" altLang="en-US" sz="2300" dirty="0"/>
          </a:p>
          <a:p>
            <a:pPr lvl="1">
              <a:spcBef>
                <a:spcPct val="0"/>
              </a:spcBef>
            </a:pPr>
            <a:endParaRPr lang="en-US" altLang="en-US" sz="23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30A2-65C0-40D3-86DF-0E2A7268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NLGI NUMBERING SYSTEM</a:t>
            </a:r>
            <a:endParaRPr lang="en-US" b="1" dirty="0"/>
          </a:p>
        </p:txBody>
      </p:sp>
      <p:pic>
        <p:nvPicPr>
          <p:cNvPr id="225283" name="Picture 3">
            <a:extLst>
              <a:ext uri="{FF2B5EF4-FFF2-40B4-BE49-F238E27FC236}">
                <a16:creationId xmlns:a16="http://schemas.microsoft.com/office/drawing/2014/main" id="{2F56E224-CEC8-419E-B8AE-CE116738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71600"/>
            <a:ext cx="85058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C46D9AFC08A341879FF1F75FFA9D65" ma:contentTypeVersion="18" ma:contentTypeDescription="Create a new document." ma:contentTypeScope="" ma:versionID="a5cb2acd8b5970c0ee423ade03ad471d">
  <xsd:schema xmlns:xsd="http://www.w3.org/2001/XMLSchema" xmlns:xs="http://www.w3.org/2001/XMLSchema" xmlns:p="http://schemas.microsoft.com/office/2006/metadata/properties" xmlns:ns2="8876aaea-7ad3-4f37-b851-88ce8c7784ce" xmlns:ns3="3baac5e2-28c8-4bee-96ec-337681a1da7e" targetNamespace="http://schemas.microsoft.com/office/2006/metadata/properties" ma:root="true" ma:fieldsID="f0156fa90423d8e8b9e7dc75193125a4" ns2:_="" ns3:_="">
    <xsd:import namespace="8876aaea-7ad3-4f37-b851-88ce8c7784ce"/>
    <xsd:import namespace="3baac5e2-28c8-4bee-96ec-337681a1d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6aaea-7ad3-4f37-b851-88ce8c7784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a784a5-f3a2-40d3-a5ab-2d6ec499cd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ac5e2-28c8-4bee-96ec-337681a1d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e32a29-dab1-4ed2-9c68-aa6b815d7d2f}" ma:internalName="TaxCatchAll" ma:showField="CatchAllData" ma:web="3baac5e2-28c8-4bee-96ec-337681a1d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76aaea-7ad3-4f37-b851-88ce8c7784ce">
      <Terms xmlns="http://schemas.microsoft.com/office/infopath/2007/PartnerControls"/>
    </lcf76f155ced4ddcb4097134ff3c332f>
    <TaxCatchAll xmlns="3baac5e2-28c8-4bee-96ec-337681a1da7e" xsi:nil="true"/>
  </documentManagement>
</p:properties>
</file>

<file path=customXml/itemProps1.xml><?xml version="1.0" encoding="utf-8"?>
<ds:datastoreItem xmlns:ds="http://schemas.openxmlformats.org/officeDocument/2006/customXml" ds:itemID="{E32F5635-EE34-48CC-B727-E59340F6F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9EB523-D019-4AF3-AE49-F0E3EB57A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6aaea-7ad3-4f37-b851-88ce8c7784ce"/>
    <ds:schemaRef ds:uri="3baac5e2-28c8-4bee-96ec-337681a1d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3AB94D-FBB0-4A04-A407-380ABE9FFB69}">
  <ds:schemaRefs>
    <ds:schemaRef ds:uri="http://purl.org/dc/elements/1.1/"/>
    <ds:schemaRef ds:uri="http://www.w3.org/XML/1998/namespace"/>
    <ds:schemaRef ds:uri="http://schemas.microsoft.com/office/2006/documentManagement/types"/>
    <ds:schemaRef ds:uri="8876aaea-7ad3-4f37-b851-88ce8c7784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3baac5e2-28c8-4bee-96ec-337681a1da7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7484</TotalTime>
  <Words>1551</Words>
  <Application>Microsoft Macintosh PowerPoint</Application>
  <PresentationFormat>On-screen Show (4:3)</PresentationFormat>
  <Paragraphs>306</Paragraphs>
  <Slides>44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Book Antiqua</vt:lpstr>
      <vt:lpstr>GaramondLightSSK</vt:lpstr>
      <vt:lpstr>Helvetica</vt:lpstr>
      <vt:lpstr>Monotype Sorts</vt:lpstr>
      <vt:lpstr>Symbol</vt:lpstr>
      <vt:lpstr>Tahoma</vt:lpstr>
      <vt:lpstr>Times New Roman</vt:lpstr>
      <vt:lpstr>Wingdings</vt:lpstr>
      <vt:lpstr>Shimmer</vt:lpstr>
      <vt:lpstr>Document</vt:lpstr>
      <vt:lpstr>Bitmap Image</vt:lpstr>
      <vt:lpstr>BEARING LUBRICATION Best Practices 2/14/2024 </vt:lpstr>
      <vt:lpstr>BEARING LUBRICATION</vt:lpstr>
      <vt:lpstr>BEARING LUBRICATION Grease</vt:lpstr>
      <vt:lpstr>BEARING LUBRICATION Grease</vt:lpstr>
      <vt:lpstr>BEARING LUBRICATION Grease</vt:lpstr>
      <vt:lpstr>GREASE COMPATIBILITY CHART</vt:lpstr>
      <vt:lpstr>GREASE</vt:lpstr>
      <vt:lpstr> BEARING LUBRICATION Grease Terminology </vt:lpstr>
      <vt:lpstr>NLGI NUMBERING SYSTEM</vt:lpstr>
      <vt:lpstr>BEARING LUBRICATION Grease </vt:lpstr>
      <vt:lpstr>BEARING LUBRICATION Grease Fill</vt:lpstr>
      <vt:lpstr>BEARING LUBRICATION</vt:lpstr>
      <vt:lpstr>BEARING LUBRICATION Grease Fill </vt:lpstr>
      <vt:lpstr>BEARING LUBRICATION</vt:lpstr>
      <vt:lpstr>BEARING LUBRICATION</vt:lpstr>
      <vt:lpstr>BEARING LUBRICATION</vt:lpstr>
      <vt:lpstr>COMMON GREASES</vt:lpstr>
      <vt:lpstr>TAPER ROLLER Grease Packing</vt:lpstr>
      <vt:lpstr>MOUNTED BEARINGS Lubrication Instructions</vt:lpstr>
      <vt:lpstr>  MOUNTED BEARINGS Lubrication Chart </vt:lpstr>
      <vt:lpstr>BEARING LUBRICATION Motorized Grease Gun</vt:lpstr>
      <vt:lpstr>BEARING LUBRICATION Automatic Lubricators </vt:lpstr>
      <vt:lpstr>BEARING LUBRICATION Automatic Lubricators </vt:lpstr>
      <vt:lpstr>BEARING LUBRICATION Automatic Lubricators </vt:lpstr>
      <vt:lpstr>TEMPERATURE OF BEARINGS</vt:lpstr>
      <vt:lpstr>IS THERE MOISTURE IN THE GREASE?</vt:lpstr>
      <vt:lpstr>WATER CONTAMINATION IN GREASE</vt:lpstr>
      <vt:lpstr>BEARING FAILURES</vt:lpstr>
      <vt:lpstr>PowerPoint Presentation</vt:lpstr>
      <vt:lpstr>PREMATURE BEARING FAILURES </vt:lpstr>
      <vt:lpstr>FLAKING OR SPALLING</vt:lpstr>
      <vt:lpstr>BRINELLING</vt:lpstr>
      <vt:lpstr>CONTAMINATION</vt:lpstr>
      <vt:lpstr>FAILURE BY HEAT EXPOSURE</vt:lpstr>
      <vt:lpstr>MISALIGNMENT FAILURE</vt:lpstr>
      <vt:lpstr>FRETTING CORROSION</vt:lpstr>
      <vt:lpstr>WATER ETCHING</vt:lpstr>
      <vt:lpstr>SMEARING</vt:lpstr>
      <vt:lpstr>CREEPING</vt:lpstr>
      <vt:lpstr>FALSE BRINELLING</vt:lpstr>
      <vt:lpstr>CATASTROPHIC FAILURE</vt:lpstr>
      <vt:lpstr>BEARING DAMAGE FROM ELECTRICAL CURRENT</vt:lpstr>
      <vt:lpstr>PowerPoint Presentation</vt:lpstr>
      <vt:lpstr>BEARING SERVICE Premium Service, Expert Solutions </vt:lpstr>
    </vt:vector>
  </TitlesOfParts>
  <Company>Bearing Service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mmasek</dc:creator>
  <cp:lastModifiedBy>Doug Needham</cp:lastModifiedBy>
  <cp:revision>207</cp:revision>
  <cp:lastPrinted>2021-10-11T13:09:25Z</cp:lastPrinted>
  <dcterms:created xsi:type="dcterms:W3CDTF">2006-03-29T21:22:07Z</dcterms:created>
  <dcterms:modified xsi:type="dcterms:W3CDTF">2024-01-30T13:22:35Z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15557800</vt:r8>
  </property>
  <property fmtid="{D5CDD505-2E9C-101B-9397-08002B2CF9AE}" pid="3" name="ContentTypeId">
    <vt:lpwstr>0x0101002FC46D9AFC08A341879FF1F75FFA9D65</vt:lpwstr>
  </property>
  <property fmtid="{D5CDD505-2E9C-101B-9397-08002B2CF9AE}" pid="4" name="MediaServiceImageTags">
    <vt:lpwstr/>
  </property>
</Properties>
</file>