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1"/>
  </p:sldMasterIdLst>
  <p:notesMasterIdLst>
    <p:notesMasterId r:id="rId39"/>
  </p:notesMasterIdLst>
  <p:handoutMasterIdLst>
    <p:handoutMasterId r:id="rId40"/>
  </p:handoutMasterIdLst>
  <p:sldIdLst>
    <p:sldId id="258" r:id="rId2"/>
    <p:sldId id="276" r:id="rId3"/>
    <p:sldId id="277" r:id="rId4"/>
    <p:sldId id="278" r:id="rId5"/>
    <p:sldId id="279" r:id="rId6"/>
    <p:sldId id="280" r:id="rId7"/>
    <p:sldId id="267" r:id="rId8"/>
    <p:sldId id="268" r:id="rId9"/>
    <p:sldId id="281" r:id="rId10"/>
    <p:sldId id="282" r:id="rId11"/>
    <p:sldId id="283" r:id="rId12"/>
    <p:sldId id="284" r:id="rId13"/>
    <p:sldId id="285" r:id="rId14"/>
    <p:sldId id="259" r:id="rId15"/>
    <p:sldId id="286" r:id="rId16"/>
    <p:sldId id="260" r:id="rId17"/>
    <p:sldId id="262" r:id="rId18"/>
    <p:sldId id="287" r:id="rId19"/>
    <p:sldId id="257" r:id="rId20"/>
    <p:sldId id="2145705692" r:id="rId21"/>
    <p:sldId id="2145705693" r:id="rId22"/>
    <p:sldId id="2145705683" r:id="rId23"/>
    <p:sldId id="2145705668" r:id="rId24"/>
    <p:sldId id="2145705684" r:id="rId25"/>
    <p:sldId id="275" r:id="rId26"/>
    <p:sldId id="2145705687" r:id="rId27"/>
    <p:sldId id="908" r:id="rId28"/>
    <p:sldId id="792" r:id="rId29"/>
    <p:sldId id="955" r:id="rId30"/>
    <p:sldId id="2145705614" r:id="rId31"/>
    <p:sldId id="987" r:id="rId32"/>
    <p:sldId id="2145705690" r:id="rId33"/>
    <p:sldId id="2145705691" r:id="rId34"/>
    <p:sldId id="266" r:id="rId35"/>
    <p:sldId id="270" r:id="rId36"/>
    <p:sldId id="265" r:id="rId37"/>
    <p:sldId id="214570568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4" userDrawn="1">
          <p15:clr>
            <a:srgbClr val="A4A3A4"/>
          </p15:clr>
        </p15:guide>
        <p15:guide id="2" pos="2880" userDrawn="1">
          <p15:clr>
            <a:srgbClr val="A4A3A4"/>
          </p15:clr>
        </p15:guide>
        <p15:guide id="3" orient="horz" pos="3816" userDrawn="1">
          <p15:clr>
            <a:srgbClr val="A4A3A4"/>
          </p15:clr>
        </p15:guide>
        <p15:guide id="4" pos="5232" userDrawn="1">
          <p15:clr>
            <a:srgbClr val="A4A3A4"/>
          </p15:clr>
        </p15:guide>
        <p15:guide id="5" pos="5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D2E61D-EF7C-9938-04DC-D984CF9A50B6}" name="Eamonn Howerter" initials="EH" userId="bbb020b9be380aa5" providerId="Windows Live"/>
  <p188:author id="{53440B86-2062-85ED-AA9E-F11ABF7AA78A}" name="Alexander Abraham" initials="AA" userId="S::AAbraham@nationaljournal.com::eb9881f5-e4ba-49ef-a4a3-e6dd533fcee2" providerId="AD"/>
  <p188:author id="{881770A4-B1E1-25ED-8A24-3783E8B99A4E}" name="Jessica Coghlan" initials="JC" userId="S::jcoghlan@nationaljournal.com::cede88b5-fdc0-4654-9140-2bce6a98efa5" providerId="AD"/>
  <p188:author id="{E42488CF-216A-8D0B-D55A-2A82B635488E}" name="Husam AlZubaidy" initials="HA" userId="S::halzubaidy@nationaljournal.com::13d22b37-dab4-4119-9f2a-a1c6aaf2d881" providerId="AD"/>
  <p188:author id="{4737CEE4-6F14-E841-80DA-810D40BB7CE4}" name="Peyton Semjen" initials="PS" userId="S::psemjen@nationaljournal.com::86b8ab78-cbaa-4cff-8100-d9996a7d399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anton, Sara" initials="SS" lastIdx="1" clrIdx="0">
    <p:extLst>
      <p:ext uri="{19B8F6BF-5375-455C-9EA6-DF929625EA0E}">
        <p15:presenceInfo xmlns:p15="http://schemas.microsoft.com/office/powerpoint/2012/main" userId="S::sstanton@nationaljournal.com::7241a462-0b3c-41c5-a928-a84612ae41e9" providerId="AD"/>
      </p:ext>
    </p:extLst>
  </p:cmAuthor>
  <p:cmAuthor id="2" name="Stublen, Daniel" initials="SD" lastIdx="32" clrIdx="1">
    <p:extLst>
      <p:ext uri="{19B8F6BF-5375-455C-9EA6-DF929625EA0E}">
        <p15:presenceInfo xmlns:p15="http://schemas.microsoft.com/office/powerpoint/2012/main" userId="Stublen, Daniel" providerId="None"/>
      </p:ext>
    </p:extLst>
  </p:cmAuthor>
  <p:cmAuthor id="3" name="Kim, Gina" initials="GK" lastIdx="32" clrIdx="2">
    <p:extLst>
      <p:ext uri="{19B8F6BF-5375-455C-9EA6-DF929625EA0E}">
        <p15:presenceInfo xmlns:p15="http://schemas.microsoft.com/office/powerpoint/2012/main" userId="Kim, G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637"/>
    <a:srgbClr val="ACACAC"/>
    <a:srgbClr val="F47484"/>
    <a:srgbClr val="0380E3"/>
    <a:srgbClr val="003A5E"/>
    <a:srgbClr val="0380E5"/>
    <a:srgbClr val="FF5738"/>
    <a:srgbClr val="2D3EFB"/>
    <a:srgbClr val="FF5739"/>
    <a:srgbClr val="BABB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C3714C-B5C4-4B7C-B80E-00C70C67A839}" v="32" dt="2026-02-04T20:43:03.1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2"/>
    <p:restoredTop sz="74150" autoAdjust="0"/>
  </p:normalViewPr>
  <p:slideViewPr>
    <p:cSldViewPr snapToGrid="0">
      <p:cViewPr varScale="1">
        <p:scale>
          <a:sx n="89" d="100"/>
          <a:sy n="89" d="100"/>
        </p:scale>
        <p:origin x="1816" y="160"/>
      </p:cViewPr>
      <p:guideLst>
        <p:guide orient="horz" pos="504"/>
        <p:guide pos="2880"/>
        <p:guide orient="horz" pos="3816"/>
        <p:guide pos="5232"/>
        <p:guide pos="5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543755932675337"/>
          <c:y val="0.12826764979051838"/>
          <c:w val="0.69412185776243207"/>
          <c:h val="0.73542281740934756"/>
        </c:manualLayout>
      </c:layout>
      <c:barChart>
        <c:barDir val="col"/>
        <c:grouping val="clustered"/>
        <c:varyColors val="0"/>
        <c:ser>
          <c:idx val="0"/>
          <c:order val="0"/>
          <c:tx>
            <c:strRef>
              <c:f>Sheet1!$B$1</c:f>
              <c:strCache>
                <c:ptCount val="1"/>
                <c:pt idx="0">
                  <c:v>Amount Raised</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dLbl>
              <c:idx val="0"/>
              <c:layout>
                <c:manualLayout>
                  <c:x val="-3.5650623885918001E-3"/>
                  <c:y val="-2.33491399656841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3B-4440-A81E-92F090426545}"/>
                </c:ext>
              </c:extLst>
            </c:dLbl>
            <c:dLbl>
              <c:idx val="1"/>
              <c:layout>
                <c:manualLayout>
                  <c:x val="3.5650623885917351E-3"/>
                  <c:y val="-2.3349139965684173E-2"/>
                </c:manualLayout>
              </c:layout>
              <c:tx>
                <c:rich>
                  <a:bodyPr/>
                  <a:lstStyle/>
                  <a:p>
                    <a:r>
                      <a:rPr lang="en-US"/>
                      <a:t>$750,000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93B-4440-A81E-92F090426545}"/>
                </c:ext>
              </c:extLst>
            </c:dLbl>
            <c:dLbl>
              <c:idx val="2"/>
              <c:layout>
                <c:manualLayout>
                  <c:x val="3.0303030303030172E-2"/>
                  <c:y val="8.7559274871315415E-2"/>
                </c:manualLayout>
              </c:layout>
              <c:tx>
                <c:rich>
                  <a:bodyPr/>
                  <a:lstStyle/>
                  <a:p>
                    <a:r>
                      <a:rPr lang="en-US"/>
                      <a:t>$ 813,700</a:t>
                    </a:r>
                  </a:p>
                  <a:p>
                    <a:endParaRPr lang="en-US"/>
                  </a:p>
                </c:rich>
              </c:tx>
              <c:showLegendKey val="0"/>
              <c:showVal val="1"/>
              <c:showCatName val="0"/>
              <c:showSerName val="0"/>
              <c:showPercent val="0"/>
              <c:showBubbleSize val="0"/>
              <c:extLst>
                <c:ext xmlns:c15="http://schemas.microsoft.com/office/drawing/2012/chart" uri="{CE6537A1-D6FC-4f65-9D91-7224C49458BB}">
                  <c15:layout>
                    <c:manualLayout>
                      <c:w val="0.26188948306595367"/>
                      <c:h val="0.17932139493645402"/>
                    </c:manualLayout>
                  </c15:layout>
                  <c15:showDataLabelsRange val="0"/>
                </c:ext>
                <c:ext xmlns:c16="http://schemas.microsoft.com/office/drawing/2014/chart" uri="{C3380CC4-5D6E-409C-BE32-E72D297353CC}">
                  <c16:uniqueId val="{00000002-493B-4440-A81E-92F090426545}"/>
                </c:ext>
              </c:extLst>
            </c:dLbl>
            <c:dLbl>
              <c:idx val="3"/>
              <c:layout>
                <c:manualLayout>
                  <c:x val="3.5650623885916696E-3"/>
                  <c:y val="-2.9186424957105203E-2"/>
                </c:manualLayout>
              </c:layout>
              <c:tx>
                <c:rich>
                  <a:bodyPr/>
                  <a:lstStyle/>
                  <a:p>
                    <a:r>
                      <a:rPr lang="en-US"/>
                      <a:t>$</a:t>
                    </a:r>
                    <a:r>
                      <a:rPr lang="en-US" baseline="0"/>
                      <a:t> 839,645</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93B-4440-A81E-92F090426545}"/>
                </c:ext>
              </c:extLst>
            </c:dLbl>
            <c:dLbl>
              <c:idx val="4"/>
              <c:layout>
                <c:manualLayout>
                  <c:x val="0"/>
                  <c:y val="-2.1014391134905358E-2"/>
                </c:manualLayout>
              </c:layout>
              <c:tx>
                <c:rich>
                  <a:bodyPr/>
                  <a:lstStyle/>
                  <a:p>
                    <a:r>
                      <a:rPr lang="en-US" dirty="0"/>
                      <a:t>$ </a:t>
                    </a:r>
                    <a:fld id="{97C10CEF-49E3-48CC-8A04-2ACEC91DBCBC}"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9B3-485B-B597-B13750CF01D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2021 Total Receipts</c:v>
                </c:pt>
                <c:pt idx="1">
                  <c:v>2022 Total Receipts</c:v>
                </c:pt>
                <c:pt idx="2">
                  <c:v>2023 Total Receipts</c:v>
                </c:pt>
                <c:pt idx="3">
                  <c:v>2024 Total Receipts</c:v>
                </c:pt>
                <c:pt idx="4">
                  <c:v>2025 Total Receipts</c:v>
                </c:pt>
                <c:pt idx="5">
                  <c:v>2026 Receipts Jan 30</c:v>
                </c:pt>
              </c:strCache>
            </c:strRef>
          </c:cat>
          <c:val>
            <c:numRef>
              <c:f>Sheet1!$B$2:$B$7</c:f>
              <c:numCache>
                <c:formatCode>#,##0</c:formatCode>
                <c:ptCount val="6"/>
                <c:pt idx="0" formatCode="&quot;$&quot;#,##0_);[Red]\(&quot;$&quot;#,##0\)">
                  <c:v>680000</c:v>
                </c:pt>
                <c:pt idx="1">
                  <c:v>750000</c:v>
                </c:pt>
                <c:pt idx="2" formatCode="#,##0.00">
                  <c:v>813500</c:v>
                </c:pt>
                <c:pt idx="3">
                  <c:v>839645</c:v>
                </c:pt>
                <c:pt idx="4">
                  <c:v>844900</c:v>
                </c:pt>
                <c:pt idx="5">
                  <c:v>152500</c:v>
                </c:pt>
              </c:numCache>
            </c:numRef>
          </c:val>
          <c:extLst>
            <c:ext xmlns:c16="http://schemas.microsoft.com/office/drawing/2014/chart" uri="{C3380CC4-5D6E-409C-BE32-E72D297353CC}">
              <c16:uniqueId val="{00000004-493B-4440-A81E-92F090426545}"/>
            </c:ext>
          </c:extLst>
        </c:ser>
        <c:dLbls>
          <c:showLegendKey val="0"/>
          <c:showVal val="0"/>
          <c:showCatName val="0"/>
          <c:showSerName val="0"/>
          <c:showPercent val="0"/>
          <c:showBubbleSize val="0"/>
        </c:dLbls>
        <c:gapWidth val="164"/>
        <c:overlap val="-22"/>
        <c:axId val="1497276544"/>
        <c:axId val="2074632848"/>
      </c:barChart>
      <c:catAx>
        <c:axId val="1497276544"/>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074632848"/>
        <c:crossesAt val="0"/>
        <c:auto val="1"/>
        <c:lblAlgn val="ctr"/>
        <c:lblOffset val="100"/>
        <c:noMultiLvlLbl val="0"/>
      </c:catAx>
      <c:valAx>
        <c:axId val="2074632848"/>
        <c:scaling>
          <c:orientation val="minMax"/>
          <c:max val="1000000"/>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497276544"/>
        <c:crosses val="autoZero"/>
        <c:crossBetween val="between"/>
        <c:majorUnit val="100000"/>
      </c:valAx>
      <c:spPr>
        <a:noFill/>
        <a:ln>
          <a:noFill/>
        </a:ln>
        <a:effectLst/>
      </c:spPr>
    </c:plotArea>
    <c:legend>
      <c:legendPos val="t"/>
      <c:legendEntry>
        <c:idx val="0"/>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Entry>
      <c:layout>
        <c:manualLayout>
          <c:xMode val="edge"/>
          <c:yMode val="edge"/>
          <c:x val="0.31359523909778658"/>
          <c:y val="1.7511854974263087E-2"/>
          <c:w val="0.46906620629640544"/>
          <c:h val="0.1356116210691975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Donors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dLbl>
              <c:idx val="3"/>
              <c:tx>
                <c:rich>
                  <a:bodyPr/>
                  <a:lstStyle/>
                  <a:p>
                    <a:r>
                      <a:rPr lang="en-US"/>
                      <a:t>1096</a:t>
                    </a:r>
                  </a:p>
                  <a:p>
                    <a:endParaRPr lang="en-US"/>
                  </a:p>
                </c:rich>
              </c:tx>
              <c:dLblPos val="outEnd"/>
              <c:showLegendKey val="0"/>
              <c:showVal val="1"/>
              <c:showCatName val="0"/>
              <c:showSerName val="0"/>
              <c:showPercent val="0"/>
              <c:showBubbleSize val="0"/>
              <c:extLst>
                <c:ext xmlns:c15="http://schemas.microsoft.com/office/drawing/2012/chart" uri="{CE6537A1-D6FC-4f65-9D91-7224C49458BB}">
                  <c15:layout>
                    <c:manualLayout>
                      <c:w val="9.2309328575131161E-2"/>
                      <c:h val="5.0353617043503947E-2"/>
                    </c:manualLayout>
                  </c15:layout>
                  <c15:showDataLabelsRange val="0"/>
                </c:ext>
                <c:ext xmlns:c16="http://schemas.microsoft.com/office/drawing/2014/chart" uri="{C3380CC4-5D6E-409C-BE32-E72D297353CC}">
                  <c16:uniqueId val="{00000000-E85B-4B00-8AB1-80FAA9882E98}"/>
                </c:ext>
              </c:extLst>
            </c:dLbl>
            <c:dLbl>
              <c:idx val="4"/>
              <c:tx>
                <c:rich>
                  <a:bodyPr/>
                  <a:lstStyle/>
                  <a:p>
                    <a:r>
                      <a:rPr lang="en-US" dirty="0"/>
                      <a:t>1013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9F1-48A3-8036-1D92E5F1757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2021 Total Donors</c:v>
                </c:pt>
                <c:pt idx="1">
                  <c:v>2022 Total Donors</c:v>
                </c:pt>
                <c:pt idx="2">
                  <c:v>2023 Total Donors</c:v>
                </c:pt>
                <c:pt idx="3">
                  <c:v>2024 Total Donors</c:v>
                </c:pt>
                <c:pt idx="4">
                  <c:v>2025 Total Donors </c:v>
                </c:pt>
                <c:pt idx="5">
                  <c:v>2026 Donors Jan 30</c:v>
                </c:pt>
              </c:strCache>
            </c:strRef>
          </c:cat>
          <c:val>
            <c:numRef>
              <c:f>Sheet1!$B$2:$B$7</c:f>
              <c:numCache>
                <c:formatCode>General</c:formatCode>
                <c:ptCount val="6"/>
                <c:pt idx="0">
                  <c:v>617</c:v>
                </c:pt>
                <c:pt idx="1">
                  <c:v>877</c:v>
                </c:pt>
                <c:pt idx="2">
                  <c:v>1040</c:v>
                </c:pt>
                <c:pt idx="3">
                  <c:v>1076</c:v>
                </c:pt>
                <c:pt idx="4">
                  <c:v>1014</c:v>
                </c:pt>
                <c:pt idx="5">
                  <c:v>235</c:v>
                </c:pt>
              </c:numCache>
            </c:numRef>
          </c:val>
          <c:extLst>
            <c:ext xmlns:c16="http://schemas.microsoft.com/office/drawing/2014/chart" uri="{C3380CC4-5D6E-409C-BE32-E72D297353CC}">
              <c16:uniqueId val="{00000001-E85B-4B00-8AB1-80FAA9882E98}"/>
            </c:ext>
          </c:extLst>
        </c:ser>
        <c:dLbls>
          <c:dLblPos val="outEnd"/>
          <c:showLegendKey val="0"/>
          <c:showVal val="1"/>
          <c:showCatName val="0"/>
          <c:showSerName val="0"/>
          <c:showPercent val="0"/>
          <c:showBubbleSize val="0"/>
        </c:dLbls>
        <c:gapWidth val="164"/>
        <c:overlap val="-22"/>
        <c:axId val="1497276544"/>
        <c:axId val="2074632848"/>
      </c:barChart>
      <c:catAx>
        <c:axId val="1497276544"/>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074632848"/>
        <c:crosses val="autoZero"/>
        <c:auto val="1"/>
        <c:lblAlgn val="ctr"/>
        <c:lblOffset val="100"/>
        <c:noMultiLvlLbl val="0"/>
      </c:catAx>
      <c:valAx>
        <c:axId val="2074632848"/>
        <c:scaling>
          <c:orientation val="minMax"/>
          <c:max val="1250"/>
          <c:min val="200"/>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4972765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483290102447207E-2"/>
          <c:y val="0"/>
          <c:w val="0.93051670989755297"/>
          <c:h val="0.98163670417857296"/>
        </c:manualLayout>
      </c:layout>
      <c:barChart>
        <c:barDir val="bar"/>
        <c:grouping val="stacked"/>
        <c:varyColors val="0"/>
        <c:ser>
          <c:idx val="0"/>
          <c:order val="0"/>
          <c:tx>
            <c:strRef>
              <c:f>Sheet1!$B$1</c:f>
              <c:strCache>
                <c:ptCount val="1"/>
                <c:pt idx="0">
                  <c:v>Democrats retiring</c:v>
                </c:pt>
              </c:strCache>
            </c:strRef>
          </c:tx>
          <c:spPr>
            <a:solidFill>
              <a:srgbClr val="63B7FD"/>
            </a:solidFill>
            <a:ln>
              <a:noFill/>
            </a:ln>
            <a:effectLst/>
          </c:spPr>
          <c:invertIfNegative val="0"/>
          <c:dPt>
            <c:idx val="0"/>
            <c:invertIfNegative val="0"/>
            <c:bubble3D val="0"/>
            <c:spPr>
              <a:solidFill>
                <a:srgbClr val="0380E3"/>
              </a:solidFill>
              <a:ln>
                <a:noFill/>
              </a:ln>
              <a:effectLst/>
            </c:spPr>
            <c:extLst>
              <c:ext xmlns:c16="http://schemas.microsoft.com/office/drawing/2014/chart" uri="{C3380CC4-5D6E-409C-BE32-E72D297353CC}">
                <c16:uniqueId val="{00000007-967B-4B5A-A881-F494D2707BC3}"/>
              </c:ext>
            </c:extLst>
          </c:dPt>
          <c:dPt>
            <c:idx val="1"/>
            <c:invertIfNegative val="0"/>
            <c:bubble3D val="0"/>
            <c:spPr>
              <a:solidFill>
                <a:srgbClr val="63B7FD"/>
              </a:solidFill>
              <a:ln>
                <a:noFill/>
              </a:ln>
              <a:effectLst/>
            </c:spPr>
            <c:extLst>
              <c:ext xmlns:c16="http://schemas.microsoft.com/office/drawing/2014/chart" uri="{C3380CC4-5D6E-409C-BE32-E72D297353CC}">
                <c16:uniqueId val="{00000000-967B-4B5A-A881-F494D2707BC3}"/>
              </c:ext>
            </c:extLst>
          </c:dPt>
          <c:dPt>
            <c:idx val="2"/>
            <c:invertIfNegative val="0"/>
            <c:bubble3D val="0"/>
            <c:spPr>
              <a:solidFill>
                <a:srgbClr val="63B7FD"/>
              </a:solidFill>
              <a:ln>
                <a:noFill/>
              </a:ln>
              <a:effectLst/>
            </c:spPr>
            <c:extLst>
              <c:ext xmlns:c16="http://schemas.microsoft.com/office/drawing/2014/chart" uri="{C3380CC4-5D6E-409C-BE32-E72D297353CC}">
                <c16:uniqueId val="{00000005-D0C1-43C4-8F5C-D6F7223422D7}"/>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Verdana" panose="020B0604030504040204" pitchFamily="34" charset="0"/>
                    <a:cs typeface="Verdan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2026</c:v>
                </c:pt>
                <c:pt idx="1">
                  <c:v>2024</c:v>
                </c:pt>
                <c:pt idx="2">
                  <c:v>2022</c:v>
                </c:pt>
                <c:pt idx="3">
                  <c:v>2020</c:v>
                </c:pt>
                <c:pt idx="4">
                  <c:v>2018</c:v>
                </c:pt>
                <c:pt idx="5">
                  <c:v>2016</c:v>
                </c:pt>
                <c:pt idx="6">
                  <c:v>2014</c:v>
                </c:pt>
                <c:pt idx="7">
                  <c:v>2012</c:v>
                </c:pt>
              </c:numCache>
            </c:numRef>
          </c:cat>
          <c:val>
            <c:numRef>
              <c:f>Sheet1!$B$2:$B$9</c:f>
              <c:numCache>
                <c:formatCode>General</c:formatCode>
                <c:ptCount val="8"/>
                <c:pt idx="0">
                  <c:v>26</c:v>
                </c:pt>
                <c:pt idx="1">
                  <c:v>28</c:v>
                </c:pt>
                <c:pt idx="2">
                  <c:v>32</c:v>
                </c:pt>
                <c:pt idx="3">
                  <c:v>10</c:v>
                </c:pt>
                <c:pt idx="4">
                  <c:v>18</c:v>
                </c:pt>
                <c:pt idx="5">
                  <c:v>19</c:v>
                </c:pt>
                <c:pt idx="6">
                  <c:v>21</c:v>
                </c:pt>
                <c:pt idx="7">
                  <c:v>29</c:v>
                </c:pt>
              </c:numCache>
            </c:numRef>
          </c:val>
          <c:extLst>
            <c:ext xmlns:c16="http://schemas.microsoft.com/office/drawing/2014/chart" uri="{C3380CC4-5D6E-409C-BE32-E72D297353CC}">
              <c16:uniqueId val="{00000000-5B9A-4801-9F51-1BD6C21C217D}"/>
            </c:ext>
          </c:extLst>
        </c:ser>
        <c:ser>
          <c:idx val="1"/>
          <c:order val="1"/>
          <c:tx>
            <c:strRef>
              <c:f>Sheet1!$C$1</c:f>
              <c:strCache>
                <c:ptCount val="1"/>
                <c:pt idx="0">
                  <c:v>Republicans retiring</c:v>
                </c:pt>
              </c:strCache>
            </c:strRef>
          </c:tx>
          <c:spPr>
            <a:solidFill>
              <a:srgbClr val="FF9A89"/>
            </a:solidFill>
            <a:ln>
              <a:noFill/>
            </a:ln>
            <a:effectLst/>
          </c:spPr>
          <c:invertIfNegative val="0"/>
          <c:dPt>
            <c:idx val="0"/>
            <c:invertIfNegative val="0"/>
            <c:bubble3D val="0"/>
            <c:spPr>
              <a:solidFill>
                <a:srgbClr val="FF5739"/>
              </a:solidFill>
              <a:ln>
                <a:noFill/>
              </a:ln>
              <a:effectLst/>
            </c:spPr>
            <c:extLst>
              <c:ext xmlns:c16="http://schemas.microsoft.com/office/drawing/2014/chart" uri="{C3380CC4-5D6E-409C-BE32-E72D297353CC}">
                <c16:uniqueId val="{00000006-967B-4B5A-A881-F494D2707BC3}"/>
              </c:ext>
            </c:extLst>
          </c:dPt>
          <c:dPt>
            <c:idx val="1"/>
            <c:invertIfNegative val="0"/>
            <c:bubble3D val="0"/>
            <c:spPr>
              <a:solidFill>
                <a:srgbClr val="FF9A89"/>
              </a:solidFill>
              <a:ln>
                <a:noFill/>
              </a:ln>
              <a:effectLst/>
            </c:spPr>
            <c:extLst>
              <c:ext xmlns:c16="http://schemas.microsoft.com/office/drawing/2014/chart" uri="{C3380CC4-5D6E-409C-BE32-E72D297353CC}">
                <c16:uniqueId val="{00000009-D0C1-43C4-8F5C-D6F7223422D7}"/>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Verdana" panose="020B0604030504040204" pitchFamily="34" charset="0"/>
                    <a:cs typeface="Verdan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2026</c:v>
                </c:pt>
                <c:pt idx="1">
                  <c:v>2024</c:v>
                </c:pt>
                <c:pt idx="2">
                  <c:v>2022</c:v>
                </c:pt>
                <c:pt idx="3">
                  <c:v>2020</c:v>
                </c:pt>
                <c:pt idx="4">
                  <c:v>2018</c:v>
                </c:pt>
                <c:pt idx="5">
                  <c:v>2016</c:v>
                </c:pt>
                <c:pt idx="6">
                  <c:v>2014</c:v>
                </c:pt>
                <c:pt idx="7">
                  <c:v>2012</c:v>
                </c:pt>
              </c:numCache>
            </c:numRef>
          </c:cat>
          <c:val>
            <c:numRef>
              <c:f>Sheet1!$C$2:$C$9</c:f>
              <c:numCache>
                <c:formatCode>General</c:formatCode>
                <c:ptCount val="8"/>
                <c:pt idx="0">
                  <c:v>33</c:v>
                </c:pt>
                <c:pt idx="1">
                  <c:v>23</c:v>
                </c:pt>
                <c:pt idx="2">
                  <c:v>23</c:v>
                </c:pt>
                <c:pt idx="3">
                  <c:v>29</c:v>
                </c:pt>
                <c:pt idx="4">
                  <c:v>37</c:v>
                </c:pt>
                <c:pt idx="5">
                  <c:v>26</c:v>
                </c:pt>
                <c:pt idx="6">
                  <c:v>27</c:v>
                </c:pt>
                <c:pt idx="7">
                  <c:v>23</c:v>
                </c:pt>
              </c:numCache>
            </c:numRef>
          </c:val>
          <c:extLst>
            <c:ext xmlns:c16="http://schemas.microsoft.com/office/drawing/2014/chart" uri="{C3380CC4-5D6E-409C-BE32-E72D297353CC}">
              <c16:uniqueId val="{00000001-5B9A-4801-9F51-1BD6C21C217D}"/>
            </c:ext>
          </c:extLst>
        </c:ser>
        <c:ser>
          <c:idx val="2"/>
          <c:order val="2"/>
          <c:tx>
            <c:strRef>
              <c:f>Sheet1!$D$1</c:f>
              <c:strCache>
                <c:ptCount val="1"/>
                <c:pt idx="0">
                  <c:v>Libertarian/Independent</c:v>
                </c:pt>
              </c:strCache>
            </c:strRef>
          </c:tx>
          <c:spPr>
            <a:solidFill>
              <a:srgbClr val="FFE18B"/>
            </a:solidFill>
            <a:ln>
              <a:noFill/>
            </a:ln>
            <a:effectLst/>
          </c:spPr>
          <c:invertIfNegative val="0"/>
          <c:dPt>
            <c:idx val="1"/>
            <c:invertIfNegative val="0"/>
            <c:bubble3D val="0"/>
            <c:spPr>
              <a:solidFill>
                <a:srgbClr val="FFE18B"/>
              </a:solidFill>
              <a:ln>
                <a:noFill/>
              </a:ln>
              <a:effectLst/>
            </c:spPr>
            <c:extLst>
              <c:ext xmlns:c16="http://schemas.microsoft.com/office/drawing/2014/chart" uri="{C3380CC4-5D6E-409C-BE32-E72D297353CC}">
                <c16:uniqueId val="{0000000B-D0C1-43C4-8F5C-D6F7223422D7}"/>
              </c:ext>
            </c:extLst>
          </c:dPt>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0C1-43C4-8F5C-D6F7223422D7}"/>
                </c:ext>
              </c:extLst>
            </c:dLbl>
            <c:dLbl>
              <c:idx val="3"/>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0C1-43C4-8F5C-D6F7223422D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2026</c:v>
                </c:pt>
                <c:pt idx="1">
                  <c:v>2024</c:v>
                </c:pt>
                <c:pt idx="2">
                  <c:v>2022</c:v>
                </c:pt>
                <c:pt idx="3">
                  <c:v>2020</c:v>
                </c:pt>
                <c:pt idx="4">
                  <c:v>2018</c:v>
                </c:pt>
                <c:pt idx="5">
                  <c:v>2016</c:v>
                </c:pt>
                <c:pt idx="6">
                  <c:v>2014</c:v>
                </c:pt>
                <c:pt idx="7">
                  <c:v>2012</c:v>
                </c:pt>
              </c:numCache>
            </c:numRef>
          </c:cat>
          <c:val>
            <c:numRef>
              <c:f>Sheet1!$D$2:$D$9</c:f>
              <c:numCache>
                <c:formatCode>General</c:formatCode>
                <c:ptCount val="8"/>
                <c:pt idx="0">
                  <c:v>0</c:v>
                </c:pt>
                <c:pt idx="1">
                  <c:v>2</c:v>
                </c:pt>
                <c:pt idx="2">
                  <c:v>0</c:v>
                </c:pt>
                <c:pt idx="3">
                  <c:v>1</c:v>
                </c:pt>
                <c:pt idx="4">
                  <c:v>0</c:v>
                </c:pt>
                <c:pt idx="5">
                  <c:v>0</c:v>
                </c:pt>
                <c:pt idx="6">
                  <c:v>0</c:v>
                </c:pt>
                <c:pt idx="7">
                  <c:v>0</c:v>
                </c:pt>
              </c:numCache>
            </c:numRef>
          </c:val>
          <c:extLst>
            <c:ext xmlns:c16="http://schemas.microsoft.com/office/drawing/2014/chart" uri="{C3380CC4-5D6E-409C-BE32-E72D297353CC}">
              <c16:uniqueId val="{00000000-421A-433D-87F0-FFC5452DCBE1}"/>
            </c:ext>
          </c:extLst>
        </c:ser>
        <c:dLbls>
          <c:showLegendKey val="0"/>
          <c:showVal val="0"/>
          <c:showCatName val="0"/>
          <c:showSerName val="0"/>
          <c:showPercent val="0"/>
          <c:showBubbleSize val="0"/>
        </c:dLbls>
        <c:gapWidth val="27"/>
        <c:overlap val="100"/>
        <c:axId val="2120525648"/>
        <c:axId val="2120528560"/>
      </c:barChart>
      <c:catAx>
        <c:axId val="21205256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Verdana" panose="020B0604030504040204" pitchFamily="34" charset="0"/>
                <a:cs typeface="Verdana" panose="020B0604030504040204" pitchFamily="34" charset="0"/>
              </a:defRPr>
            </a:pPr>
            <a:endParaRPr lang="en-US"/>
          </a:p>
        </c:txPr>
        <c:crossAx val="2120528560"/>
        <c:crosses val="autoZero"/>
        <c:auto val="1"/>
        <c:lblAlgn val="ctr"/>
        <c:lblOffset val="100"/>
        <c:noMultiLvlLbl val="0"/>
      </c:catAx>
      <c:valAx>
        <c:axId val="2120528560"/>
        <c:scaling>
          <c:orientation val="minMax"/>
        </c:scaling>
        <c:delete val="1"/>
        <c:axPos val="t"/>
        <c:numFmt formatCode="General" sourceLinked="1"/>
        <c:majorTickMark val="out"/>
        <c:minorTickMark val="none"/>
        <c:tickLblPos val="nextTo"/>
        <c:crossAx val="2120525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data1.xml><?xml version="1.0" encoding="utf-8"?>
<dgm:dataModel xmlns:dgm="http://schemas.openxmlformats.org/drawingml/2006/diagram" xmlns:a="http://schemas.openxmlformats.org/drawingml/2006/main">
  <dgm:ptLst>
    <dgm:pt modelId="{55C62C45-49DB-4D88-9FD6-F25494A56C3F}"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4E2BE895-7FA5-49FF-BB99-B5E152FAC321}">
      <dgm:prSet/>
      <dgm:spPr/>
      <dgm:t>
        <a:bodyPr/>
        <a:lstStyle/>
        <a:p>
          <a:pPr rtl="0"/>
          <a:r>
            <a:rPr lang="en-US"/>
            <a:t>Portland Cement down </a:t>
          </a:r>
          <a:r>
            <a:rPr lang="en-US">
              <a:latin typeface="Calibri Light" panose="020F0302020204030204"/>
            </a:rPr>
            <a:t>2 %</a:t>
          </a:r>
          <a:endParaRPr lang="en-US"/>
        </a:p>
      </dgm:t>
    </dgm:pt>
    <dgm:pt modelId="{253217AA-F9E8-499C-BF8E-8C4326476F43}" type="parTrans" cxnId="{63CF0227-9FAC-48B5-8FA5-46C263003AC2}">
      <dgm:prSet/>
      <dgm:spPr/>
      <dgm:t>
        <a:bodyPr/>
        <a:lstStyle/>
        <a:p>
          <a:endParaRPr lang="en-US"/>
        </a:p>
      </dgm:t>
    </dgm:pt>
    <dgm:pt modelId="{27F0A703-F3C0-44BE-BE1E-FC0CD66042DC}" type="sibTrans" cxnId="{63CF0227-9FAC-48B5-8FA5-46C263003AC2}">
      <dgm:prSet/>
      <dgm:spPr/>
      <dgm:t>
        <a:bodyPr/>
        <a:lstStyle/>
        <a:p>
          <a:endParaRPr lang="en-US"/>
        </a:p>
      </dgm:t>
    </dgm:pt>
    <dgm:pt modelId="{A102D0B8-84FF-4108-9A46-F1884A091CF7}">
      <dgm:prSet/>
      <dgm:spPr/>
      <dgm:t>
        <a:bodyPr/>
        <a:lstStyle/>
        <a:p>
          <a:r>
            <a:rPr lang="en-US"/>
            <a:t>Residential Market Weakness</a:t>
          </a:r>
        </a:p>
      </dgm:t>
    </dgm:pt>
    <dgm:pt modelId="{481E72F6-D412-4D92-90E5-066A7FF2E5B5}" type="parTrans" cxnId="{1A2C75DD-2FFE-4235-AA27-EC95F68E6C00}">
      <dgm:prSet/>
      <dgm:spPr/>
      <dgm:t>
        <a:bodyPr/>
        <a:lstStyle/>
        <a:p>
          <a:endParaRPr lang="en-US"/>
        </a:p>
      </dgm:t>
    </dgm:pt>
    <dgm:pt modelId="{890B14DC-5F5D-4CA4-B83C-16D18FD24004}" type="sibTrans" cxnId="{1A2C75DD-2FFE-4235-AA27-EC95F68E6C00}">
      <dgm:prSet/>
      <dgm:spPr/>
      <dgm:t>
        <a:bodyPr/>
        <a:lstStyle/>
        <a:p>
          <a:endParaRPr lang="en-US"/>
        </a:p>
      </dgm:t>
    </dgm:pt>
    <dgm:pt modelId="{49B7D021-F57A-43DA-A5AA-7428A8247FDF}">
      <dgm:prSet/>
      <dgm:spPr/>
      <dgm:t>
        <a:bodyPr/>
        <a:lstStyle/>
        <a:p>
          <a:r>
            <a:rPr lang="en-US"/>
            <a:t>Inflation and Cost Moderation</a:t>
          </a:r>
        </a:p>
      </dgm:t>
    </dgm:pt>
    <dgm:pt modelId="{4E8CD914-14CC-40D5-821E-0427A6B9B256}" type="parTrans" cxnId="{784D5790-E018-484A-BC9A-E6547B3C70DE}">
      <dgm:prSet/>
      <dgm:spPr/>
      <dgm:t>
        <a:bodyPr/>
        <a:lstStyle/>
        <a:p>
          <a:endParaRPr lang="en-US"/>
        </a:p>
      </dgm:t>
    </dgm:pt>
    <dgm:pt modelId="{6E2C60FD-FA7B-43E4-BBA6-CDB91D20D981}" type="sibTrans" cxnId="{784D5790-E018-484A-BC9A-E6547B3C70DE}">
      <dgm:prSet/>
      <dgm:spPr/>
      <dgm:t>
        <a:bodyPr/>
        <a:lstStyle/>
        <a:p>
          <a:endParaRPr lang="en-US"/>
        </a:p>
      </dgm:t>
    </dgm:pt>
    <dgm:pt modelId="{21A8B217-85E9-465F-BE40-5E311251D125}">
      <dgm:prSet/>
      <dgm:spPr/>
      <dgm:t>
        <a:bodyPr/>
        <a:lstStyle/>
        <a:p>
          <a:r>
            <a:rPr lang="en-US"/>
            <a:t>Federal Funding Timeline</a:t>
          </a:r>
        </a:p>
      </dgm:t>
    </dgm:pt>
    <dgm:pt modelId="{74133EA5-2E0B-4EA8-A484-ED250C620513}" type="parTrans" cxnId="{8065A443-BD0F-46DB-9CA5-C99731DD3C9F}">
      <dgm:prSet/>
      <dgm:spPr/>
      <dgm:t>
        <a:bodyPr/>
        <a:lstStyle/>
        <a:p>
          <a:endParaRPr lang="en-US"/>
        </a:p>
      </dgm:t>
    </dgm:pt>
    <dgm:pt modelId="{75A47E3B-BD87-4913-9EDF-6BFD002C58B3}" type="sibTrans" cxnId="{8065A443-BD0F-46DB-9CA5-C99731DD3C9F}">
      <dgm:prSet/>
      <dgm:spPr/>
      <dgm:t>
        <a:bodyPr/>
        <a:lstStyle/>
        <a:p>
          <a:endParaRPr lang="en-US"/>
        </a:p>
      </dgm:t>
    </dgm:pt>
    <dgm:pt modelId="{8A432E4B-1083-4F72-90A6-BFB2ECC9B037}">
      <dgm:prSet/>
      <dgm:spPr/>
      <dgm:t>
        <a:bodyPr/>
        <a:lstStyle/>
        <a:p>
          <a:pPr rtl="0"/>
          <a:r>
            <a:rPr lang="en-US">
              <a:latin typeface="Calibri Light" panose="020F0302020204030204"/>
            </a:rPr>
            <a:t>Shipments down</a:t>
          </a:r>
          <a:endParaRPr lang="en-US"/>
        </a:p>
      </dgm:t>
    </dgm:pt>
    <dgm:pt modelId="{6C78CDD9-7947-4D6A-A95A-F9A8C39A53C0}" type="parTrans" cxnId="{76AE0113-908C-4272-B228-61AAB118BC7B}">
      <dgm:prSet/>
      <dgm:spPr/>
      <dgm:t>
        <a:bodyPr/>
        <a:lstStyle/>
        <a:p>
          <a:endParaRPr lang="en-US"/>
        </a:p>
      </dgm:t>
    </dgm:pt>
    <dgm:pt modelId="{0943F7D4-94A9-4B5C-A893-D8F7971824FB}" type="sibTrans" cxnId="{76AE0113-908C-4272-B228-61AAB118BC7B}">
      <dgm:prSet/>
      <dgm:spPr/>
      <dgm:t>
        <a:bodyPr/>
        <a:lstStyle/>
        <a:p>
          <a:endParaRPr lang="en-US"/>
        </a:p>
      </dgm:t>
    </dgm:pt>
    <dgm:pt modelId="{956D8A49-662F-4B1F-9046-540D102A289E}" type="pres">
      <dgm:prSet presAssocID="{55C62C45-49DB-4D88-9FD6-F25494A56C3F}" presName="root" presStyleCnt="0">
        <dgm:presLayoutVars>
          <dgm:dir/>
          <dgm:resizeHandles val="exact"/>
        </dgm:presLayoutVars>
      </dgm:prSet>
      <dgm:spPr/>
    </dgm:pt>
    <dgm:pt modelId="{42C39B45-C541-493B-AB1B-A5263DCEE109}" type="pres">
      <dgm:prSet presAssocID="{55C62C45-49DB-4D88-9FD6-F25494A56C3F}" presName="container" presStyleCnt="0">
        <dgm:presLayoutVars>
          <dgm:dir/>
          <dgm:resizeHandles val="exact"/>
        </dgm:presLayoutVars>
      </dgm:prSet>
      <dgm:spPr/>
    </dgm:pt>
    <dgm:pt modelId="{363B2C56-AC33-4C0C-BE1C-C4B381CE278D}" type="pres">
      <dgm:prSet presAssocID="{4E2BE895-7FA5-49FF-BB99-B5E152FAC321}" presName="compNode" presStyleCnt="0"/>
      <dgm:spPr/>
    </dgm:pt>
    <dgm:pt modelId="{C63B8D0E-5762-47E1-99F5-9AAEBFF83F0D}" type="pres">
      <dgm:prSet presAssocID="{4E2BE895-7FA5-49FF-BB99-B5E152FAC321}" presName="iconBgRect" presStyleLbl="bgShp" presStyleIdx="0" presStyleCnt="5"/>
      <dgm:spPr/>
    </dgm:pt>
    <dgm:pt modelId="{78D3008D-CF4E-40F9-AEEF-2E92B6F76E58}" type="pres">
      <dgm:prSet presAssocID="{4E2BE895-7FA5-49FF-BB99-B5E152FAC32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ement truck"/>
        </a:ext>
      </dgm:extLst>
    </dgm:pt>
    <dgm:pt modelId="{8D8B690E-F83C-4F75-BA77-CB877A9B060B}" type="pres">
      <dgm:prSet presAssocID="{4E2BE895-7FA5-49FF-BB99-B5E152FAC321}" presName="spaceRect" presStyleCnt="0"/>
      <dgm:spPr/>
    </dgm:pt>
    <dgm:pt modelId="{3240EDF4-8065-4350-B5C4-C6E3D63476F9}" type="pres">
      <dgm:prSet presAssocID="{4E2BE895-7FA5-49FF-BB99-B5E152FAC321}" presName="textRect" presStyleLbl="revTx" presStyleIdx="0" presStyleCnt="5">
        <dgm:presLayoutVars>
          <dgm:chMax val="1"/>
          <dgm:chPref val="1"/>
        </dgm:presLayoutVars>
      </dgm:prSet>
      <dgm:spPr/>
    </dgm:pt>
    <dgm:pt modelId="{9573E0EB-464B-410F-AECD-E590BA9D70E5}" type="pres">
      <dgm:prSet presAssocID="{27F0A703-F3C0-44BE-BE1E-FC0CD66042DC}" presName="sibTrans" presStyleLbl="sibTrans2D1" presStyleIdx="0" presStyleCnt="0"/>
      <dgm:spPr/>
    </dgm:pt>
    <dgm:pt modelId="{404D6C49-3B65-4211-A2FE-C88602F800DF}" type="pres">
      <dgm:prSet presAssocID="{A102D0B8-84FF-4108-9A46-F1884A091CF7}" presName="compNode" presStyleCnt="0"/>
      <dgm:spPr/>
    </dgm:pt>
    <dgm:pt modelId="{B08137D2-3524-44FF-85A6-0CD4E831B4F9}" type="pres">
      <dgm:prSet presAssocID="{A102D0B8-84FF-4108-9A46-F1884A091CF7}" presName="iconBgRect" presStyleLbl="bgShp" presStyleIdx="1" presStyleCnt="5"/>
      <dgm:spPr/>
    </dgm:pt>
    <dgm:pt modelId="{8CD7D299-58B6-4809-BC6D-32AC5D9394A3}" type="pres">
      <dgm:prSet presAssocID="{A102D0B8-84FF-4108-9A46-F1884A091CF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D02FFB01-DFAB-44DB-971E-272D4CF29943}" type="pres">
      <dgm:prSet presAssocID="{A102D0B8-84FF-4108-9A46-F1884A091CF7}" presName="spaceRect" presStyleCnt="0"/>
      <dgm:spPr/>
    </dgm:pt>
    <dgm:pt modelId="{8218A9DA-AF83-4F7A-8A4A-0F701BF811AA}" type="pres">
      <dgm:prSet presAssocID="{A102D0B8-84FF-4108-9A46-F1884A091CF7}" presName="textRect" presStyleLbl="revTx" presStyleIdx="1" presStyleCnt="5">
        <dgm:presLayoutVars>
          <dgm:chMax val="1"/>
          <dgm:chPref val="1"/>
        </dgm:presLayoutVars>
      </dgm:prSet>
      <dgm:spPr/>
    </dgm:pt>
    <dgm:pt modelId="{CEBA7727-55CF-4969-8076-C2FA7BF43754}" type="pres">
      <dgm:prSet presAssocID="{890B14DC-5F5D-4CA4-B83C-16D18FD24004}" presName="sibTrans" presStyleLbl="sibTrans2D1" presStyleIdx="0" presStyleCnt="0"/>
      <dgm:spPr/>
    </dgm:pt>
    <dgm:pt modelId="{D410F8EE-BB1F-42B3-8820-4E104398BEEC}" type="pres">
      <dgm:prSet presAssocID="{49B7D021-F57A-43DA-A5AA-7428A8247FDF}" presName="compNode" presStyleCnt="0"/>
      <dgm:spPr/>
    </dgm:pt>
    <dgm:pt modelId="{135C7178-29E1-4C30-A358-3AF0EC047D31}" type="pres">
      <dgm:prSet presAssocID="{49B7D021-F57A-43DA-A5AA-7428A8247FDF}" presName="iconBgRect" presStyleLbl="bgShp" presStyleIdx="2" presStyleCnt="5"/>
      <dgm:spPr/>
    </dgm:pt>
    <dgm:pt modelId="{5EAAE208-4BDB-4A6B-A4EA-D1CB13F0CC4A}" type="pres">
      <dgm:prSet presAssocID="{49B7D021-F57A-43DA-A5AA-7428A8247FD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5DD8EC9D-3A98-429C-AC70-47E9364C169E}" type="pres">
      <dgm:prSet presAssocID="{49B7D021-F57A-43DA-A5AA-7428A8247FDF}" presName="spaceRect" presStyleCnt="0"/>
      <dgm:spPr/>
    </dgm:pt>
    <dgm:pt modelId="{74336B40-A69E-4050-BA89-970C76656AE8}" type="pres">
      <dgm:prSet presAssocID="{49B7D021-F57A-43DA-A5AA-7428A8247FDF}" presName="textRect" presStyleLbl="revTx" presStyleIdx="2" presStyleCnt="5">
        <dgm:presLayoutVars>
          <dgm:chMax val="1"/>
          <dgm:chPref val="1"/>
        </dgm:presLayoutVars>
      </dgm:prSet>
      <dgm:spPr/>
    </dgm:pt>
    <dgm:pt modelId="{2B6EF40D-05D2-49AD-AB4B-DBCB903A4F06}" type="pres">
      <dgm:prSet presAssocID="{6E2C60FD-FA7B-43E4-BBA6-CDB91D20D981}" presName="sibTrans" presStyleLbl="sibTrans2D1" presStyleIdx="0" presStyleCnt="0"/>
      <dgm:spPr/>
    </dgm:pt>
    <dgm:pt modelId="{1FF009D2-7F65-45AF-B0F1-46A736EF19F7}" type="pres">
      <dgm:prSet presAssocID="{21A8B217-85E9-465F-BE40-5E311251D125}" presName="compNode" presStyleCnt="0"/>
      <dgm:spPr/>
    </dgm:pt>
    <dgm:pt modelId="{4267AAA4-0C1D-44E7-A63C-887A53D306C2}" type="pres">
      <dgm:prSet presAssocID="{21A8B217-85E9-465F-BE40-5E311251D125}" presName="iconBgRect" presStyleLbl="bgShp" presStyleIdx="3" presStyleCnt="5"/>
      <dgm:spPr/>
    </dgm:pt>
    <dgm:pt modelId="{1742435F-DFBB-4BC3-AEBB-E1610C6CA406}" type="pres">
      <dgm:prSet presAssocID="{21A8B217-85E9-465F-BE40-5E311251D12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82DFE0E5-1DFD-4E9C-B36F-334D55ECD253}" type="pres">
      <dgm:prSet presAssocID="{21A8B217-85E9-465F-BE40-5E311251D125}" presName="spaceRect" presStyleCnt="0"/>
      <dgm:spPr/>
    </dgm:pt>
    <dgm:pt modelId="{5B2A6F4C-9903-462F-8E03-3E0DBE85EDEB}" type="pres">
      <dgm:prSet presAssocID="{21A8B217-85E9-465F-BE40-5E311251D125}" presName="textRect" presStyleLbl="revTx" presStyleIdx="3" presStyleCnt="5">
        <dgm:presLayoutVars>
          <dgm:chMax val="1"/>
          <dgm:chPref val="1"/>
        </dgm:presLayoutVars>
      </dgm:prSet>
      <dgm:spPr/>
    </dgm:pt>
    <dgm:pt modelId="{2EFDE04D-12BB-44DB-9B28-DBD8139F6515}" type="pres">
      <dgm:prSet presAssocID="{75A47E3B-BD87-4913-9EDF-6BFD002C58B3}" presName="sibTrans" presStyleLbl="sibTrans2D1" presStyleIdx="0" presStyleCnt="0"/>
      <dgm:spPr/>
    </dgm:pt>
    <dgm:pt modelId="{728FD192-A590-4A1F-81EE-B1C4E8C750C7}" type="pres">
      <dgm:prSet presAssocID="{8A432E4B-1083-4F72-90A6-BFB2ECC9B037}" presName="compNode" presStyleCnt="0"/>
      <dgm:spPr/>
    </dgm:pt>
    <dgm:pt modelId="{1A194407-221C-40B8-BF01-53BBE1A9B114}" type="pres">
      <dgm:prSet presAssocID="{8A432E4B-1083-4F72-90A6-BFB2ECC9B037}" presName="iconBgRect" presStyleLbl="bgShp" presStyleIdx="4" presStyleCnt="5"/>
      <dgm:spPr/>
    </dgm:pt>
    <dgm:pt modelId="{513693D7-0443-42A3-8467-5FAFDF71AC7C}" type="pres">
      <dgm:prSet presAssocID="{8A432E4B-1083-4F72-90A6-BFB2ECC9B03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ins"/>
        </a:ext>
      </dgm:extLst>
    </dgm:pt>
    <dgm:pt modelId="{5E157AA1-0420-4CD5-8803-60BA5E6C7C59}" type="pres">
      <dgm:prSet presAssocID="{8A432E4B-1083-4F72-90A6-BFB2ECC9B037}" presName="spaceRect" presStyleCnt="0"/>
      <dgm:spPr/>
    </dgm:pt>
    <dgm:pt modelId="{DCDCCC1F-8E13-44C2-858F-D56BD039D7AE}" type="pres">
      <dgm:prSet presAssocID="{8A432E4B-1083-4F72-90A6-BFB2ECC9B037}" presName="textRect" presStyleLbl="revTx" presStyleIdx="4" presStyleCnt="5">
        <dgm:presLayoutVars>
          <dgm:chMax val="1"/>
          <dgm:chPref val="1"/>
        </dgm:presLayoutVars>
      </dgm:prSet>
      <dgm:spPr/>
    </dgm:pt>
  </dgm:ptLst>
  <dgm:cxnLst>
    <dgm:cxn modelId="{586B430A-5B2F-4529-8DBB-888850D8C403}" type="presOf" srcId="{55C62C45-49DB-4D88-9FD6-F25494A56C3F}" destId="{956D8A49-662F-4B1F-9046-540D102A289E}" srcOrd="0" destOrd="0" presId="urn:microsoft.com/office/officeart/2018/2/layout/IconCircleList"/>
    <dgm:cxn modelId="{76AE0113-908C-4272-B228-61AAB118BC7B}" srcId="{55C62C45-49DB-4D88-9FD6-F25494A56C3F}" destId="{8A432E4B-1083-4F72-90A6-BFB2ECC9B037}" srcOrd="4" destOrd="0" parTransId="{6C78CDD9-7947-4D6A-A95A-F9A8C39A53C0}" sibTransId="{0943F7D4-94A9-4B5C-A893-D8F7971824FB}"/>
    <dgm:cxn modelId="{63CF0227-9FAC-48B5-8FA5-46C263003AC2}" srcId="{55C62C45-49DB-4D88-9FD6-F25494A56C3F}" destId="{4E2BE895-7FA5-49FF-BB99-B5E152FAC321}" srcOrd="0" destOrd="0" parTransId="{253217AA-F9E8-499C-BF8E-8C4326476F43}" sibTransId="{27F0A703-F3C0-44BE-BE1E-FC0CD66042DC}"/>
    <dgm:cxn modelId="{A482A32F-255C-46AA-BA8D-492D91E628EF}" type="presOf" srcId="{A102D0B8-84FF-4108-9A46-F1884A091CF7}" destId="{8218A9DA-AF83-4F7A-8A4A-0F701BF811AA}" srcOrd="0" destOrd="0" presId="urn:microsoft.com/office/officeart/2018/2/layout/IconCircleList"/>
    <dgm:cxn modelId="{8065A443-BD0F-46DB-9CA5-C99731DD3C9F}" srcId="{55C62C45-49DB-4D88-9FD6-F25494A56C3F}" destId="{21A8B217-85E9-465F-BE40-5E311251D125}" srcOrd="3" destOrd="0" parTransId="{74133EA5-2E0B-4EA8-A484-ED250C620513}" sibTransId="{75A47E3B-BD87-4913-9EDF-6BFD002C58B3}"/>
    <dgm:cxn modelId="{57726C56-DE1A-4CDB-8239-054B32A9E27C}" type="presOf" srcId="{8A432E4B-1083-4F72-90A6-BFB2ECC9B037}" destId="{DCDCCC1F-8E13-44C2-858F-D56BD039D7AE}" srcOrd="0" destOrd="0" presId="urn:microsoft.com/office/officeart/2018/2/layout/IconCircleList"/>
    <dgm:cxn modelId="{43507D83-385D-47E7-B126-58E4A405E818}" type="presOf" srcId="{49B7D021-F57A-43DA-A5AA-7428A8247FDF}" destId="{74336B40-A69E-4050-BA89-970C76656AE8}" srcOrd="0" destOrd="0" presId="urn:microsoft.com/office/officeart/2018/2/layout/IconCircleList"/>
    <dgm:cxn modelId="{784D5790-E018-484A-BC9A-E6547B3C70DE}" srcId="{55C62C45-49DB-4D88-9FD6-F25494A56C3F}" destId="{49B7D021-F57A-43DA-A5AA-7428A8247FDF}" srcOrd="2" destOrd="0" parTransId="{4E8CD914-14CC-40D5-821E-0427A6B9B256}" sibTransId="{6E2C60FD-FA7B-43E4-BBA6-CDB91D20D981}"/>
    <dgm:cxn modelId="{4251E6B2-57F0-4935-8FBA-B2D41122A728}" type="presOf" srcId="{6E2C60FD-FA7B-43E4-BBA6-CDB91D20D981}" destId="{2B6EF40D-05D2-49AD-AB4B-DBCB903A4F06}" srcOrd="0" destOrd="0" presId="urn:microsoft.com/office/officeart/2018/2/layout/IconCircleList"/>
    <dgm:cxn modelId="{7FAB0EBA-B8D2-4484-BEBC-FE0CCBBF3993}" type="presOf" srcId="{4E2BE895-7FA5-49FF-BB99-B5E152FAC321}" destId="{3240EDF4-8065-4350-B5C4-C6E3D63476F9}" srcOrd="0" destOrd="0" presId="urn:microsoft.com/office/officeart/2018/2/layout/IconCircleList"/>
    <dgm:cxn modelId="{A47655D0-FAC2-4A88-820D-1A43EBD147B3}" type="presOf" srcId="{21A8B217-85E9-465F-BE40-5E311251D125}" destId="{5B2A6F4C-9903-462F-8E03-3E0DBE85EDEB}" srcOrd="0" destOrd="0" presId="urn:microsoft.com/office/officeart/2018/2/layout/IconCircleList"/>
    <dgm:cxn modelId="{BA7FD9D3-A561-4B3B-A311-A9A4FAE215B4}" type="presOf" srcId="{27F0A703-F3C0-44BE-BE1E-FC0CD66042DC}" destId="{9573E0EB-464B-410F-AECD-E590BA9D70E5}" srcOrd="0" destOrd="0" presId="urn:microsoft.com/office/officeart/2018/2/layout/IconCircleList"/>
    <dgm:cxn modelId="{1A2C75DD-2FFE-4235-AA27-EC95F68E6C00}" srcId="{55C62C45-49DB-4D88-9FD6-F25494A56C3F}" destId="{A102D0B8-84FF-4108-9A46-F1884A091CF7}" srcOrd="1" destOrd="0" parTransId="{481E72F6-D412-4D92-90E5-066A7FF2E5B5}" sibTransId="{890B14DC-5F5D-4CA4-B83C-16D18FD24004}"/>
    <dgm:cxn modelId="{CF4215E3-1A82-4D97-AC95-D14FB922DE08}" type="presOf" srcId="{75A47E3B-BD87-4913-9EDF-6BFD002C58B3}" destId="{2EFDE04D-12BB-44DB-9B28-DBD8139F6515}" srcOrd="0" destOrd="0" presId="urn:microsoft.com/office/officeart/2018/2/layout/IconCircleList"/>
    <dgm:cxn modelId="{41B503E5-5B66-4C19-A5C3-E332F146E4B0}" type="presOf" srcId="{890B14DC-5F5D-4CA4-B83C-16D18FD24004}" destId="{CEBA7727-55CF-4969-8076-C2FA7BF43754}" srcOrd="0" destOrd="0" presId="urn:microsoft.com/office/officeart/2018/2/layout/IconCircleList"/>
    <dgm:cxn modelId="{FA3A9B7B-E39F-4B1D-B2F4-E6CDD171DBF0}" type="presParOf" srcId="{956D8A49-662F-4B1F-9046-540D102A289E}" destId="{42C39B45-C541-493B-AB1B-A5263DCEE109}" srcOrd="0" destOrd="0" presId="urn:microsoft.com/office/officeart/2018/2/layout/IconCircleList"/>
    <dgm:cxn modelId="{4A2D52F9-AB44-40D0-82DC-DB68C2939213}" type="presParOf" srcId="{42C39B45-C541-493B-AB1B-A5263DCEE109}" destId="{363B2C56-AC33-4C0C-BE1C-C4B381CE278D}" srcOrd="0" destOrd="0" presId="urn:microsoft.com/office/officeart/2018/2/layout/IconCircleList"/>
    <dgm:cxn modelId="{F79CD137-7F64-4103-9AE8-A64E628CC9B3}" type="presParOf" srcId="{363B2C56-AC33-4C0C-BE1C-C4B381CE278D}" destId="{C63B8D0E-5762-47E1-99F5-9AAEBFF83F0D}" srcOrd="0" destOrd="0" presId="urn:microsoft.com/office/officeart/2018/2/layout/IconCircleList"/>
    <dgm:cxn modelId="{D906B44F-108C-49C8-8B7F-5F88087C6D15}" type="presParOf" srcId="{363B2C56-AC33-4C0C-BE1C-C4B381CE278D}" destId="{78D3008D-CF4E-40F9-AEEF-2E92B6F76E58}" srcOrd="1" destOrd="0" presId="urn:microsoft.com/office/officeart/2018/2/layout/IconCircleList"/>
    <dgm:cxn modelId="{73615B59-2B9E-4DED-9D6A-4490E7124FAD}" type="presParOf" srcId="{363B2C56-AC33-4C0C-BE1C-C4B381CE278D}" destId="{8D8B690E-F83C-4F75-BA77-CB877A9B060B}" srcOrd="2" destOrd="0" presId="urn:microsoft.com/office/officeart/2018/2/layout/IconCircleList"/>
    <dgm:cxn modelId="{DA41B26D-9D2C-45A8-9B89-AB20964A2D91}" type="presParOf" srcId="{363B2C56-AC33-4C0C-BE1C-C4B381CE278D}" destId="{3240EDF4-8065-4350-B5C4-C6E3D63476F9}" srcOrd="3" destOrd="0" presId="urn:microsoft.com/office/officeart/2018/2/layout/IconCircleList"/>
    <dgm:cxn modelId="{B335187C-165D-40D5-AA00-2D27BE792615}" type="presParOf" srcId="{42C39B45-C541-493B-AB1B-A5263DCEE109}" destId="{9573E0EB-464B-410F-AECD-E590BA9D70E5}" srcOrd="1" destOrd="0" presId="urn:microsoft.com/office/officeart/2018/2/layout/IconCircleList"/>
    <dgm:cxn modelId="{05E8DD64-5E27-46DD-914C-D48058D74009}" type="presParOf" srcId="{42C39B45-C541-493B-AB1B-A5263DCEE109}" destId="{404D6C49-3B65-4211-A2FE-C88602F800DF}" srcOrd="2" destOrd="0" presId="urn:microsoft.com/office/officeart/2018/2/layout/IconCircleList"/>
    <dgm:cxn modelId="{CEF50EED-CD27-4AF5-A0BF-4D324DEEC0FB}" type="presParOf" srcId="{404D6C49-3B65-4211-A2FE-C88602F800DF}" destId="{B08137D2-3524-44FF-85A6-0CD4E831B4F9}" srcOrd="0" destOrd="0" presId="urn:microsoft.com/office/officeart/2018/2/layout/IconCircleList"/>
    <dgm:cxn modelId="{F9824F70-B52A-43EB-A62C-6CA28AA34083}" type="presParOf" srcId="{404D6C49-3B65-4211-A2FE-C88602F800DF}" destId="{8CD7D299-58B6-4809-BC6D-32AC5D9394A3}" srcOrd="1" destOrd="0" presId="urn:microsoft.com/office/officeart/2018/2/layout/IconCircleList"/>
    <dgm:cxn modelId="{2E89AD61-D34B-43C1-AC38-6E5C6ABEC525}" type="presParOf" srcId="{404D6C49-3B65-4211-A2FE-C88602F800DF}" destId="{D02FFB01-DFAB-44DB-971E-272D4CF29943}" srcOrd="2" destOrd="0" presId="urn:microsoft.com/office/officeart/2018/2/layout/IconCircleList"/>
    <dgm:cxn modelId="{3340CD16-16AC-43D3-9236-FABD4BC57BD4}" type="presParOf" srcId="{404D6C49-3B65-4211-A2FE-C88602F800DF}" destId="{8218A9DA-AF83-4F7A-8A4A-0F701BF811AA}" srcOrd="3" destOrd="0" presId="urn:microsoft.com/office/officeart/2018/2/layout/IconCircleList"/>
    <dgm:cxn modelId="{357D5B55-EC6E-4895-9C44-CBBCAB5ECE58}" type="presParOf" srcId="{42C39B45-C541-493B-AB1B-A5263DCEE109}" destId="{CEBA7727-55CF-4969-8076-C2FA7BF43754}" srcOrd="3" destOrd="0" presId="urn:microsoft.com/office/officeart/2018/2/layout/IconCircleList"/>
    <dgm:cxn modelId="{E56837FF-EE88-4BA2-82E8-CDC2BF4E2751}" type="presParOf" srcId="{42C39B45-C541-493B-AB1B-A5263DCEE109}" destId="{D410F8EE-BB1F-42B3-8820-4E104398BEEC}" srcOrd="4" destOrd="0" presId="urn:microsoft.com/office/officeart/2018/2/layout/IconCircleList"/>
    <dgm:cxn modelId="{596B76CD-84B6-44EA-B3B3-8C26B608DDB3}" type="presParOf" srcId="{D410F8EE-BB1F-42B3-8820-4E104398BEEC}" destId="{135C7178-29E1-4C30-A358-3AF0EC047D31}" srcOrd="0" destOrd="0" presId="urn:microsoft.com/office/officeart/2018/2/layout/IconCircleList"/>
    <dgm:cxn modelId="{51C958CF-DCF6-4B78-9868-8736356C605D}" type="presParOf" srcId="{D410F8EE-BB1F-42B3-8820-4E104398BEEC}" destId="{5EAAE208-4BDB-4A6B-A4EA-D1CB13F0CC4A}" srcOrd="1" destOrd="0" presId="urn:microsoft.com/office/officeart/2018/2/layout/IconCircleList"/>
    <dgm:cxn modelId="{82A9BAEC-1975-492F-A4D3-C23125C66F57}" type="presParOf" srcId="{D410F8EE-BB1F-42B3-8820-4E104398BEEC}" destId="{5DD8EC9D-3A98-429C-AC70-47E9364C169E}" srcOrd="2" destOrd="0" presId="urn:microsoft.com/office/officeart/2018/2/layout/IconCircleList"/>
    <dgm:cxn modelId="{67BB1479-900E-444F-9BA0-769856909390}" type="presParOf" srcId="{D410F8EE-BB1F-42B3-8820-4E104398BEEC}" destId="{74336B40-A69E-4050-BA89-970C76656AE8}" srcOrd="3" destOrd="0" presId="urn:microsoft.com/office/officeart/2018/2/layout/IconCircleList"/>
    <dgm:cxn modelId="{9C104CB1-E857-4F69-82AC-5FDF6C616CF0}" type="presParOf" srcId="{42C39B45-C541-493B-AB1B-A5263DCEE109}" destId="{2B6EF40D-05D2-49AD-AB4B-DBCB903A4F06}" srcOrd="5" destOrd="0" presId="urn:microsoft.com/office/officeart/2018/2/layout/IconCircleList"/>
    <dgm:cxn modelId="{7632FA60-4471-40E6-8C05-887D7AE2E490}" type="presParOf" srcId="{42C39B45-C541-493B-AB1B-A5263DCEE109}" destId="{1FF009D2-7F65-45AF-B0F1-46A736EF19F7}" srcOrd="6" destOrd="0" presId="urn:microsoft.com/office/officeart/2018/2/layout/IconCircleList"/>
    <dgm:cxn modelId="{423FD5B3-A3EE-461A-B766-4FD798306D5B}" type="presParOf" srcId="{1FF009D2-7F65-45AF-B0F1-46A736EF19F7}" destId="{4267AAA4-0C1D-44E7-A63C-887A53D306C2}" srcOrd="0" destOrd="0" presId="urn:microsoft.com/office/officeart/2018/2/layout/IconCircleList"/>
    <dgm:cxn modelId="{36F77B47-12C1-4BE6-826C-6601BF5B05E3}" type="presParOf" srcId="{1FF009D2-7F65-45AF-B0F1-46A736EF19F7}" destId="{1742435F-DFBB-4BC3-AEBB-E1610C6CA406}" srcOrd="1" destOrd="0" presId="urn:microsoft.com/office/officeart/2018/2/layout/IconCircleList"/>
    <dgm:cxn modelId="{237A6949-C747-43FC-B9BA-041ED1EB410E}" type="presParOf" srcId="{1FF009D2-7F65-45AF-B0F1-46A736EF19F7}" destId="{82DFE0E5-1DFD-4E9C-B36F-334D55ECD253}" srcOrd="2" destOrd="0" presId="urn:microsoft.com/office/officeart/2018/2/layout/IconCircleList"/>
    <dgm:cxn modelId="{77F3E349-A91D-41D3-8320-46DD6935011E}" type="presParOf" srcId="{1FF009D2-7F65-45AF-B0F1-46A736EF19F7}" destId="{5B2A6F4C-9903-462F-8E03-3E0DBE85EDEB}" srcOrd="3" destOrd="0" presId="urn:microsoft.com/office/officeart/2018/2/layout/IconCircleList"/>
    <dgm:cxn modelId="{76568FC8-6159-41F4-80A9-AC47642E8EEE}" type="presParOf" srcId="{42C39B45-C541-493B-AB1B-A5263DCEE109}" destId="{2EFDE04D-12BB-44DB-9B28-DBD8139F6515}" srcOrd="7" destOrd="0" presId="urn:microsoft.com/office/officeart/2018/2/layout/IconCircleList"/>
    <dgm:cxn modelId="{7674CDC0-F579-421D-B332-D5CF3CD3996E}" type="presParOf" srcId="{42C39B45-C541-493B-AB1B-A5263DCEE109}" destId="{728FD192-A590-4A1F-81EE-B1C4E8C750C7}" srcOrd="8" destOrd="0" presId="urn:microsoft.com/office/officeart/2018/2/layout/IconCircleList"/>
    <dgm:cxn modelId="{DE986BA2-3377-412F-9B13-B4B64247CE59}" type="presParOf" srcId="{728FD192-A590-4A1F-81EE-B1C4E8C750C7}" destId="{1A194407-221C-40B8-BF01-53BBE1A9B114}" srcOrd="0" destOrd="0" presId="urn:microsoft.com/office/officeart/2018/2/layout/IconCircleList"/>
    <dgm:cxn modelId="{FDCCEF5C-96DC-4CB4-BFC0-E23B5951C66D}" type="presParOf" srcId="{728FD192-A590-4A1F-81EE-B1C4E8C750C7}" destId="{513693D7-0443-42A3-8467-5FAFDF71AC7C}" srcOrd="1" destOrd="0" presId="urn:microsoft.com/office/officeart/2018/2/layout/IconCircleList"/>
    <dgm:cxn modelId="{A7445CE5-C5E3-43A7-B5B8-7A259BA734C9}" type="presParOf" srcId="{728FD192-A590-4A1F-81EE-B1C4E8C750C7}" destId="{5E157AA1-0420-4CD5-8803-60BA5E6C7C59}" srcOrd="2" destOrd="0" presId="urn:microsoft.com/office/officeart/2018/2/layout/IconCircleList"/>
    <dgm:cxn modelId="{1C899655-6F93-49A1-BA4B-58DA32FC500E}" type="presParOf" srcId="{728FD192-A590-4A1F-81EE-B1C4E8C750C7}" destId="{DCDCCC1F-8E13-44C2-858F-D56BD039D7A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45377C-8586-4C31-AE29-7773FE692764}"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FCE4D360-B3DC-4B8A-A3DE-1DE95DAA2A88}">
      <dgm:prSet/>
      <dgm:spPr/>
      <dgm:t>
        <a:bodyPr/>
        <a:lstStyle/>
        <a:p>
          <a:r>
            <a:rPr lang="en-US" baseline="0"/>
            <a:t>Strategic Mergers and Acquisitions</a:t>
          </a:r>
          <a:endParaRPr lang="en-US"/>
        </a:p>
      </dgm:t>
    </dgm:pt>
    <dgm:pt modelId="{49807455-760A-40C5-A238-8A39DED49EC4}" type="parTrans" cxnId="{09585535-7EA1-4E13-9964-1823C336EBBF}">
      <dgm:prSet/>
      <dgm:spPr/>
      <dgm:t>
        <a:bodyPr/>
        <a:lstStyle/>
        <a:p>
          <a:endParaRPr lang="en-US"/>
        </a:p>
      </dgm:t>
    </dgm:pt>
    <dgm:pt modelId="{FAC321BA-882E-4C2B-A90F-F7393B4EED72}" type="sibTrans" cxnId="{09585535-7EA1-4E13-9964-1823C336EBBF}">
      <dgm:prSet/>
      <dgm:spPr/>
      <dgm:t>
        <a:bodyPr/>
        <a:lstStyle/>
        <a:p>
          <a:endParaRPr lang="en-US"/>
        </a:p>
      </dgm:t>
    </dgm:pt>
    <dgm:pt modelId="{C838F594-5105-4DE9-8DEA-2B7DD6F6D9F6}">
      <dgm:prSet/>
      <dgm:spPr/>
      <dgm:t>
        <a:bodyPr/>
        <a:lstStyle/>
        <a:p>
          <a:r>
            <a:rPr lang="en-US" baseline="0"/>
            <a:t>Technological Investment</a:t>
          </a:r>
          <a:endParaRPr lang="en-US"/>
        </a:p>
      </dgm:t>
    </dgm:pt>
    <dgm:pt modelId="{985845D6-D022-41BC-9EAD-6617E6571FF6}" type="parTrans" cxnId="{EF832BBB-75B3-47F9-B309-29DDFA81F4F5}">
      <dgm:prSet/>
      <dgm:spPr/>
      <dgm:t>
        <a:bodyPr/>
        <a:lstStyle/>
        <a:p>
          <a:endParaRPr lang="en-US"/>
        </a:p>
      </dgm:t>
    </dgm:pt>
    <dgm:pt modelId="{BACD1D01-FB73-4608-AFED-75AA92968048}" type="sibTrans" cxnId="{EF832BBB-75B3-47F9-B309-29DDFA81F4F5}">
      <dgm:prSet/>
      <dgm:spPr/>
      <dgm:t>
        <a:bodyPr/>
        <a:lstStyle/>
        <a:p>
          <a:endParaRPr lang="en-US"/>
        </a:p>
      </dgm:t>
    </dgm:pt>
    <dgm:pt modelId="{E6962BE3-685D-4B42-9AA4-34C7838028E4}">
      <dgm:prSet phldr="0"/>
      <dgm:spPr/>
      <dgm:t>
        <a:bodyPr/>
        <a:lstStyle/>
        <a:p>
          <a:pPr rtl="0"/>
          <a:r>
            <a:rPr lang="en-US">
              <a:latin typeface="Calibri Light" panose="020F0302020204030204"/>
            </a:rPr>
            <a:t>Mega Projects</a:t>
          </a:r>
          <a:endParaRPr lang="en-US"/>
        </a:p>
      </dgm:t>
    </dgm:pt>
    <dgm:pt modelId="{1AE1EC26-22D0-44A3-A3FB-843FC24E8AE6}" type="parTrans" cxnId="{309961A3-F312-4550-9945-E80F73D51158}">
      <dgm:prSet/>
      <dgm:spPr/>
      <dgm:t>
        <a:bodyPr/>
        <a:lstStyle/>
        <a:p>
          <a:endParaRPr lang="en-US"/>
        </a:p>
      </dgm:t>
    </dgm:pt>
    <dgm:pt modelId="{715F6CCB-37C0-4E4E-AEFD-3E45F73B1A8A}" type="sibTrans" cxnId="{309961A3-F312-4550-9945-E80F73D51158}">
      <dgm:prSet/>
      <dgm:spPr/>
      <dgm:t>
        <a:bodyPr/>
        <a:lstStyle/>
        <a:p>
          <a:endParaRPr lang="en-US"/>
        </a:p>
      </dgm:t>
    </dgm:pt>
    <dgm:pt modelId="{12EAB860-CFF3-48FE-853A-57285365789B}">
      <dgm:prSet/>
      <dgm:spPr/>
      <dgm:t>
        <a:bodyPr/>
        <a:lstStyle/>
        <a:p>
          <a:r>
            <a:rPr lang="en-US" baseline="0"/>
            <a:t>Workforce Challenges	</a:t>
          </a:r>
          <a:endParaRPr lang="en-US"/>
        </a:p>
      </dgm:t>
    </dgm:pt>
    <dgm:pt modelId="{47836CD9-EB60-416C-BF0A-2299D2AAAADE}" type="parTrans" cxnId="{11745051-27DC-49E4-A04A-C57BD45843C1}">
      <dgm:prSet/>
      <dgm:spPr/>
      <dgm:t>
        <a:bodyPr/>
        <a:lstStyle/>
        <a:p>
          <a:endParaRPr lang="en-US"/>
        </a:p>
      </dgm:t>
    </dgm:pt>
    <dgm:pt modelId="{C931C4FA-1653-457A-971E-20CB63EA1554}" type="sibTrans" cxnId="{11745051-27DC-49E4-A04A-C57BD45843C1}">
      <dgm:prSet/>
      <dgm:spPr/>
      <dgm:t>
        <a:bodyPr/>
        <a:lstStyle/>
        <a:p>
          <a:endParaRPr lang="en-US"/>
        </a:p>
      </dgm:t>
    </dgm:pt>
    <dgm:pt modelId="{980B9B5C-0A45-49CB-9D66-5275025A6052}" type="pres">
      <dgm:prSet presAssocID="{C645377C-8586-4C31-AE29-7773FE692764}" presName="root" presStyleCnt="0">
        <dgm:presLayoutVars>
          <dgm:dir/>
          <dgm:resizeHandles val="exact"/>
        </dgm:presLayoutVars>
      </dgm:prSet>
      <dgm:spPr/>
    </dgm:pt>
    <dgm:pt modelId="{A5B0C364-7780-4E72-ADA2-FAB7A067C528}" type="pres">
      <dgm:prSet presAssocID="{C645377C-8586-4C31-AE29-7773FE692764}" presName="container" presStyleCnt="0">
        <dgm:presLayoutVars>
          <dgm:dir/>
          <dgm:resizeHandles val="exact"/>
        </dgm:presLayoutVars>
      </dgm:prSet>
      <dgm:spPr/>
    </dgm:pt>
    <dgm:pt modelId="{FFEF9D52-5844-47DE-ACB9-227D4757ED4A}" type="pres">
      <dgm:prSet presAssocID="{FCE4D360-B3DC-4B8A-A3DE-1DE95DAA2A88}" presName="compNode" presStyleCnt="0"/>
      <dgm:spPr/>
    </dgm:pt>
    <dgm:pt modelId="{B23B4802-4EB8-475D-9173-33C0EFA7F862}" type="pres">
      <dgm:prSet presAssocID="{FCE4D360-B3DC-4B8A-A3DE-1DE95DAA2A88}" presName="iconBgRect" presStyleLbl="bgShp" presStyleIdx="0" presStyleCnt="4"/>
      <dgm:spPr/>
    </dgm:pt>
    <dgm:pt modelId="{1D22E134-2F73-4A0A-964B-D767989922E0}" type="pres">
      <dgm:prSet presAssocID="{FCE4D360-B3DC-4B8A-A3DE-1DE95DAA2A8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903EFC85-B243-487A-995F-974DF16F2197}" type="pres">
      <dgm:prSet presAssocID="{FCE4D360-B3DC-4B8A-A3DE-1DE95DAA2A88}" presName="spaceRect" presStyleCnt="0"/>
      <dgm:spPr/>
    </dgm:pt>
    <dgm:pt modelId="{507B3E03-DE58-460C-88A5-970B430B7151}" type="pres">
      <dgm:prSet presAssocID="{FCE4D360-B3DC-4B8A-A3DE-1DE95DAA2A88}" presName="textRect" presStyleLbl="revTx" presStyleIdx="0" presStyleCnt="4">
        <dgm:presLayoutVars>
          <dgm:chMax val="1"/>
          <dgm:chPref val="1"/>
        </dgm:presLayoutVars>
      </dgm:prSet>
      <dgm:spPr/>
    </dgm:pt>
    <dgm:pt modelId="{C387FC8F-0A41-4A96-9FBC-6B01553B3C19}" type="pres">
      <dgm:prSet presAssocID="{FAC321BA-882E-4C2B-A90F-F7393B4EED72}" presName="sibTrans" presStyleLbl="sibTrans2D1" presStyleIdx="0" presStyleCnt="0"/>
      <dgm:spPr/>
    </dgm:pt>
    <dgm:pt modelId="{4453C731-B668-458C-B6ED-087CEADE76E8}" type="pres">
      <dgm:prSet presAssocID="{C838F594-5105-4DE9-8DEA-2B7DD6F6D9F6}" presName="compNode" presStyleCnt="0"/>
      <dgm:spPr/>
    </dgm:pt>
    <dgm:pt modelId="{B7491375-4805-4216-AF99-587285093F21}" type="pres">
      <dgm:prSet presAssocID="{C838F594-5105-4DE9-8DEA-2B7DD6F6D9F6}" presName="iconBgRect" presStyleLbl="bgShp" presStyleIdx="1" presStyleCnt="4"/>
      <dgm:spPr/>
    </dgm:pt>
    <dgm:pt modelId="{A2FD0963-513E-4E43-90A7-CB91EE85661D}" type="pres">
      <dgm:prSet presAssocID="{C838F594-5105-4DE9-8DEA-2B7DD6F6D9F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8EA2FB2D-FB48-404F-A4F7-BBC0290A7340}" type="pres">
      <dgm:prSet presAssocID="{C838F594-5105-4DE9-8DEA-2B7DD6F6D9F6}" presName="spaceRect" presStyleCnt="0"/>
      <dgm:spPr/>
    </dgm:pt>
    <dgm:pt modelId="{89C0F5C3-7B1E-4999-8582-20AAD75B49CD}" type="pres">
      <dgm:prSet presAssocID="{C838F594-5105-4DE9-8DEA-2B7DD6F6D9F6}" presName="textRect" presStyleLbl="revTx" presStyleIdx="1" presStyleCnt="4">
        <dgm:presLayoutVars>
          <dgm:chMax val="1"/>
          <dgm:chPref val="1"/>
        </dgm:presLayoutVars>
      </dgm:prSet>
      <dgm:spPr/>
    </dgm:pt>
    <dgm:pt modelId="{D800DB8D-B12F-46B4-834F-9BFD03226DA6}" type="pres">
      <dgm:prSet presAssocID="{BACD1D01-FB73-4608-AFED-75AA92968048}" presName="sibTrans" presStyleLbl="sibTrans2D1" presStyleIdx="0" presStyleCnt="0"/>
      <dgm:spPr/>
    </dgm:pt>
    <dgm:pt modelId="{E22BBD13-ED8A-4BFC-BA6C-BF212D7104EA}" type="pres">
      <dgm:prSet presAssocID="{E6962BE3-685D-4B42-9AA4-34C7838028E4}" presName="compNode" presStyleCnt="0"/>
      <dgm:spPr/>
    </dgm:pt>
    <dgm:pt modelId="{0C0E7806-A916-4173-ADBD-FDC2C394E0A2}" type="pres">
      <dgm:prSet presAssocID="{E6962BE3-685D-4B42-9AA4-34C7838028E4}" presName="iconBgRect" presStyleLbl="bgShp" presStyleIdx="2" presStyleCnt="4"/>
      <dgm:spPr/>
    </dgm:pt>
    <dgm:pt modelId="{2838B025-138E-4129-8956-40565DD95FC7}" type="pres">
      <dgm:prSet presAssocID="{E6962BE3-685D-4B42-9AA4-34C7838028E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nt"/>
        </a:ext>
      </dgm:extLst>
    </dgm:pt>
    <dgm:pt modelId="{B0FE23CB-7637-4A6E-92A6-C0659A542093}" type="pres">
      <dgm:prSet presAssocID="{E6962BE3-685D-4B42-9AA4-34C7838028E4}" presName="spaceRect" presStyleCnt="0"/>
      <dgm:spPr/>
    </dgm:pt>
    <dgm:pt modelId="{423FCBA9-DC5D-49E3-9488-2041FB6B6C16}" type="pres">
      <dgm:prSet presAssocID="{E6962BE3-685D-4B42-9AA4-34C7838028E4}" presName="textRect" presStyleLbl="revTx" presStyleIdx="2" presStyleCnt="4">
        <dgm:presLayoutVars>
          <dgm:chMax val="1"/>
          <dgm:chPref val="1"/>
        </dgm:presLayoutVars>
      </dgm:prSet>
      <dgm:spPr/>
    </dgm:pt>
    <dgm:pt modelId="{7373192D-F52E-43F3-AA9E-FDA08CF52DAC}" type="pres">
      <dgm:prSet presAssocID="{715F6CCB-37C0-4E4E-AEFD-3E45F73B1A8A}" presName="sibTrans" presStyleLbl="sibTrans2D1" presStyleIdx="0" presStyleCnt="0"/>
      <dgm:spPr/>
    </dgm:pt>
    <dgm:pt modelId="{E2065420-22F4-46CE-91AC-F3160E3C9E17}" type="pres">
      <dgm:prSet presAssocID="{12EAB860-CFF3-48FE-853A-57285365789B}" presName="compNode" presStyleCnt="0"/>
      <dgm:spPr/>
    </dgm:pt>
    <dgm:pt modelId="{3310C9F6-D30F-4782-8DA1-D6CA4DB60559}" type="pres">
      <dgm:prSet presAssocID="{12EAB860-CFF3-48FE-853A-57285365789B}" presName="iconBgRect" presStyleLbl="bgShp" presStyleIdx="3" presStyleCnt="4"/>
      <dgm:spPr/>
    </dgm:pt>
    <dgm:pt modelId="{29534F4A-6233-47BF-BD62-F932F75BBA00}" type="pres">
      <dgm:prSet presAssocID="{12EAB860-CFF3-48FE-853A-57285365789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ADEF178F-D3AE-42F7-A754-9EA5CE31B7EC}" type="pres">
      <dgm:prSet presAssocID="{12EAB860-CFF3-48FE-853A-57285365789B}" presName="spaceRect" presStyleCnt="0"/>
      <dgm:spPr/>
    </dgm:pt>
    <dgm:pt modelId="{D97CCDA1-F6A5-421D-A4E4-823A1A02F93F}" type="pres">
      <dgm:prSet presAssocID="{12EAB860-CFF3-48FE-853A-57285365789B}" presName="textRect" presStyleLbl="revTx" presStyleIdx="3" presStyleCnt="4">
        <dgm:presLayoutVars>
          <dgm:chMax val="1"/>
          <dgm:chPref val="1"/>
        </dgm:presLayoutVars>
      </dgm:prSet>
      <dgm:spPr/>
    </dgm:pt>
  </dgm:ptLst>
  <dgm:cxnLst>
    <dgm:cxn modelId="{FDAF4417-C621-4249-89FE-9D35F57D3438}" type="presOf" srcId="{C838F594-5105-4DE9-8DEA-2B7DD6F6D9F6}" destId="{89C0F5C3-7B1E-4999-8582-20AAD75B49CD}" srcOrd="0" destOrd="0" presId="urn:microsoft.com/office/officeart/2018/2/layout/IconCircleList"/>
    <dgm:cxn modelId="{09585535-7EA1-4E13-9964-1823C336EBBF}" srcId="{C645377C-8586-4C31-AE29-7773FE692764}" destId="{FCE4D360-B3DC-4B8A-A3DE-1DE95DAA2A88}" srcOrd="0" destOrd="0" parTransId="{49807455-760A-40C5-A238-8A39DED49EC4}" sibTransId="{FAC321BA-882E-4C2B-A90F-F7393B4EED72}"/>
    <dgm:cxn modelId="{B486FB3C-05F1-4DDC-86CE-00C96CC5B531}" type="presOf" srcId="{12EAB860-CFF3-48FE-853A-57285365789B}" destId="{D97CCDA1-F6A5-421D-A4E4-823A1A02F93F}" srcOrd="0" destOrd="0" presId="urn:microsoft.com/office/officeart/2018/2/layout/IconCircleList"/>
    <dgm:cxn modelId="{15918942-1806-4695-95F0-85D2CB612B2D}" type="presOf" srcId="{C645377C-8586-4C31-AE29-7773FE692764}" destId="{980B9B5C-0A45-49CB-9D66-5275025A6052}" srcOrd="0" destOrd="0" presId="urn:microsoft.com/office/officeart/2018/2/layout/IconCircleList"/>
    <dgm:cxn modelId="{11745051-27DC-49E4-A04A-C57BD45843C1}" srcId="{C645377C-8586-4C31-AE29-7773FE692764}" destId="{12EAB860-CFF3-48FE-853A-57285365789B}" srcOrd="3" destOrd="0" parTransId="{47836CD9-EB60-416C-BF0A-2299D2AAAADE}" sibTransId="{C931C4FA-1653-457A-971E-20CB63EA1554}"/>
    <dgm:cxn modelId="{8FCAB499-716E-44B6-9A5A-B5788FE17B05}" type="presOf" srcId="{BACD1D01-FB73-4608-AFED-75AA92968048}" destId="{D800DB8D-B12F-46B4-834F-9BFD03226DA6}" srcOrd="0" destOrd="0" presId="urn:microsoft.com/office/officeart/2018/2/layout/IconCircleList"/>
    <dgm:cxn modelId="{ED16CA9D-D688-4143-81C6-27E2130FFDC9}" type="presOf" srcId="{FAC321BA-882E-4C2B-A90F-F7393B4EED72}" destId="{C387FC8F-0A41-4A96-9FBC-6B01553B3C19}" srcOrd="0" destOrd="0" presId="urn:microsoft.com/office/officeart/2018/2/layout/IconCircleList"/>
    <dgm:cxn modelId="{2D02ED9D-0A0D-408B-A128-A298CCFED2CC}" type="presOf" srcId="{FCE4D360-B3DC-4B8A-A3DE-1DE95DAA2A88}" destId="{507B3E03-DE58-460C-88A5-970B430B7151}" srcOrd="0" destOrd="0" presId="urn:microsoft.com/office/officeart/2018/2/layout/IconCircleList"/>
    <dgm:cxn modelId="{309961A3-F312-4550-9945-E80F73D51158}" srcId="{C645377C-8586-4C31-AE29-7773FE692764}" destId="{E6962BE3-685D-4B42-9AA4-34C7838028E4}" srcOrd="2" destOrd="0" parTransId="{1AE1EC26-22D0-44A3-A3FB-843FC24E8AE6}" sibTransId="{715F6CCB-37C0-4E4E-AEFD-3E45F73B1A8A}"/>
    <dgm:cxn modelId="{EF832BBB-75B3-47F9-B309-29DDFA81F4F5}" srcId="{C645377C-8586-4C31-AE29-7773FE692764}" destId="{C838F594-5105-4DE9-8DEA-2B7DD6F6D9F6}" srcOrd="1" destOrd="0" parTransId="{985845D6-D022-41BC-9EAD-6617E6571FF6}" sibTransId="{BACD1D01-FB73-4608-AFED-75AA92968048}"/>
    <dgm:cxn modelId="{F8267DC1-025A-4BC7-98E6-79A609DA76CC}" type="presOf" srcId="{E6962BE3-685D-4B42-9AA4-34C7838028E4}" destId="{423FCBA9-DC5D-49E3-9488-2041FB6B6C16}" srcOrd="0" destOrd="0" presId="urn:microsoft.com/office/officeart/2018/2/layout/IconCircleList"/>
    <dgm:cxn modelId="{33CD8DF3-4229-409F-AF89-63E22388A199}" type="presOf" srcId="{715F6CCB-37C0-4E4E-AEFD-3E45F73B1A8A}" destId="{7373192D-F52E-43F3-AA9E-FDA08CF52DAC}" srcOrd="0" destOrd="0" presId="urn:microsoft.com/office/officeart/2018/2/layout/IconCircleList"/>
    <dgm:cxn modelId="{6077279E-3B24-45D0-ACE1-2593437A7411}" type="presParOf" srcId="{980B9B5C-0A45-49CB-9D66-5275025A6052}" destId="{A5B0C364-7780-4E72-ADA2-FAB7A067C528}" srcOrd="0" destOrd="0" presId="urn:microsoft.com/office/officeart/2018/2/layout/IconCircleList"/>
    <dgm:cxn modelId="{9965ABFB-95BC-47CC-BB58-8A55586A07DC}" type="presParOf" srcId="{A5B0C364-7780-4E72-ADA2-FAB7A067C528}" destId="{FFEF9D52-5844-47DE-ACB9-227D4757ED4A}" srcOrd="0" destOrd="0" presId="urn:microsoft.com/office/officeart/2018/2/layout/IconCircleList"/>
    <dgm:cxn modelId="{10EF7842-C69D-4DDF-9A5F-1303BC05CD59}" type="presParOf" srcId="{FFEF9D52-5844-47DE-ACB9-227D4757ED4A}" destId="{B23B4802-4EB8-475D-9173-33C0EFA7F862}" srcOrd="0" destOrd="0" presId="urn:microsoft.com/office/officeart/2018/2/layout/IconCircleList"/>
    <dgm:cxn modelId="{47E23CDD-C82E-4748-899B-30AB8B071764}" type="presParOf" srcId="{FFEF9D52-5844-47DE-ACB9-227D4757ED4A}" destId="{1D22E134-2F73-4A0A-964B-D767989922E0}" srcOrd="1" destOrd="0" presId="urn:microsoft.com/office/officeart/2018/2/layout/IconCircleList"/>
    <dgm:cxn modelId="{32E7E6DC-D841-47D0-B9DF-96B769584500}" type="presParOf" srcId="{FFEF9D52-5844-47DE-ACB9-227D4757ED4A}" destId="{903EFC85-B243-487A-995F-974DF16F2197}" srcOrd="2" destOrd="0" presId="urn:microsoft.com/office/officeart/2018/2/layout/IconCircleList"/>
    <dgm:cxn modelId="{0CBB7508-91FB-4569-982E-7523B0517102}" type="presParOf" srcId="{FFEF9D52-5844-47DE-ACB9-227D4757ED4A}" destId="{507B3E03-DE58-460C-88A5-970B430B7151}" srcOrd="3" destOrd="0" presId="urn:microsoft.com/office/officeart/2018/2/layout/IconCircleList"/>
    <dgm:cxn modelId="{47C16B06-8C53-490C-B639-1C68A6EBAED3}" type="presParOf" srcId="{A5B0C364-7780-4E72-ADA2-FAB7A067C528}" destId="{C387FC8F-0A41-4A96-9FBC-6B01553B3C19}" srcOrd="1" destOrd="0" presId="urn:microsoft.com/office/officeart/2018/2/layout/IconCircleList"/>
    <dgm:cxn modelId="{A4E3475F-4380-4F1A-813B-94D6D2D4293C}" type="presParOf" srcId="{A5B0C364-7780-4E72-ADA2-FAB7A067C528}" destId="{4453C731-B668-458C-B6ED-087CEADE76E8}" srcOrd="2" destOrd="0" presId="urn:microsoft.com/office/officeart/2018/2/layout/IconCircleList"/>
    <dgm:cxn modelId="{C5497CD7-3081-43FF-806E-CFDDEA6F73B1}" type="presParOf" srcId="{4453C731-B668-458C-B6ED-087CEADE76E8}" destId="{B7491375-4805-4216-AF99-587285093F21}" srcOrd="0" destOrd="0" presId="urn:microsoft.com/office/officeart/2018/2/layout/IconCircleList"/>
    <dgm:cxn modelId="{C9907B30-BCDD-42A3-A7D5-CABBBE694C97}" type="presParOf" srcId="{4453C731-B668-458C-B6ED-087CEADE76E8}" destId="{A2FD0963-513E-4E43-90A7-CB91EE85661D}" srcOrd="1" destOrd="0" presId="urn:microsoft.com/office/officeart/2018/2/layout/IconCircleList"/>
    <dgm:cxn modelId="{FC438593-1F06-4274-900E-2B4D017AD62B}" type="presParOf" srcId="{4453C731-B668-458C-B6ED-087CEADE76E8}" destId="{8EA2FB2D-FB48-404F-A4F7-BBC0290A7340}" srcOrd="2" destOrd="0" presId="urn:microsoft.com/office/officeart/2018/2/layout/IconCircleList"/>
    <dgm:cxn modelId="{4685EB7E-B66B-4721-8257-4863EECBD5A0}" type="presParOf" srcId="{4453C731-B668-458C-B6ED-087CEADE76E8}" destId="{89C0F5C3-7B1E-4999-8582-20AAD75B49CD}" srcOrd="3" destOrd="0" presId="urn:microsoft.com/office/officeart/2018/2/layout/IconCircleList"/>
    <dgm:cxn modelId="{98263841-602B-4A46-BE0B-ED2D465BD27B}" type="presParOf" srcId="{A5B0C364-7780-4E72-ADA2-FAB7A067C528}" destId="{D800DB8D-B12F-46B4-834F-9BFD03226DA6}" srcOrd="3" destOrd="0" presId="urn:microsoft.com/office/officeart/2018/2/layout/IconCircleList"/>
    <dgm:cxn modelId="{7C1AB785-FEFE-4E7D-A282-C687C80E6154}" type="presParOf" srcId="{A5B0C364-7780-4E72-ADA2-FAB7A067C528}" destId="{E22BBD13-ED8A-4BFC-BA6C-BF212D7104EA}" srcOrd="4" destOrd="0" presId="urn:microsoft.com/office/officeart/2018/2/layout/IconCircleList"/>
    <dgm:cxn modelId="{2F60F31C-765A-45AA-BB4E-55FC2E723353}" type="presParOf" srcId="{E22BBD13-ED8A-4BFC-BA6C-BF212D7104EA}" destId="{0C0E7806-A916-4173-ADBD-FDC2C394E0A2}" srcOrd="0" destOrd="0" presId="urn:microsoft.com/office/officeart/2018/2/layout/IconCircleList"/>
    <dgm:cxn modelId="{BAC76283-6313-416D-A1E9-9E159B0BFD61}" type="presParOf" srcId="{E22BBD13-ED8A-4BFC-BA6C-BF212D7104EA}" destId="{2838B025-138E-4129-8956-40565DD95FC7}" srcOrd="1" destOrd="0" presId="urn:microsoft.com/office/officeart/2018/2/layout/IconCircleList"/>
    <dgm:cxn modelId="{86AA9A61-D79D-4A6C-AD54-A2CC220B32F0}" type="presParOf" srcId="{E22BBD13-ED8A-4BFC-BA6C-BF212D7104EA}" destId="{B0FE23CB-7637-4A6E-92A6-C0659A542093}" srcOrd="2" destOrd="0" presId="urn:microsoft.com/office/officeart/2018/2/layout/IconCircleList"/>
    <dgm:cxn modelId="{EFA6F024-89E2-40B9-A9E5-7EC27EE35138}" type="presParOf" srcId="{E22BBD13-ED8A-4BFC-BA6C-BF212D7104EA}" destId="{423FCBA9-DC5D-49E3-9488-2041FB6B6C16}" srcOrd="3" destOrd="0" presId="urn:microsoft.com/office/officeart/2018/2/layout/IconCircleList"/>
    <dgm:cxn modelId="{C5D8E25F-2869-40CB-A1AF-8AF241D67E73}" type="presParOf" srcId="{A5B0C364-7780-4E72-ADA2-FAB7A067C528}" destId="{7373192D-F52E-43F3-AA9E-FDA08CF52DAC}" srcOrd="5" destOrd="0" presId="urn:microsoft.com/office/officeart/2018/2/layout/IconCircleList"/>
    <dgm:cxn modelId="{BFB1E391-3D18-4F34-A0C4-E2D952F919A0}" type="presParOf" srcId="{A5B0C364-7780-4E72-ADA2-FAB7A067C528}" destId="{E2065420-22F4-46CE-91AC-F3160E3C9E17}" srcOrd="6" destOrd="0" presId="urn:microsoft.com/office/officeart/2018/2/layout/IconCircleList"/>
    <dgm:cxn modelId="{484F2730-E62A-48A9-AC67-19F3B4B6C3C7}" type="presParOf" srcId="{E2065420-22F4-46CE-91AC-F3160E3C9E17}" destId="{3310C9F6-D30F-4782-8DA1-D6CA4DB60559}" srcOrd="0" destOrd="0" presId="urn:microsoft.com/office/officeart/2018/2/layout/IconCircleList"/>
    <dgm:cxn modelId="{C4EF7761-8B07-4DF4-B406-A36EC43142AB}" type="presParOf" srcId="{E2065420-22F4-46CE-91AC-F3160E3C9E17}" destId="{29534F4A-6233-47BF-BD62-F932F75BBA00}" srcOrd="1" destOrd="0" presId="urn:microsoft.com/office/officeart/2018/2/layout/IconCircleList"/>
    <dgm:cxn modelId="{75BF1DB8-0B68-4F71-9221-200CBED75BAD}" type="presParOf" srcId="{E2065420-22F4-46CE-91AC-F3160E3C9E17}" destId="{ADEF178F-D3AE-42F7-A754-9EA5CE31B7EC}" srcOrd="2" destOrd="0" presId="urn:microsoft.com/office/officeart/2018/2/layout/IconCircleList"/>
    <dgm:cxn modelId="{89B96B09-7AA2-4307-90AF-BD2541F51547}" type="presParOf" srcId="{E2065420-22F4-46CE-91AC-F3160E3C9E17}" destId="{D97CCDA1-F6A5-421D-A4E4-823A1A02F93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B8D0E-5762-47E1-99F5-9AAEBFF83F0D}">
      <dsp:nvSpPr>
        <dsp:cNvPr id="0" name=""/>
        <dsp:cNvSpPr/>
      </dsp:nvSpPr>
      <dsp:spPr>
        <a:xfrm>
          <a:off x="82613" y="909059"/>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D3008D-CF4E-40F9-AEEF-2E92B6F76E58}">
      <dsp:nvSpPr>
        <dsp:cNvPr id="0" name=""/>
        <dsp:cNvSpPr/>
      </dsp:nvSpPr>
      <dsp:spPr>
        <a:xfrm>
          <a:off x="271034" y="1097481"/>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40EDF4-8065-4350-B5C4-C6E3D63476F9}">
      <dsp:nvSpPr>
        <dsp:cNvPr id="0" name=""/>
        <dsp:cNvSpPr/>
      </dsp:nvSpPr>
      <dsp:spPr>
        <a:xfrm>
          <a:off x="1172126"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rtl="0">
            <a:lnSpc>
              <a:spcPct val="90000"/>
            </a:lnSpc>
            <a:spcBef>
              <a:spcPct val="0"/>
            </a:spcBef>
            <a:spcAft>
              <a:spcPct val="35000"/>
            </a:spcAft>
            <a:buNone/>
          </a:pPr>
          <a:r>
            <a:rPr lang="en-US" sz="2200" kern="1200"/>
            <a:t>Portland Cement down </a:t>
          </a:r>
          <a:r>
            <a:rPr lang="en-US" sz="2200" kern="1200">
              <a:latin typeface="Calibri Light" panose="020F0302020204030204"/>
            </a:rPr>
            <a:t>2 %</a:t>
          </a:r>
          <a:endParaRPr lang="en-US" sz="2200" kern="1200"/>
        </a:p>
      </dsp:txBody>
      <dsp:txXfrm>
        <a:off x="1172126" y="909059"/>
        <a:ext cx="2114937" cy="897246"/>
      </dsp:txXfrm>
    </dsp:sp>
    <dsp:sp modelId="{B08137D2-3524-44FF-85A6-0CD4E831B4F9}">
      <dsp:nvSpPr>
        <dsp:cNvPr id="0" name=""/>
        <dsp:cNvSpPr/>
      </dsp:nvSpPr>
      <dsp:spPr>
        <a:xfrm>
          <a:off x="3655575" y="909059"/>
          <a:ext cx="897246" cy="897246"/>
        </a:xfrm>
        <a:prstGeom prst="ellipse">
          <a:avLst/>
        </a:prstGeom>
        <a:solidFill>
          <a:schemeClr val="accent2">
            <a:hueOff val="677650"/>
            <a:satOff val="25000"/>
            <a:lumOff val="-10735"/>
            <a:alphaOff val="0"/>
          </a:schemeClr>
        </a:solidFill>
        <a:ln>
          <a:noFill/>
        </a:ln>
        <a:effectLst/>
      </dsp:spPr>
      <dsp:style>
        <a:lnRef idx="0">
          <a:scrgbClr r="0" g="0" b="0"/>
        </a:lnRef>
        <a:fillRef idx="1">
          <a:scrgbClr r="0" g="0" b="0"/>
        </a:fillRef>
        <a:effectRef idx="0">
          <a:scrgbClr r="0" g="0" b="0"/>
        </a:effectRef>
        <a:fontRef idx="minor"/>
      </dsp:style>
    </dsp:sp>
    <dsp:sp modelId="{8CD7D299-58B6-4809-BC6D-32AC5D9394A3}">
      <dsp:nvSpPr>
        <dsp:cNvPr id="0" name=""/>
        <dsp:cNvSpPr/>
      </dsp:nvSpPr>
      <dsp:spPr>
        <a:xfrm>
          <a:off x="3843996" y="1097481"/>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18A9DA-AF83-4F7A-8A4A-0F701BF811AA}">
      <dsp:nvSpPr>
        <dsp:cNvPr id="0" name=""/>
        <dsp:cNvSpPr/>
      </dsp:nvSpPr>
      <dsp:spPr>
        <a:xfrm>
          <a:off x="4745088"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a:t>Residential Market Weakness</a:t>
          </a:r>
        </a:p>
      </dsp:txBody>
      <dsp:txXfrm>
        <a:off x="4745088" y="909059"/>
        <a:ext cx="2114937" cy="897246"/>
      </dsp:txXfrm>
    </dsp:sp>
    <dsp:sp modelId="{135C7178-29E1-4C30-A358-3AF0EC047D31}">
      <dsp:nvSpPr>
        <dsp:cNvPr id="0" name=""/>
        <dsp:cNvSpPr/>
      </dsp:nvSpPr>
      <dsp:spPr>
        <a:xfrm>
          <a:off x="7228536" y="909059"/>
          <a:ext cx="897246" cy="897246"/>
        </a:xfrm>
        <a:prstGeom prst="ellipse">
          <a:avLst/>
        </a:prstGeom>
        <a:solidFill>
          <a:schemeClr val="accent2">
            <a:hueOff val="1355300"/>
            <a:satOff val="50000"/>
            <a:lumOff val="-21470"/>
            <a:alphaOff val="0"/>
          </a:schemeClr>
        </a:solidFill>
        <a:ln>
          <a:noFill/>
        </a:ln>
        <a:effectLst/>
      </dsp:spPr>
      <dsp:style>
        <a:lnRef idx="0">
          <a:scrgbClr r="0" g="0" b="0"/>
        </a:lnRef>
        <a:fillRef idx="1">
          <a:scrgbClr r="0" g="0" b="0"/>
        </a:fillRef>
        <a:effectRef idx="0">
          <a:scrgbClr r="0" g="0" b="0"/>
        </a:effectRef>
        <a:fontRef idx="minor"/>
      </dsp:style>
    </dsp:sp>
    <dsp:sp modelId="{5EAAE208-4BDB-4A6B-A4EA-D1CB13F0CC4A}">
      <dsp:nvSpPr>
        <dsp:cNvPr id="0" name=""/>
        <dsp:cNvSpPr/>
      </dsp:nvSpPr>
      <dsp:spPr>
        <a:xfrm>
          <a:off x="7416958" y="1097481"/>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336B40-A69E-4050-BA89-970C76656AE8}">
      <dsp:nvSpPr>
        <dsp:cNvPr id="0" name=""/>
        <dsp:cNvSpPr/>
      </dsp:nvSpPr>
      <dsp:spPr>
        <a:xfrm>
          <a:off x="8318049"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a:t>Inflation and Cost Moderation</a:t>
          </a:r>
        </a:p>
      </dsp:txBody>
      <dsp:txXfrm>
        <a:off x="8318049" y="909059"/>
        <a:ext cx="2114937" cy="897246"/>
      </dsp:txXfrm>
    </dsp:sp>
    <dsp:sp modelId="{4267AAA4-0C1D-44E7-A63C-887A53D306C2}">
      <dsp:nvSpPr>
        <dsp:cNvPr id="0" name=""/>
        <dsp:cNvSpPr/>
      </dsp:nvSpPr>
      <dsp:spPr>
        <a:xfrm>
          <a:off x="82613" y="2546238"/>
          <a:ext cx="897246" cy="897246"/>
        </a:xfrm>
        <a:prstGeom prst="ellipse">
          <a:avLst/>
        </a:prstGeom>
        <a:solidFill>
          <a:schemeClr val="accent2">
            <a:hueOff val="2032949"/>
            <a:satOff val="75000"/>
            <a:lumOff val="-32206"/>
            <a:alphaOff val="0"/>
          </a:schemeClr>
        </a:solidFill>
        <a:ln>
          <a:noFill/>
        </a:ln>
        <a:effectLst/>
      </dsp:spPr>
      <dsp:style>
        <a:lnRef idx="0">
          <a:scrgbClr r="0" g="0" b="0"/>
        </a:lnRef>
        <a:fillRef idx="1">
          <a:scrgbClr r="0" g="0" b="0"/>
        </a:fillRef>
        <a:effectRef idx="0">
          <a:scrgbClr r="0" g="0" b="0"/>
        </a:effectRef>
        <a:fontRef idx="minor"/>
      </dsp:style>
    </dsp:sp>
    <dsp:sp modelId="{1742435F-DFBB-4BC3-AEBB-E1610C6CA406}">
      <dsp:nvSpPr>
        <dsp:cNvPr id="0" name=""/>
        <dsp:cNvSpPr/>
      </dsp:nvSpPr>
      <dsp:spPr>
        <a:xfrm>
          <a:off x="271034" y="2734659"/>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2A6F4C-9903-462F-8E03-3E0DBE85EDEB}">
      <dsp:nvSpPr>
        <dsp:cNvPr id="0" name=""/>
        <dsp:cNvSpPr/>
      </dsp:nvSpPr>
      <dsp:spPr>
        <a:xfrm>
          <a:off x="1172126"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a:t>Federal Funding Timeline</a:t>
          </a:r>
        </a:p>
      </dsp:txBody>
      <dsp:txXfrm>
        <a:off x="1172126" y="2546238"/>
        <a:ext cx="2114937" cy="897246"/>
      </dsp:txXfrm>
    </dsp:sp>
    <dsp:sp modelId="{1A194407-221C-40B8-BF01-53BBE1A9B114}">
      <dsp:nvSpPr>
        <dsp:cNvPr id="0" name=""/>
        <dsp:cNvSpPr/>
      </dsp:nvSpPr>
      <dsp:spPr>
        <a:xfrm>
          <a:off x="3655575" y="2546238"/>
          <a:ext cx="897246" cy="897246"/>
        </a:xfrm>
        <a:prstGeom prst="ellipse">
          <a:avLst/>
        </a:prstGeom>
        <a:solidFill>
          <a:schemeClr val="accent2">
            <a:hueOff val="2710599"/>
            <a:satOff val="100000"/>
            <a:lumOff val="-42941"/>
            <a:alphaOff val="0"/>
          </a:schemeClr>
        </a:solidFill>
        <a:ln>
          <a:noFill/>
        </a:ln>
        <a:effectLst/>
      </dsp:spPr>
      <dsp:style>
        <a:lnRef idx="0">
          <a:scrgbClr r="0" g="0" b="0"/>
        </a:lnRef>
        <a:fillRef idx="1">
          <a:scrgbClr r="0" g="0" b="0"/>
        </a:fillRef>
        <a:effectRef idx="0">
          <a:scrgbClr r="0" g="0" b="0"/>
        </a:effectRef>
        <a:fontRef idx="minor"/>
      </dsp:style>
    </dsp:sp>
    <dsp:sp modelId="{513693D7-0443-42A3-8467-5FAFDF71AC7C}">
      <dsp:nvSpPr>
        <dsp:cNvPr id="0" name=""/>
        <dsp:cNvSpPr/>
      </dsp:nvSpPr>
      <dsp:spPr>
        <a:xfrm>
          <a:off x="3843996" y="2734659"/>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DCCC1F-8E13-44C2-858F-D56BD039D7AE}">
      <dsp:nvSpPr>
        <dsp:cNvPr id="0" name=""/>
        <dsp:cNvSpPr/>
      </dsp:nvSpPr>
      <dsp:spPr>
        <a:xfrm>
          <a:off x="4745088"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rtl="0">
            <a:lnSpc>
              <a:spcPct val="90000"/>
            </a:lnSpc>
            <a:spcBef>
              <a:spcPct val="0"/>
            </a:spcBef>
            <a:spcAft>
              <a:spcPct val="35000"/>
            </a:spcAft>
            <a:buNone/>
          </a:pPr>
          <a:r>
            <a:rPr lang="en-US" sz="2200" kern="1200">
              <a:latin typeface="Calibri Light" panose="020F0302020204030204"/>
            </a:rPr>
            <a:t>Shipments down</a:t>
          </a:r>
          <a:endParaRPr lang="en-US" sz="2200" kern="1200"/>
        </a:p>
      </dsp:txBody>
      <dsp:txXfrm>
        <a:off x="4745088" y="2546238"/>
        <a:ext cx="2114937" cy="897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B4802-4EB8-475D-9173-33C0EFA7F862}">
      <dsp:nvSpPr>
        <dsp:cNvPr id="0" name=""/>
        <dsp:cNvSpPr/>
      </dsp:nvSpPr>
      <dsp:spPr>
        <a:xfrm>
          <a:off x="212335" y="469890"/>
          <a:ext cx="1335915" cy="13359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22E134-2F73-4A0A-964B-D767989922E0}">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7B3E03-DE58-460C-88A5-970B430B7151}">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baseline="0"/>
            <a:t>Strategic Mergers and Acquisitions</a:t>
          </a:r>
          <a:endParaRPr lang="en-US" sz="2400" kern="1200"/>
        </a:p>
      </dsp:txBody>
      <dsp:txXfrm>
        <a:off x="1834517" y="469890"/>
        <a:ext cx="3148942" cy="1335915"/>
      </dsp:txXfrm>
    </dsp:sp>
    <dsp:sp modelId="{B7491375-4805-4216-AF99-587285093F21}">
      <dsp:nvSpPr>
        <dsp:cNvPr id="0" name=""/>
        <dsp:cNvSpPr/>
      </dsp:nvSpPr>
      <dsp:spPr>
        <a:xfrm>
          <a:off x="5532139" y="469890"/>
          <a:ext cx="1335915" cy="1335915"/>
        </a:xfrm>
        <a:prstGeom prst="ellipse">
          <a:avLst/>
        </a:prstGeom>
        <a:solidFill>
          <a:schemeClr val="accent2">
            <a:hueOff val="903533"/>
            <a:satOff val="33333"/>
            <a:lumOff val="-14314"/>
            <a:alphaOff val="0"/>
          </a:schemeClr>
        </a:solidFill>
        <a:ln>
          <a:noFill/>
        </a:ln>
        <a:effectLst/>
      </dsp:spPr>
      <dsp:style>
        <a:lnRef idx="0">
          <a:scrgbClr r="0" g="0" b="0"/>
        </a:lnRef>
        <a:fillRef idx="1">
          <a:scrgbClr r="0" g="0" b="0"/>
        </a:fillRef>
        <a:effectRef idx="0">
          <a:scrgbClr r="0" g="0" b="0"/>
        </a:effectRef>
        <a:fontRef idx="minor"/>
      </dsp:style>
    </dsp:sp>
    <dsp:sp modelId="{A2FD0963-513E-4E43-90A7-CB91EE85661D}">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C0F5C3-7B1E-4999-8582-20AAD75B49CD}">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baseline="0"/>
            <a:t>Technological Investment</a:t>
          </a:r>
          <a:endParaRPr lang="en-US" sz="2400" kern="1200"/>
        </a:p>
      </dsp:txBody>
      <dsp:txXfrm>
        <a:off x="7154322" y="469890"/>
        <a:ext cx="3148942" cy="1335915"/>
      </dsp:txXfrm>
    </dsp:sp>
    <dsp:sp modelId="{0C0E7806-A916-4173-ADBD-FDC2C394E0A2}">
      <dsp:nvSpPr>
        <dsp:cNvPr id="0" name=""/>
        <dsp:cNvSpPr/>
      </dsp:nvSpPr>
      <dsp:spPr>
        <a:xfrm>
          <a:off x="212335" y="2545532"/>
          <a:ext cx="1335915" cy="1335915"/>
        </a:xfrm>
        <a:prstGeom prst="ellipse">
          <a:avLst/>
        </a:prstGeom>
        <a:solidFill>
          <a:schemeClr val="accent2">
            <a:hueOff val="1807066"/>
            <a:satOff val="66667"/>
            <a:lumOff val="-28627"/>
            <a:alphaOff val="0"/>
          </a:schemeClr>
        </a:solidFill>
        <a:ln>
          <a:noFill/>
        </a:ln>
        <a:effectLst/>
      </dsp:spPr>
      <dsp:style>
        <a:lnRef idx="0">
          <a:scrgbClr r="0" g="0" b="0"/>
        </a:lnRef>
        <a:fillRef idx="1">
          <a:scrgbClr r="0" g="0" b="0"/>
        </a:fillRef>
        <a:effectRef idx="0">
          <a:scrgbClr r="0" g="0" b="0"/>
        </a:effectRef>
        <a:fontRef idx="minor"/>
      </dsp:style>
    </dsp:sp>
    <dsp:sp modelId="{2838B025-138E-4129-8956-40565DD95FC7}">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3FCBA9-DC5D-49E3-9488-2041FB6B6C16}">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90000"/>
            </a:lnSpc>
            <a:spcBef>
              <a:spcPct val="0"/>
            </a:spcBef>
            <a:spcAft>
              <a:spcPct val="35000"/>
            </a:spcAft>
            <a:buNone/>
          </a:pPr>
          <a:r>
            <a:rPr lang="en-US" sz="2400" kern="1200">
              <a:latin typeface="Calibri Light" panose="020F0302020204030204"/>
            </a:rPr>
            <a:t>Mega Projects</a:t>
          </a:r>
          <a:endParaRPr lang="en-US" sz="2400" kern="1200"/>
        </a:p>
      </dsp:txBody>
      <dsp:txXfrm>
        <a:off x="1834517" y="2545532"/>
        <a:ext cx="3148942" cy="1335915"/>
      </dsp:txXfrm>
    </dsp:sp>
    <dsp:sp modelId="{3310C9F6-D30F-4782-8DA1-D6CA4DB60559}">
      <dsp:nvSpPr>
        <dsp:cNvPr id="0" name=""/>
        <dsp:cNvSpPr/>
      </dsp:nvSpPr>
      <dsp:spPr>
        <a:xfrm>
          <a:off x="5532139" y="2545532"/>
          <a:ext cx="1335915" cy="1335915"/>
        </a:xfrm>
        <a:prstGeom prst="ellipse">
          <a:avLst/>
        </a:prstGeom>
        <a:solidFill>
          <a:schemeClr val="accent2">
            <a:hueOff val="2710599"/>
            <a:satOff val="100000"/>
            <a:lumOff val="-42941"/>
            <a:alphaOff val="0"/>
          </a:schemeClr>
        </a:solidFill>
        <a:ln>
          <a:noFill/>
        </a:ln>
        <a:effectLst/>
      </dsp:spPr>
      <dsp:style>
        <a:lnRef idx="0">
          <a:scrgbClr r="0" g="0" b="0"/>
        </a:lnRef>
        <a:fillRef idx="1">
          <a:scrgbClr r="0" g="0" b="0"/>
        </a:fillRef>
        <a:effectRef idx="0">
          <a:scrgbClr r="0" g="0" b="0"/>
        </a:effectRef>
        <a:fontRef idx="minor"/>
      </dsp:style>
    </dsp:sp>
    <dsp:sp modelId="{29534F4A-6233-47BF-BD62-F932F75BBA00}">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7CCDA1-F6A5-421D-A4E4-823A1A02F93F}">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baseline="0"/>
            <a:t>Workforce Challenges	</a:t>
          </a:r>
          <a:endParaRPr lang="en-US" sz="2400" kern="1200"/>
        </a:p>
      </dsp:txBody>
      <dsp:txXfrm>
        <a:off x="7154322" y="2545532"/>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873BD6-6CC6-2040-B637-15C179B1BA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00B3DBC-5891-C948-9BE0-CE21ECCC17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3D0BA3-1219-F547-BB5E-8906895AC2DE}" type="datetimeFigureOut">
              <a:rPr lang="en-US" smtClean="0"/>
              <a:t>2/16/26</a:t>
            </a:fld>
            <a:endParaRPr lang="en-US"/>
          </a:p>
        </p:txBody>
      </p:sp>
      <p:sp>
        <p:nvSpPr>
          <p:cNvPr id="4" name="Footer Placeholder 3">
            <a:extLst>
              <a:ext uri="{FF2B5EF4-FFF2-40B4-BE49-F238E27FC236}">
                <a16:creationId xmlns:a16="http://schemas.microsoft.com/office/drawing/2014/main" id="{1B8C7775-7773-774D-B7AC-C6CE98DEE6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D14F4C-0C9A-894A-A9D3-F9C1F25866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48E6F7-7B19-4D4C-81C5-94730804F39C}" type="slidenum">
              <a:rPr lang="en-US" smtClean="0"/>
              <a:t>‹#›</a:t>
            </a:fld>
            <a:endParaRPr lang="en-US"/>
          </a:p>
        </p:txBody>
      </p:sp>
    </p:spTree>
    <p:extLst>
      <p:ext uri="{BB962C8B-B14F-4D97-AF65-F5344CB8AC3E}">
        <p14:creationId xmlns:p14="http://schemas.microsoft.com/office/powerpoint/2010/main" val="794902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6A895-E28A-C74E-91A1-6A907B79E289}" type="datetimeFigureOut">
              <a:rPr lang="en-US" smtClean="0"/>
              <a:t>2/16/26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8D6BE-06C7-9D44-B1ED-3695FD14EDEE}" type="slidenum">
              <a:rPr lang="en-US" smtClean="0"/>
              <a:t>‹#›</a:t>
            </a:fld>
            <a:endParaRPr lang="en-US"/>
          </a:p>
        </p:txBody>
      </p:sp>
    </p:spTree>
    <p:extLst>
      <p:ext uri="{BB962C8B-B14F-4D97-AF65-F5344CB8AC3E}">
        <p14:creationId xmlns:p14="http://schemas.microsoft.com/office/powerpoint/2010/main" val="3078345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am12.safelinks.protection.outlook.com/?url=https%3A%2F%2Fscript.google.com%2Fmacros%2Fs%2FAKfycby4D3wv6DR_4tVW9SrEcXKRvHAkGT-uGF2fUsD-Uqrw7auwyIgLaSsm2Iov1_BVkE8RSw%2Fexec&amp;data=05%7C02%7Cmstanley%40nssga.org%7C89decf184383445f866808de20a10b88%7C010674cbc50c457cb2ba31f6e03b2469%7C0%7C0%7C638984073214917899%7CUnknown%7CTWFpbGZsb3d8eyJFbXB0eU1hcGkiOnRydWUsIlYiOiIwLjAuMDAwMCIsIlAiOiJXaW4zMiIsIkFOIjoiTWFpbCIsIldUIjoyfQ%3D%3D%7C0%7C%7C%7C&amp;sdata=kXkIgnVr%2FoO9sYtMRkyp7unmL0ifvx92ManZh%2FFthLw%3D&amp;reserved=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415BC0-89B9-4DC0-807F-E563BBCAF5F7}" type="slidenum">
              <a:rPr lang="en-US" smtClean="0"/>
              <a:t>1</a:t>
            </a:fld>
            <a:endParaRPr lang="en-US"/>
          </a:p>
        </p:txBody>
      </p:sp>
    </p:spTree>
    <p:extLst>
      <p:ext uri="{BB962C8B-B14F-4D97-AF65-F5344CB8AC3E}">
        <p14:creationId xmlns:p14="http://schemas.microsoft.com/office/powerpoint/2010/main" val="203586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Stayed engaged on the standards and specifications, representing and advocating for the industry</a:t>
            </a:r>
          </a:p>
          <a:p>
            <a:pPr lvl="0"/>
            <a:r>
              <a:rPr lang="en-US" sz="1200" kern="1200" dirty="0">
                <a:solidFill>
                  <a:schemeClr val="tx1"/>
                </a:solidFill>
                <a:effectLst/>
                <a:latin typeface="+mn-lt"/>
                <a:ea typeface="+mn-ea"/>
                <a:cs typeface="+mn-cs"/>
              </a:rPr>
              <a:t>Continued efforts on securing funding for research on industry priorities</a:t>
            </a:r>
          </a:p>
          <a:p>
            <a:pPr lvl="0"/>
            <a:r>
              <a:rPr lang="en-US" sz="1200" kern="1200" dirty="0">
                <a:solidFill>
                  <a:schemeClr val="tx1"/>
                </a:solidFill>
                <a:effectLst/>
                <a:latin typeface="+mn-lt"/>
                <a:ea typeface="+mn-ea"/>
                <a:cs typeface="+mn-cs"/>
              </a:rPr>
              <a:t>Launch of the new ASR exposure site in PA for long-term support of ASR research</a:t>
            </a:r>
          </a:p>
          <a:p>
            <a:pPr lvl="0"/>
            <a:r>
              <a:rPr lang="en-US" sz="1200" kern="1200" dirty="0">
                <a:solidFill>
                  <a:schemeClr val="tx1"/>
                </a:solidFill>
                <a:effectLst/>
                <a:latin typeface="+mn-lt"/>
                <a:ea typeface="+mn-ea"/>
                <a:cs typeface="+mn-cs"/>
                <a:hlinkClick r:id="rId3" tooltip="https://nam12.safelinks.protection.outlook.com/?url=https%3A%2F%2Fscript.google.com%2Fmacros%2Fs%2FAKfycby4D3wv6DR_4tVW9SrEcXKRvHAkGT-uGF2fUsD-Uqrw7auwyIgLaSsm2Iov1_BVkE8RSw%2Fexec&amp;data=05%7C02%7Cmstanley%40nssga.org%7C89decf184383445f866808de20a10b88%7C0"/>
              </a:rPr>
              <a:t>Development of a new data platform to centralize industry data</a:t>
            </a:r>
            <a:endParaRPr lang="en-US" sz="1200" kern="1200" dirty="0">
              <a:solidFill>
                <a:schemeClr val="tx1"/>
              </a:solidFill>
              <a:effectLst/>
              <a:latin typeface="+mn-lt"/>
              <a:ea typeface="+mn-ea"/>
              <a:cs typeface="+mn-cs"/>
            </a:endParaRPr>
          </a:p>
          <a:p>
            <a:endParaRPr lang="en-US" dirty="0"/>
          </a:p>
          <a:p>
            <a:pPr lvl="0"/>
            <a:r>
              <a:rPr lang="en-US" sz="1200" kern="1200" dirty="0">
                <a:solidFill>
                  <a:schemeClr val="tx1"/>
                </a:solidFill>
                <a:effectLst/>
                <a:latin typeface="+mn-lt"/>
                <a:ea typeface="+mn-ea"/>
                <a:cs typeface="+mn-cs"/>
              </a:rPr>
              <a:t>Increased sustainability member resources and participation</a:t>
            </a:r>
          </a:p>
          <a:p>
            <a:pPr lvl="0"/>
            <a:r>
              <a:rPr lang="en-US" sz="1200" kern="1200" dirty="0">
                <a:solidFill>
                  <a:schemeClr val="tx1"/>
                </a:solidFill>
                <a:effectLst/>
                <a:latin typeface="+mn-lt"/>
                <a:ea typeface="+mn-ea"/>
                <a:cs typeface="+mn-cs"/>
              </a:rPr>
              <a:t>Participated in and provided comments to downstream PCR Committees (Asphalt Mixtures, Precast Concrete, Lime Materials, and Ready-Mix Concrete)</a:t>
            </a:r>
          </a:p>
          <a:p>
            <a:pPr lvl="0"/>
            <a:r>
              <a:rPr lang="en-US" sz="1200" kern="1200" dirty="0">
                <a:solidFill>
                  <a:schemeClr val="tx1"/>
                </a:solidFill>
                <a:effectLst/>
                <a:latin typeface="+mn-lt"/>
                <a:ea typeface="+mn-ea"/>
                <a:cs typeface="+mn-cs"/>
              </a:rPr>
              <a:t>Assumed program operator role for Construction Aggregates product category and developed appropriate program instructions </a:t>
            </a:r>
          </a:p>
          <a:p>
            <a:pPr lvl="0"/>
            <a:r>
              <a:rPr lang="en-US" sz="1200" kern="1200" dirty="0">
                <a:solidFill>
                  <a:schemeClr val="tx1"/>
                </a:solidFill>
                <a:effectLst/>
                <a:latin typeface="+mn-lt"/>
                <a:ea typeface="+mn-ea"/>
                <a:cs typeface="+mn-cs"/>
              </a:rPr>
              <a:t>Anticipate PCR Committee application process will begin in early 2026</a:t>
            </a:r>
          </a:p>
          <a:p>
            <a:pPr lvl="0"/>
            <a:r>
              <a:rPr lang="en-US" sz="1200" kern="1200" dirty="0">
                <a:solidFill>
                  <a:schemeClr val="tx1"/>
                </a:solidFill>
                <a:effectLst/>
                <a:latin typeface="+mn-lt"/>
                <a:ea typeface="+mn-ea"/>
                <a:cs typeface="+mn-cs"/>
              </a:rPr>
              <a:t>Participated in state, national, and international meetings and forums related to construction material sustainability and carbon neutrality goals</a:t>
            </a:r>
          </a:p>
          <a:p>
            <a:endParaRPr lang="en-US" dirty="0"/>
          </a:p>
        </p:txBody>
      </p:sp>
      <p:sp>
        <p:nvSpPr>
          <p:cNvPr id="4" name="Slide Number Placeholder 3"/>
          <p:cNvSpPr>
            <a:spLocks noGrp="1"/>
          </p:cNvSpPr>
          <p:nvPr>
            <p:ph type="sldNum" sz="quarter" idx="5"/>
          </p:nvPr>
        </p:nvSpPr>
        <p:spPr/>
        <p:txBody>
          <a:bodyPr/>
          <a:lstStyle/>
          <a:p>
            <a:fld id="{61415BC0-89B9-4DC0-807F-E563BBCAF5F7}" type="slidenum">
              <a:rPr lang="en-US" smtClean="0"/>
              <a:t>12</a:t>
            </a:fld>
            <a:endParaRPr lang="en-US"/>
          </a:p>
        </p:txBody>
      </p:sp>
    </p:spTree>
    <p:extLst>
      <p:ext uri="{BB962C8B-B14F-4D97-AF65-F5344CB8AC3E}">
        <p14:creationId xmlns:p14="http://schemas.microsoft.com/office/powerpoint/2010/main" val="3673350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July, President Trump signed into law the One Big Beautiful Bill Act that included several rock-solid tax provisions for the aggregates industry.</a:t>
            </a:r>
          </a:p>
          <a:p>
            <a:r>
              <a:rPr lang="en-US" dirty="0"/>
              <a:t>The law makes several of our key tax priorities permanent:</a:t>
            </a:r>
          </a:p>
          <a:p>
            <a:pPr lvl="1"/>
            <a:r>
              <a:rPr lang="en-US" dirty="0"/>
              <a:t>Bonus depreciation</a:t>
            </a:r>
          </a:p>
          <a:p>
            <a:pPr lvl="1"/>
            <a:r>
              <a:rPr lang="en-US" dirty="0"/>
              <a:t>Expensing for research and development</a:t>
            </a:r>
          </a:p>
          <a:p>
            <a:pPr lvl="1"/>
            <a:r>
              <a:rPr lang="en-US" dirty="0"/>
              <a:t>Section 199A for S-Corps</a:t>
            </a:r>
          </a:p>
          <a:p>
            <a:pPr lvl="1"/>
            <a:r>
              <a:rPr lang="en-US" dirty="0"/>
              <a:t>Estate and gift tax limits</a:t>
            </a:r>
          </a:p>
          <a:p>
            <a:pPr lvl="1"/>
            <a:r>
              <a:rPr lang="en-US" dirty="0"/>
              <a:t>Percentage depletion</a:t>
            </a:r>
          </a:p>
          <a:p>
            <a:r>
              <a:rPr lang="en-US" dirty="0"/>
              <a:t>The aggregates industry can confidently plan for future investments, hire and retain skilled workers and promote growth across the construction supply chain.</a:t>
            </a:r>
          </a:p>
          <a:p>
            <a:endParaRPr lang="en-US" dirty="0"/>
          </a:p>
          <a:p>
            <a:r>
              <a:rPr lang="en-US" sz="1200" kern="1200" dirty="0">
                <a:solidFill>
                  <a:schemeClr val="tx1"/>
                </a:solidFill>
                <a:effectLst/>
                <a:latin typeface="+mn-lt"/>
                <a:ea typeface="+mn-ea"/>
                <a:cs typeface="+mn-cs"/>
              </a:rPr>
              <a:t>Getting the PERMIT Act and CLEAR Waters Act introduced (clean water act). Also secured specific provisions within the SPEED Act (NEPA) around federal money no longer triggering NEPA.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Averaging over 40 touch points a month with members of the House and Senate to advocate for the aggregates industry</a:t>
            </a:r>
            <a:endParaRPr lang="en-US" dirty="0">
              <a:ea typeface="Calibri"/>
              <a:cs typeface="Calibri"/>
            </a:endParaRPr>
          </a:p>
          <a:p>
            <a:endParaRPr lang="en-US" dirty="0"/>
          </a:p>
          <a:p>
            <a:r>
              <a:rPr lang="en-US" dirty="0">
                <a:latin typeface="Calibri"/>
                <a:ea typeface="Calibri"/>
                <a:cs typeface="Calibri"/>
              </a:rPr>
              <a:t>Educated Congress on the need for permitting reform &amp; encouraged the introduction of several bills to reform CWA, ESA and NEPA</a:t>
            </a:r>
          </a:p>
          <a:p>
            <a:r>
              <a:rPr lang="en-US" dirty="0">
                <a:latin typeface="Calibri"/>
                <a:ea typeface="Calibri"/>
                <a:cs typeface="Calibri"/>
              </a:rPr>
              <a:t>Engaged with federal agencies by submitting public comments on rulemakings ranging from environmental issues to trade to small business reporting requirements</a:t>
            </a:r>
            <a:endParaRPr lang="en-US" dirty="0">
              <a:ea typeface="Calibri"/>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may have seen Golden's announcement to not run again in 2026 - so if the SPEED Act doesn't pass this Congress, we will need a new D lead in 2027. </a:t>
            </a:r>
          </a:p>
          <a:p>
            <a:endParaRPr lang="en-US" dirty="0"/>
          </a:p>
        </p:txBody>
      </p:sp>
      <p:sp>
        <p:nvSpPr>
          <p:cNvPr id="4" name="Slide Number Placeholder 3"/>
          <p:cNvSpPr>
            <a:spLocks noGrp="1"/>
          </p:cNvSpPr>
          <p:nvPr>
            <p:ph type="sldNum" sz="quarter" idx="5"/>
          </p:nvPr>
        </p:nvSpPr>
        <p:spPr/>
        <p:txBody>
          <a:bodyPr/>
          <a:lstStyle/>
          <a:p>
            <a:fld id="{61415BC0-89B9-4DC0-807F-E563BBCAF5F7}" type="slidenum">
              <a:rPr lang="en-US" smtClean="0"/>
              <a:t>13</a:t>
            </a:fld>
            <a:endParaRPr lang="en-US"/>
          </a:p>
        </p:txBody>
      </p:sp>
    </p:spTree>
    <p:extLst>
      <p:ext uri="{BB962C8B-B14F-4D97-AF65-F5344CB8AC3E}">
        <p14:creationId xmlns:p14="http://schemas.microsoft.com/office/powerpoint/2010/main" val="2729900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Expect new WOTUS proposal soon and that it is expected to more faithfully adhere to limits from the Supreme Court,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must be direct, flowing surface water connection to navigable waters or tributaries to be jurisdictional (this won’t matter all the much to them since they have very strict state rules). WOTUS has finally left the White House and OMB. It is currently pending final review with the EPA and the Army Corps. We are hearing it will have a 45-day comment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Permitting reform proposed solutions include setting firm review timelines, increasing transparency and improving government efficiency while balancing environmental protection with economic development. Must be bipartisan so that its durable and project neutral which will probably mean legislative guardrails. </a:t>
            </a:r>
            <a:r>
              <a:rPr lang="en-US" sz="1200" kern="1200" dirty="0">
                <a:solidFill>
                  <a:schemeClr val="tx1"/>
                </a:solidFill>
                <a:effectLst/>
                <a:latin typeface="+mn-lt"/>
                <a:ea typeface="+mn-ea"/>
                <a:cs typeface="+mn-cs"/>
              </a:rPr>
              <a:t>Surface reauthorization </a:t>
            </a:r>
            <a:r>
              <a:rPr lang="en-US" sz="1200" i="1" kern="1200" dirty="0">
                <a:solidFill>
                  <a:schemeClr val="tx1"/>
                </a:solidFill>
                <a:effectLst/>
                <a:latin typeface="+mn-lt"/>
                <a:ea typeface="+mn-ea"/>
                <a:cs typeface="+mn-cs"/>
              </a:rPr>
              <a:t>may </a:t>
            </a:r>
            <a:r>
              <a:rPr lang="en-US" sz="1200" kern="1200" dirty="0">
                <a:solidFill>
                  <a:schemeClr val="tx1"/>
                </a:solidFill>
                <a:effectLst/>
                <a:latin typeface="+mn-lt"/>
                <a:ea typeface="+mn-ea"/>
                <a:cs typeface="+mn-cs"/>
              </a:rPr>
              <a:t>be the vehicle for most of this. However, using it as </a:t>
            </a:r>
            <a:r>
              <a:rPr lang="en-US" sz="1200" i="1" kern="1200" dirty="0">
                <a:solidFill>
                  <a:schemeClr val="tx1"/>
                </a:solidFill>
                <a:effectLst/>
                <a:latin typeface="+mn-lt"/>
                <a:ea typeface="+mn-ea"/>
                <a:cs typeface="+mn-cs"/>
              </a:rPr>
              <a:t>the</a:t>
            </a:r>
            <a:r>
              <a:rPr lang="en-US" sz="1200" kern="1200" dirty="0">
                <a:solidFill>
                  <a:schemeClr val="tx1"/>
                </a:solidFill>
                <a:effectLst/>
                <a:latin typeface="+mn-lt"/>
                <a:ea typeface="+mn-ea"/>
                <a:cs typeface="+mn-cs"/>
              </a:rPr>
              <a:t> vehicle limits what permitting reform can be done.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From the aggregates' point of view, we need permitting reform to extend beyond NEPA and encompass the Clean Water Act and the Endangered Species Act. We believe it should also address the Clean Air Act. We would encourage a standalone bill that gets to 60 and 218 so it can span different committees in both chambers.  EPW and ENR in the Senate and T&amp;I, Nat Resources and E&amp;C in the House. According to House leadership, this is the first time the committees have </a:t>
            </a:r>
            <a:r>
              <a:rPr lang="en-US" sz="1200" i="1" kern="1200" dirty="0">
                <a:solidFill>
                  <a:schemeClr val="tx1"/>
                </a:solidFill>
                <a:effectLst/>
                <a:latin typeface="+mn-lt"/>
                <a:ea typeface="+mn-ea"/>
                <a:cs typeface="+mn-cs"/>
              </a:rPr>
              <a:t>truly</a:t>
            </a:r>
            <a:r>
              <a:rPr lang="en-US" sz="1200" kern="1200" dirty="0">
                <a:solidFill>
                  <a:schemeClr val="tx1"/>
                </a:solidFill>
                <a:effectLst/>
                <a:latin typeface="+mn-lt"/>
                <a:ea typeface="+mn-ea"/>
                <a:cs typeface="+mn-cs"/>
              </a:rPr>
              <a:t> worked together rather than focused on their individual silos. (opinion here - the Senate is still operating in its silos).</a:t>
            </a:r>
          </a:p>
          <a:p>
            <a:endParaRPr lang="en-US" dirty="0"/>
          </a:p>
          <a:p>
            <a:r>
              <a:rPr lang="en-US" dirty="0"/>
              <a:t>Surface: </a:t>
            </a:r>
          </a:p>
          <a:p>
            <a:r>
              <a:rPr lang="en-US" dirty="0"/>
              <a:t>House T&amp;I will mark up some time in early 2026 with the goal of having it to the House floor by spring 2026. Senate is committed but no timeline yet. Will be EV and hybrid fee</a:t>
            </a:r>
          </a:p>
          <a:p>
            <a:r>
              <a:rPr lang="en-US" sz="1200" b="1" kern="1200" dirty="0">
                <a:solidFill>
                  <a:schemeClr val="tx1"/>
                </a:solidFill>
                <a:effectLst/>
                <a:latin typeface="+mn-lt"/>
                <a:ea typeface="+mn-ea"/>
                <a:cs typeface="+mn-cs"/>
              </a:rPr>
              <a:t>Silica Rule Status</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 new substantive updates</a:t>
            </a:r>
          </a:p>
          <a:p>
            <a:pPr lvl="0"/>
            <a:r>
              <a:rPr lang="en-US" sz="1200" kern="1200" dirty="0">
                <a:solidFill>
                  <a:schemeClr val="tx1"/>
                </a:solidFill>
                <a:effectLst/>
                <a:latin typeface="+mn-lt"/>
                <a:ea typeface="+mn-ea"/>
                <a:cs typeface="+mn-cs"/>
              </a:rPr>
              <a:t>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Circuit stay of implementation still in place. The stay applies to both coal </a:t>
            </a:r>
            <a:r>
              <a:rPr lang="en-US" sz="1200" i="1" kern="1200" dirty="0">
                <a:solidFill>
                  <a:schemeClr val="tx1"/>
                </a:solidFill>
                <a:effectLst/>
                <a:latin typeface="+mn-lt"/>
                <a:ea typeface="+mn-ea"/>
                <a:cs typeface="+mn-cs"/>
              </a:rPr>
              <a:t>and </a:t>
            </a:r>
            <a:r>
              <a:rPr lang="en-US" sz="1200" kern="1200" dirty="0">
                <a:solidFill>
                  <a:schemeClr val="tx1"/>
                </a:solidFill>
                <a:effectLst/>
                <a:latin typeface="+mn-lt"/>
                <a:ea typeface="+mn-ea"/>
                <a:cs typeface="+mn-cs"/>
              </a:rPr>
              <a:t>MNM. MSHA cannot implement/enforce the rule until the Court reaches a decision on the merits.</a:t>
            </a:r>
          </a:p>
          <a:p>
            <a:pPr lvl="0"/>
            <a:r>
              <a:rPr lang="en-US" sz="1200" kern="1200" dirty="0">
                <a:solidFill>
                  <a:schemeClr val="tx1"/>
                </a:solidFill>
                <a:effectLst/>
                <a:latin typeface="+mn-lt"/>
                <a:ea typeface="+mn-ea"/>
                <a:cs typeface="+mn-cs"/>
              </a:rPr>
              <a:t>The plaintiffs’ coalition has been talking with MSHA to try to reach settlement, but all discussions have stopped during the government shutdown. </a:t>
            </a:r>
          </a:p>
          <a:p>
            <a:pPr lvl="0"/>
            <a:r>
              <a:rPr lang="en-US" sz="1200" kern="1200" dirty="0">
                <a:solidFill>
                  <a:schemeClr val="tx1"/>
                </a:solidFill>
                <a:effectLst/>
                <a:latin typeface="+mn-lt"/>
                <a:ea typeface="+mn-ea"/>
                <a:cs typeface="+mn-cs"/>
              </a:rPr>
              <a:t>The Court agreed to pause the litigation during these settlement discussions. At the end of October, MSHA asked, and the Court agreed to, a request to continue to hold the case in abeyance (paused). The parties will have 14 days after the end of the shutdown to file another status report.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MSHA Collaboration</a:t>
            </a:r>
          </a:p>
          <a:p>
            <a:pPr lvl="0"/>
            <a:r>
              <a:rPr lang="en-US" sz="1200" kern="1200" dirty="0">
                <a:solidFill>
                  <a:schemeClr val="tx1"/>
                </a:solidFill>
                <a:effectLst/>
                <a:latin typeface="+mn-lt"/>
                <a:ea typeface="+mn-ea"/>
                <a:cs typeface="+mn-cs"/>
              </a:rPr>
              <a:t>Golden Age of Collaboration” and wants to work with industry on a wide variety of issues.</a:t>
            </a:r>
          </a:p>
          <a:p>
            <a:pPr lvl="0"/>
            <a:r>
              <a:rPr lang="en-US" sz="1200" kern="1200" dirty="0">
                <a:solidFill>
                  <a:schemeClr val="tx1"/>
                </a:solidFill>
                <a:effectLst/>
                <a:latin typeface="+mn-lt"/>
                <a:ea typeface="+mn-ea"/>
                <a:cs typeface="+mn-cs"/>
              </a:rPr>
              <a:t>Data is really important. Want to ensure MSHA data is accurate and available. MSHA wants to make sure industry and miners have access to data to help drive improvements.</a:t>
            </a:r>
          </a:p>
          <a:p>
            <a:pPr lvl="0"/>
            <a:r>
              <a:rPr lang="en-US" sz="1200" kern="1200" dirty="0">
                <a:solidFill>
                  <a:schemeClr val="tx1"/>
                </a:solidFill>
                <a:effectLst/>
                <a:latin typeface="+mn-lt"/>
                <a:ea typeface="+mn-ea"/>
                <a:cs typeface="+mn-cs"/>
              </a:rPr>
              <a:t>MSHA Information Hub – done significant improvements to the MSHA.gov website. Much more user friendly. MSHA is looking for additional input on ways to improve the information hub, so if you have ideas about additional information you want on the landing page, you should share with MSHA directly or feel free to share thoughts with NSSGA</a:t>
            </a:r>
          </a:p>
          <a:p>
            <a:pPr lvl="0"/>
            <a:r>
              <a:rPr lang="en-US" sz="1200" kern="1200" dirty="0">
                <a:solidFill>
                  <a:schemeClr val="tx1"/>
                </a:solidFill>
                <a:effectLst/>
                <a:latin typeface="+mn-lt"/>
                <a:ea typeface="+mn-ea"/>
                <a:cs typeface="+mn-cs"/>
              </a:rPr>
              <a:t>They have rebranded the compliance assistance program as the CASH or Compliance Assistance in Safety and Health. The CASH website has training resources, toolkits and information on how to contact a compliance assistance specialist. </a:t>
            </a:r>
          </a:p>
          <a:p>
            <a:endParaRPr lang="en-US" dirty="0"/>
          </a:p>
          <a:p>
            <a:endParaRPr lang="en-US" dirty="0"/>
          </a:p>
        </p:txBody>
      </p:sp>
      <p:sp>
        <p:nvSpPr>
          <p:cNvPr id="4" name="Slide Number Placeholder 3"/>
          <p:cNvSpPr>
            <a:spLocks noGrp="1"/>
          </p:cNvSpPr>
          <p:nvPr>
            <p:ph type="sldNum" sz="quarter" idx="5"/>
          </p:nvPr>
        </p:nvSpPr>
        <p:spPr/>
        <p:txBody>
          <a:bodyPr/>
          <a:lstStyle/>
          <a:p>
            <a:fld id="{61415BC0-89B9-4DC0-807F-E563BBCAF5F7}" type="slidenum">
              <a:rPr lang="en-US" smtClean="0"/>
              <a:t>15</a:t>
            </a:fld>
            <a:endParaRPr lang="en-US"/>
          </a:p>
        </p:txBody>
      </p:sp>
    </p:spTree>
    <p:extLst>
      <p:ext uri="{BB962C8B-B14F-4D97-AF65-F5344CB8AC3E}">
        <p14:creationId xmlns:p14="http://schemas.microsoft.com/office/powerpoint/2010/main" val="2829149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President Trump launched a 10:1 deregulatory initiative for his administration.</a:t>
            </a:r>
          </a:p>
          <a:p>
            <a:r>
              <a:rPr lang="en-US" dirty="0"/>
              <a:t>Environmental and land management agencies are making progress to meet this goal. </a:t>
            </a:r>
          </a:p>
          <a:p>
            <a:r>
              <a:rPr lang="en-US" dirty="0"/>
              <a:t>Safety-focused agencies are facing challenges, hesitant to roll back 10 regulations to introduce a new one, even if the industry is requesting something new.</a:t>
            </a:r>
          </a:p>
          <a:p>
            <a:r>
              <a:rPr lang="en-US" dirty="0"/>
              <a:t>The Trump administration frequently solicits our input on which regulations it should target to roll back.</a:t>
            </a:r>
          </a:p>
          <a:p>
            <a:endParaRPr lang="en-US" dirty="0"/>
          </a:p>
          <a:p>
            <a:pPr lvl="1"/>
            <a:r>
              <a:rPr lang="en-US" sz="1200" kern="1200" dirty="0">
                <a:solidFill>
                  <a:schemeClr val="tx1"/>
                </a:solidFill>
                <a:effectLst/>
                <a:latin typeface="+mn-lt"/>
                <a:ea typeface="+mn-ea"/>
                <a:cs typeface="+mn-cs"/>
              </a:rPr>
              <a:t>In July, MSHA published several proposed rules eliminating or updating standards they deem outdated, unnecessary or overly burdensome standards. For example, </a:t>
            </a:r>
          </a:p>
          <a:p>
            <a:pPr lvl="2"/>
            <a:r>
              <a:rPr lang="en-US" sz="1200" kern="1200" dirty="0">
                <a:solidFill>
                  <a:schemeClr val="tx1"/>
                </a:solidFill>
                <a:effectLst/>
                <a:latin typeface="+mn-lt"/>
                <a:ea typeface="+mn-ea"/>
                <a:cs typeface="+mn-cs"/>
              </a:rPr>
              <a:t>they are trying to eliminate standards regulations blacksmith shops and trolleys because they are no longer needed. </a:t>
            </a:r>
          </a:p>
          <a:p>
            <a:pPr lvl="2"/>
            <a:r>
              <a:rPr lang="en-US" sz="1200" kern="1200" dirty="0">
                <a:solidFill>
                  <a:schemeClr val="tx1"/>
                </a:solidFill>
                <a:effectLst/>
                <a:latin typeface="+mn-lt"/>
                <a:ea typeface="+mn-ea"/>
                <a:cs typeface="+mn-cs"/>
              </a:rPr>
              <a:t>They are updating the </a:t>
            </a:r>
            <a:r>
              <a:rPr lang="en-US" sz="1200" kern="1200" dirty="0" err="1">
                <a:solidFill>
                  <a:schemeClr val="tx1"/>
                </a:solidFill>
                <a:effectLst/>
                <a:latin typeface="+mn-lt"/>
                <a:ea typeface="+mn-ea"/>
                <a:cs typeface="+mn-cs"/>
              </a:rPr>
              <a:t>HazCom</a:t>
            </a:r>
            <a:r>
              <a:rPr lang="en-US" sz="1200" kern="1200" dirty="0">
                <a:solidFill>
                  <a:schemeClr val="tx1"/>
                </a:solidFill>
                <a:effectLst/>
                <a:latin typeface="+mn-lt"/>
                <a:ea typeface="+mn-ea"/>
                <a:cs typeface="+mn-cs"/>
              </a:rPr>
              <a:t> standard to allow operators to provide materials electronically instead of just in paper form.</a:t>
            </a:r>
          </a:p>
          <a:p>
            <a:pPr lvl="2"/>
            <a:r>
              <a:rPr lang="en-US" sz="1200" kern="1200" dirty="0">
                <a:solidFill>
                  <a:schemeClr val="tx1"/>
                </a:solidFill>
                <a:effectLst/>
                <a:latin typeface="+mn-lt"/>
                <a:ea typeface="+mn-ea"/>
                <a:cs typeface="+mn-cs"/>
              </a:rPr>
              <a:t>Then there are some looking to limit District Managers’ authority related to ventilation, roof control, and training plans. </a:t>
            </a:r>
          </a:p>
          <a:p>
            <a:pPr lvl="1"/>
            <a:r>
              <a:rPr lang="en-US" sz="1200" kern="1200" dirty="0">
                <a:solidFill>
                  <a:schemeClr val="tx1"/>
                </a:solidFill>
                <a:effectLst/>
                <a:latin typeface="+mn-lt"/>
                <a:ea typeface="+mn-ea"/>
                <a:cs typeface="+mn-cs"/>
              </a:rPr>
              <a:t>MSHA took public comments on the proposed rules and now we wait and see how they decide to move forward. </a:t>
            </a:r>
          </a:p>
          <a:p>
            <a:pPr lvl="0"/>
            <a:r>
              <a:rPr lang="en-US" sz="1200" kern="1200" dirty="0">
                <a:solidFill>
                  <a:schemeClr val="tx1"/>
                </a:solidFill>
                <a:effectLst/>
                <a:latin typeface="+mn-lt"/>
                <a:ea typeface="+mn-ea"/>
                <a:cs typeface="+mn-cs"/>
              </a:rPr>
              <a:t>Much of what happens will be dictated by budget and staffing. MSHA lost a significant amount of staff to the early retirement offers – including people in the solicitor’s office and the office of standards, regulation and variances who are all necessary to do the regulatory/deregulatory work.</a:t>
            </a:r>
          </a:p>
          <a:p>
            <a:pPr lvl="0"/>
            <a:r>
              <a:rPr lang="en-US" sz="1200" kern="1200" dirty="0">
                <a:solidFill>
                  <a:schemeClr val="tx1"/>
                </a:solidFill>
                <a:effectLst/>
                <a:latin typeface="+mn-lt"/>
                <a:ea typeface="+mn-ea"/>
                <a:cs typeface="+mn-cs"/>
              </a:rPr>
              <a:t>No new updates on the NIOSH mining program</a:t>
            </a:r>
          </a:p>
          <a:p>
            <a:endParaRPr lang="en-US" dirty="0"/>
          </a:p>
        </p:txBody>
      </p:sp>
      <p:sp>
        <p:nvSpPr>
          <p:cNvPr id="4" name="Slide Number Placeholder 3"/>
          <p:cNvSpPr>
            <a:spLocks noGrp="1"/>
          </p:cNvSpPr>
          <p:nvPr>
            <p:ph type="sldNum" sz="quarter" idx="5"/>
          </p:nvPr>
        </p:nvSpPr>
        <p:spPr/>
        <p:txBody>
          <a:bodyPr/>
          <a:lstStyle/>
          <a:p>
            <a:fld id="{61415BC0-89B9-4DC0-807F-E563BBCAF5F7}" type="slidenum">
              <a:rPr lang="en-US" smtClean="0"/>
              <a:t>16</a:t>
            </a:fld>
            <a:endParaRPr lang="en-US"/>
          </a:p>
        </p:txBody>
      </p:sp>
    </p:spTree>
    <p:extLst>
      <p:ext uri="{BB962C8B-B14F-4D97-AF65-F5344CB8AC3E}">
        <p14:creationId xmlns:p14="http://schemas.microsoft.com/office/powerpoint/2010/main" val="3484006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mn-lt"/>
              </a:rPr>
              <a:t>After nearly 15 years of back and forth rulemaking which is confusing for the industry as well as regulators, we support the new WOTUS durable rule</a:t>
            </a:r>
            <a:br>
              <a:rPr kumimoji="0" lang="en-US" altLang="en-US" sz="1200" b="0" i="0" u="none" strike="noStrike" cap="none" normalizeH="0" baseline="0" dirty="0">
                <a:ln>
                  <a:noFill/>
                </a:ln>
                <a:solidFill>
                  <a:schemeClr val="bg1"/>
                </a:solidFill>
                <a:effectLst/>
                <a:latin typeface="+mn-lt"/>
              </a:rPr>
            </a:br>
            <a:endParaRPr kumimoji="0" lang="en-US" altLang="en-US" sz="1200" b="0" i="0" u="none" strike="noStrike" cap="none" normalizeH="0" baseline="0" dirty="0">
              <a:ln>
                <a:noFill/>
              </a:ln>
              <a:solidFill>
                <a:schemeClr val="bg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mn-lt"/>
              </a:rPr>
              <a:t>The rule adheres to the unanimous Sackett opinion where SCOTUS limited federal control of wetlands to only those in direct, flowing contact with jurisdictional waters.</a:t>
            </a:r>
            <a:br>
              <a:rPr kumimoji="0" lang="en-US" altLang="en-US" sz="1200" b="0" i="0" u="none" strike="noStrike" cap="none" normalizeH="0" baseline="0" dirty="0">
                <a:ln>
                  <a:noFill/>
                </a:ln>
                <a:solidFill>
                  <a:schemeClr val="bg1"/>
                </a:solidFill>
                <a:effectLst/>
                <a:latin typeface="+mn-lt"/>
              </a:rPr>
            </a:br>
            <a:endParaRPr kumimoji="0" lang="en-US" altLang="en-US" sz="1200" b="0" i="0" u="none" strike="noStrike" cap="none" normalizeH="0" baseline="0" dirty="0">
              <a:ln>
                <a:noFill/>
              </a:ln>
              <a:solidFill>
                <a:schemeClr val="bg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mn-lt"/>
              </a:rPr>
              <a:t>This increased clarity will reduce permit time and complexity for the industry.</a:t>
            </a:r>
            <a:br>
              <a:rPr kumimoji="0" lang="en-US" altLang="en-US" sz="1200" b="0" i="0" u="none" strike="noStrike" cap="none" normalizeH="0" baseline="0" dirty="0">
                <a:ln>
                  <a:noFill/>
                </a:ln>
                <a:solidFill>
                  <a:schemeClr val="bg1"/>
                </a:solidFill>
                <a:effectLst/>
                <a:latin typeface="+mn-lt"/>
              </a:rPr>
            </a:br>
            <a:endParaRPr kumimoji="0" lang="en-US" altLang="en-US" sz="1200" b="0" i="0" u="none" strike="noStrike" cap="none" normalizeH="0" baseline="0" dirty="0">
              <a:ln>
                <a:noFill/>
              </a:ln>
              <a:solidFill>
                <a:schemeClr val="bg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mn-lt"/>
              </a:rPr>
              <a:t>A final rule is expected in the first half of 2026.</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200" b="0" i="0" u="none" strike="noStrike" cap="none" normalizeH="0" baseline="0" dirty="0">
              <a:ln>
                <a:noFill/>
              </a:ln>
              <a:solidFill>
                <a:schemeClr val="bg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mn-lt"/>
              </a:rPr>
              <a:t>NSSGA has strongly supported the PERMIT Act to reform the Clean Water Act. This bill provides clear exclusions for Clean Water Act jurisdiction, it limits state reviews to only federally-regulated discharges and enforces a strict timeline, the bill extends general permits to 10 years and clears the backlog of pending approved jurisdictional determinations and permit applications.</a:t>
            </a:r>
          </a:p>
          <a:p>
            <a:endParaRPr lang="en-US" dirty="0"/>
          </a:p>
        </p:txBody>
      </p:sp>
      <p:sp>
        <p:nvSpPr>
          <p:cNvPr id="4" name="Slide Number Placeholder 3"/>
          <p:cNvSpPr>
            <a:spLocks noGrp="1"/>
          </p:cNvSpPr>
          <p:nvPr>
            <p:ph type="sldNum" sz="quarter" idx="5"/>
          </p:nvPr>
        </p:nvSpPr>
        <p:spPr/>
        <p:txBody>
          <a:bodyPr/>
          <a:lstStyle/>
          <a:p>
            <a:fld id="{61415BC0-89B9-4DC0-807F-E563BBCAF5F7}" type="slidenum">
              <a:rPr lang="en-US" smtClean="0"/>
              <a:t>17</a:t>
            </a:fld>
            <a:endParaRPr lang="en-US"/>
          </a:p>
        </p:txBody>
      </p:sp>
    </p:spTree>
    <p:extLst>
      <p:ext uri="{BB962C8B-B14F-4D97-AF65-F5344CB8AC3E}">
        <p14:creationId xmlns:p14="http://schemas.microsoft.com/office/powerpoint/2010/main" val="1520612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Uncertainty over everything: trade, immigration, executive orders, government funding on all levels</a:t>
            </a:r>
          </a:p>
          <a:p>
            <a:endParaRPr lang="en-US" dirty="0"/>
          </a:p>
          <a:p>
            <a:r>
              <a:rPr lang="en-US" dirty="0"/>
              <a:t>And how the economy reacts to all of that</a:t>
            </a:r>
          </a:p>
          <a:p>
            <a:endParaRPr lang="en-US" dirty="0"/>
          </a:p>
          <a:p>
            <a:pPr lvl="0"/>
            <a:r>
              <a:rPr lang="en-US" sz="1200" kern="1200" dirty="0">
                <a:solidFill>
                  <a:schemeClr val="tx1"/>
                </a:solidFill>
                <a:effectLst/>
                <a:latin typeface="+mn-lt"/>
                <a:ea typeface="+mn-ea"/>
                <a:cs typeface="+mn-cs"/>
              </a:rPr>
              <a:t>Republicans are starting to say publicly that they will begin to do some oversight in 2026. They appreciate that it's easy to look back at Biden's term; however, they are noticing a need for it in the trade space. With the Supreme Court's hearing on tariffs playing a pivotal role in this, will pit MAGA versus free-market Rs</a:t>
            </a:r>
            <a:endParaRPr lang="en-US" dirty="0"/>
          </a:p>
        </p:txBody>
      </p:sp>
      <p:sp>
        <p:nvSpPr>
          <p:cNvPr id="4" name="Slide Number Placeholder 3"/>
          <p:cNvSpPr>
            <a:spLocks noGrp="1"/>
          </p:cNvSpPr>
          <p:nvPr>
            <p:ph type="sldNum" sz="quarter" idx="5"/>
          </p:nvPr>
        </p:nvSpPr>
        <p:spPr/>
        <p:txBody>
          <a:bodyPr/>
          <a:lstStyle/>
          <a:p>
            <a:fld id="{61415BC0-89B9-4DC0-807F-E563BBCAF5F7}" type="slidenum">
              <a:rPr lang="en-US" smtClean="0"/>
              <a:t>18</a:t>
            </a:fld>
            <a:endParaRPr lang="en-US"/>
          </a:p>
        </p:txBody>
      </p:sp>
    </p:spTree>
    <p:extLst>
      <p:ext uri="{BB962C8B-B14F-4D97-AF65-F5344CB8AC3E}">
        <p14:creationId xmlns:p14="http://schemas.microsoft.com/office/powerpoint/2010/main" val="173666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Environmental delays are among the most significant barriers to timely infrastructure development.</a:t>
            </a:r>
          </a:p>
          <a:p>
            <a:r>
              <a:rPr lang="en-US" dirty="0"/>
              <a:t>The National Environmental Policy Act (NEPA) reviews often exceed federal timelines.</a:t>
            </a:r>
          </a:p>
          <a:p>
            <a:r>
              <a:rPr lang="en-US" dirty="0"/>
              <a:t>Under the Endangered Species Act (ESA), multiple agencies often offer conflicting guidance or redundant steps to reduce harm to a species. </a:t>
            </a:r>
          </a:p>
          <a:p>
            <a:r>
              <a:rPr lang="en-US" dirty="0"/>
              <a:t>Clean Water Act (CWA) jurisdiction has been subject to ongoing litigation for over ten years.</a:t>
            </a:r>
          </a:p>
          <a:p>
            <a:r>
              <a:rPr lang="en-US" dirty="0"/>
              <a:t>Congress is working to reform the permitting system to support domestic manufacturing and economic growth. Proposed solutions include setting firm review timelines, increasing transparency and improving government efficiency while balancing environmental protection with economic development. </a:t>
            </a:r>
          </a:p>
          <a:p>
            <a:endParaRPr lang="en-US"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mn-lt"/>
              </a:rPr>
              <a:t>NSSGA strongly supported the SPEED Act that clarifies the analysis required under the National Environmental Policy Act. This bill enables agencies to better balance environmental protection with economic development. </a:t>
            </a:r>
            <a:br>
              <a:rPr kumimoji="0" lang="en-US" altLang="en-US" sz="1200" b="0" i="0" u="none" strike="noStrike" cap="none" normalizeH="0" baseline="0" dirty="0">
                <a:ln>
                  <a:noFill/>
                </a:ln>
                <a:solidFill>
                  <a:schemeClr val="bg1"/>
                </a:solidFill>
                <a:effectLst/>
                <a:latin typeface="+mn-lt"/>
              </a:rPr>
            </a:br>
            <a:endParaRPr kumimoji="0" lang="en-US" altLang="en-US" sz="1200" b="0" i="0" u="none" strike="noStrike" cap="none" normalizeH="0" baseline="0" dirty="0">
              <a:ln>
                <a:noFill/>
              </a:ln>
              <a:solidFill>
                <a:schemeClr val="bg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mn-lt"/>
              </a:rPr>
              <a:t>Importantly, the bill is project neutral and is meant to advance projects all of sorts. This is critically important to NSSGA as it provides all industries the certainty that once their project is permitted, it can be built!</a:t>
            </a:r>
            <a:br>
              <a:rPr kumimoji="0" lang="en-US" altLang="en-US" sz="1200" b="0" i="0" u="none" strike="noStrike" cap="none" normalizeH="0" baseline="0" dirty="0">
                <a:ln>
                  <a:noFill/>
                </a:ln>
                <a:solidFill>
                  <a:schemeClr val="bg1"/>
                </a:solidFill>
                <a:effectLst/>
                <a:latin typeface="+mn-lt"/>
              </a:rPr>
            </a:br>
            <a:endParaRPr kumimoji="0" lang="en-US" altLang="en-US" sz="1200" b="0" i="0" u="none" strike="noStrike" cap="none" normalizeH="0" baseline="0" dirty="0">
              <a:ln>
                <a:noFill/>
              </a:ln>
              <a:solidFill>
                <a:schemeClr val="bg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mn-lt"/>
              </a:rPr>
              <a:t>Notably, the SPEED Act clarifies that the simple receipt of federal funding is not a trigger for NEPA. This will allow infrastructure projects authorized under the upcoming surface transportation efforts to be quickly built and not caught up in bureaucratic </a:t>
            </a:r>
            <a:r>
              <a:rPr kumimoji="0" lang="en-US" altLang="en-US" sz="1200" b="0" i="0" u="none" strike="noStrike" cap="none" normalizeH="0" baseline="0" dirty="0" err="1">
                <a:ln>
                  <a:noFill/>
                </a:ln>
                <a:solidFill>
                  <a:schemeClr val="bg1"/>
                </a:solidFill>
                <a:effectLst/>
                <a:latin typeface="+mn-lt"/>
              </a:rPr>
              <a:t>redtape</a:t>
            </a:r>
            <a:r>
              <a:rPr kumimoji="0" lang="en-US" altLang="en-US" sz="1200" b="0" i="0" u="none" strike="noStrike" cap="none" normalizeH="0" baseline="0" dirty="0">
                <a:ln>
                  <a:noFill/>
                </a:ln>
                <a:solidFill>
                  <a:schemeClr val="bg1"/>
                </a:solidFill>
                <a:effectLst/>
                <a:latin typeface="+mn-lt"/>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mn-lt"/>
              </a:rPr>
              <a:t>NSSGA submitted comments in support of common sense streamlining of implementation of the endangered species act.</a:t>
            </a:r>
          </a:p>
          <a:p>
            <a:pPr marR="0" lvl="0" algn="l" defTabSz="914400" rtl="0" eaLnBrk="0" fontAlgn="base" latinLnBrk="0" hangingPunct="0">
              <a:lnSpc>
                <a:spcPct val="100000"/>
              </a:lnSpc>
              <a:spcBef>
                <a:spcPct val="0"/>
              </a:spcBef>
              <a:spcAft>
                <a:spcPct val="0"/>
              </a:spcAft>
              <a:buClrTx/>
              <a:buSzTx/>
              <a:tabLst/>
            </a:pPr>
            <a:endParaRPr kumimoji="0" lang="en-US" altLang="en-US" sz="1200" b="0" i="0" u="none" strike="noStrike" cap="none" normalizeH="0" baseline="0" dirty="0">
              <a:ln>
                <a:noFill/>
              </a:ln>
              <a:solidFill>
                <a:schemeClr val="bg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mn-lt"/>
              </a:rPr>
              <a:t>The comments include member examples of how suggested improvements will positively impact the industry and reduce delays.</a:t>
            </a:r>
          </a:p>
          <a:p>
            <a:pPr marR="0" lvl="0" algn="l" defTabSz="914400" rtl="0" eaLnBrk="0" fontAlgn="base" latinLnBrk="0" hangingPunct="0">
              <a:lnSpc>
                <a:spcPct val="100000"/>
              </a:lnSpc>
              <a:spcBef>
                <a:spcPct val="0"/>
              </a:spcBef>
              <a:spcAft>
                <a:spcPct val="0"/>
              </a:spcAft>
              <a:buClrTx/>
              <a:buSzTx/>
              <a:tabLst/>
            </a:pPr>
            <a:endParaRPr kumimoji="0" lang="en-US" altLang="en-US" sz="1200" b="0" i="0" u="none" strike="noStrike" cap="none" normalizeH="0" baseline="0" dirty="0">
              <a:ln>
                <a:noFill/>
              </a:ln>
              <a:solidFill>
                <a:schemeClr val="bg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mn-lt"/>
              </a:rPr>
              <a:t>NSSGA endorsed the ESA Amendments Act that were introduced in early 2025. This bill would prioritizes science-based conservation efforts, improves regulatory transparency and streamlines permitting processes essential to economic growth and infrastructure development.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200" b="0" i="0" u="none" strike="noStrike" cap="none" normalizeH="0" baseline="0" dirty="0">
              <a:ln>
                <a:noFill/>
              </a:ln>
              <a:solidFill>
                <a:schemeClr val="bg1"/>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61415BC0-89B9-4DC0-807F-E563BBCAF5F7}" type="slidenum">
              <a:rPr lang="en-US" smtClean="0"/>
              <a:t>19</a:t>
            </a:fld>
            <a:endParaRPr lang="en-US"/>
          </a:p>
        </p:txBody>
      </p:sp>
    </p:spTree>
    <p:extLst>
      <p:ext uri="{BB962C8B-B14F-4D97-AF65-F5344CB8AC3E}">
        <p14:creationId xmlns:p14="http://schemas.microsoft.com/office/powerpoint/2010/main" val="101544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NSSGA continues to advocate for changes to the 2024 MSHA Silica Rule.  </a:t>
            </a:r>
          </a:p>
          <a:p>
            <a:pPr rtl="0" fontAlgn="base"/>
            <a:r>
              <a:rPr lang="en-US" sz="1200" b="0" i="0" kern="1200" dirty="0">
                <a:solidFill>
                  <a:schemeClr val="tx1"/>
                </a:solidFill>
                <a:effectLst/>
                <a:latin typeface="+mn-lt"/>
                <a:ea typeface="+mn-ea"/>
                <a:cs typeface="+mn-cs"/>
              </a:rPr>
              <a:t>To recap, the 2024 Rule lowered the Permissive Exposure Limit (PEL) to 50 </a:t>
            </a:r>
            <a:r>
              <a:rPr lang="en-US" sz="1200" b="0" i="0" kern="1200" dirty="0" err="1">
                <a:solidFill>
                  <a:schemeClr val="tx1"/>
                </a:solidFill>
                <a:effectLst/>
                <a:latin typeface="+mn-lt"/>
                <a:ea typeface="+mn-ea"/>
                <a:cs typeface="+mn-cs"/>
              </a:rPr>
              <a:t>μg</a:t>
            </a:r>
            <a:r>
              <a:rPr lang="en-US" sz="1200" b="0" i="0" kern="1200" dirty="0">
                <a:solidFill>
                  <a:schemeClr val="tx1"/>
                </a:solidFill>
                <a:effectLst/>
                <a:latin typeface="+mn-lt"/>
                <a:ea typeface="+mn-ea"/>
                <a:cs typeface="+mn-cs"/>
              </a:rPr>
              <a:t>/m³ (micrograms per cubic meter) and established an Action Level of 25 </a:t>
            </a:r>
            <a:r>
              <a:rPr lang="en-US" sz="1200" b="0" i="0" kern="1200" dirty="0" err="1">
                <a:solidFill>
                  <a:schemeClr val="tx1"/>
                </a:solidFill>
                <a:effectLst/>
                <a:latin typeface="+mn-lt"/>
                <a:ea typeface="+mn-ea"/>
                <a:cs typeface="+mn-cs"/>
              </a:rPr>
              <a:t>μg</a:t>
            </a:r>
            <a:r>
              <a:rPr lang="en-US" sz="1200" b="0" i="0" kern="1200" dirty="0">
                <a:solidFill>
                  <a:schemeClr val="tx1"/>
                </a:solidFill>
                <a:effectLst/>
                <a:latin typeface="+mn-lt"/>
                <a:ea typeface="+mn-ea"/>
                <a:cs typeface="+mn-cs"/>
              </a:rPr>
              <a:t>/m³. Additionally, among other things, it added significant sampling requirements and established an extensive and complicated medical surveillance requirement. </a:t>
            </a:r>
          </a:p>
          <a:p>
            <a:pPr rtl="0" fontAlgn="base"/>
            <a:r>
              <a:rPr lang="en-US" sz="1200" b="0" i="0" kern="1200" dirty="0">
                <a:solidFill>
                  <a:schemeClr val="tx1"/>
                </a:solidFill>
                <a:effectLst/>
                <a:latin typeface="+mn-lt"/>
                <a:ea typeface="+mn-ea"/>
                <a:cs typeface="+mn-cs"/>
              </a:rPr>
              <a:t>NSSGA and a group of National and State associations challenged the rule in the 8th Circuit Court of Appeals. That case is still pending but has been held in abeyance (paused) since August 2025, while the parties try to negotiate a settlement.  </a:t>
            </a:r>
          </a:p>
          <a:p>
            <a:pPr rtl="0" fontAlgn="base"/>
            <a:r>
              <a:rPr lang="en-US" sz="1200" b="0" i="0" kern="1200" dirty="0">
                <a:solidFill>
                  <a:schemeClr val="tx1"/>
                </a:solidFill>
                <a:effectLst/>
                <a:latin typeface="+mn-lt"/>
                <a:ea typeface="+mn-ea"/>
                <a:cs typeface="+mn-cs"/>
              </a:rPr>
              <a:t>NSSGA is pleased with MSHA’s decision to revisit portions of the Respirable Crystalline Silica Rule.  </a:t>
            </a:r>
          </a:p>
          <a:p>
            <a:pPr rtl="0" fontAlgn="base"/>
            <a:r>
              <a:rPr lang="en-US" sz="1200" b="0" i="0" kern="1200" dirty="0">
                <a:solidFill>
                  <a:schemeClr val="tx1"/>
                </a:solidFill>
                <a:effectLst/>
                <a:latin typeface="+mn-lt"/>
                <a:ea typeface="+mn-ea"/>
                <a:cs typeface="+mn-cs"/>
              </a:rPr>
              <a:t>The 50 </a:t>
            </a:r>
            <a:r>
              <a:rPr lang="en-US" sz="1200" b="0" i="0" kern="1200" dirty="0" err="1">
                <a:solidFill>
                  <a:schemeClr val="tx1"/>
                </a:solidFill>
                <a:effectLst/>
                <a:latin typeface="+mn-lt"/>
                <a:ea typeface="+mn-ea"/>
                <a:cs typeface="+mn-cs"/>
              </a:rPr>
              <a:t>μg</a:t>
            </a:r>
            <a:r>
              <a:rPr lang="en-US" sz="1200" b="0" i="0" kern="1200" dirty="0">
                <a:solidFill>
                  <a:schemeClr val="tx1"/>
                </a:solidFill>
                <a:effectLst/>
                <a:latin typeface="+mn-lt"/>
                <a:ea typeface="+mn-ea"/>
                <a:cs typeface="+mn-cs"/>
              </a:rPr>
              <a:t>/m³ and 25 </a:t>
            </a:r>
            <a:r>
              <a:rPr lang="en-US" sz="1200" b="0" i="0" kern="1200" dirty="0" err="1">
                <a:solidFill>
                  <a:schemeClr val="tx1"/>
                </a:solidFill>
                <a:effectLst/>
                <a:latin typeface="+mn-lt"/>
                <a:ea typeface="+mn-ea"/>
                <a:cs typeface="+mn-cs"/>
              </a:rPr>
              <a:t>μg</a:t>
            </a:r>
            <a:r>
              <a:rPr lang="en-US" sz="1200" b="0" i="0" kern="1200" dirty="0">
                <a:solidFill>
                  <a:schemeClr val="tx1"/>
                </a:solidFill>
                <a:effectLst/>
                <a:latin typeface="+mn-lt"/>
                <a:ea typeface="+mn-ea"/>
                <a:cs typeface="+mn-cs"/>
              </a:rPr>
              <a:t>/m³.50 levels will not change, but we hope to see changes how operators can comply/demonstrate compliance – for example, changes to sampling protocols, addressing respirator use in certain circumstances, etc. </a:t>
            </a:r>
          </a:p>
          <a:p>
            <a:pPr rtl="0" fontAlgn="base"/>
            <a:r>
              <a:rPr lang="en-US" sz="1200" b="0" i="0" kern="1200" dirty="0">
                <a:solidFill>
                  <a:schemeClr val="tx1"/>
                </a:solidFill>
                <a:effectLst/>
                <a:latin typeface="+mn-lt"/>
                <a:ea typeface="+mn-ea"/>
                <a:cs typeface="+mn-cs"/>
              </a:rPr>
              <a:t>We anticipate we will see the new Notice of Proposed Rulemaking later this spring or early summer and look forward to reviewing a rule that is highly protective of miners, grounded in sound science, and feasible for operators to implement. </a:t>
            </a:r>
          </a:p>
          <a:p>
            <a:pPr rtl="0" fontAlgn="base"/>
            <a:r>
              <a:rPr lang="en-US" sz="1200" b="0" i="0" kern="1200" dirty="0">
                <a:solidFill>
                  <a:schemeClr val="tx1"/>
                </a:solidFill>
                <a:effectLst/>
                <a:latin typeface="+mn-lt"/>
                <a:ea typeface="+mn-ea"/>
                <a:cs typeface="+mn-cs"/>
              </a:rPr>
              <a:t>In the meantime, while the 2024 Rule set an April 2026 implementation date for metal and nonmetal mines, MSHA </a:t>
            </a:r>
            <a:r>
              <a:rPr lang="en-US" sz="1200" b="1" i="0" kern="1200" dirty="0">
                <a:solidFill>
                  <a:schemeClr val="tx1"/>
                </a:solidFill>
                <a:effectLst/>
                <a:latin typeface="+mn-lt"/>
                <a:ea typeface="+mn-ea"/>
                <a:cs typeface="+mn-cs"/>
              </a:rPr>
              <a:t>will not</a:t>
            </a:r>
            <a:r>
              <a:rPr lang="en-US" sz="1200" b="0" i="0" kern="1200" dirty="0">
                <a:solidFill>
                  <a:schemeClr val="tx1"/>
                </a:solidFill>
                <a:effectLst/>
                <a:latin typeface="+mn-lt"/>
                <a:ea typeface="+mn-ea"/>
                <a:cs typeface="+mn-cs"/>
              </a:rPr>
              <a:t> begin implementation or enforcement this April. All implementation has been stayed pending a decision by the court.  </a:t>
            </a:r>
          </a:p>
          <a:p>
            <a:pPr rtl="0" fontAlgn="base"/>
            <a:r>
              <a:rPr lang="en-US" sz="1200" b="0" i="0" kern="1200" dirty="0">
                <a:solidFill>
                  <a:schemeClr val="tx1"/>
                </a:solidFill>
                <a:effectLst/>
                <a:latin typeface="+mn-lt"/>
                <a:ea typeface="+mn-ea"/>
                <a:cs typeface="+mn-cs"/>
              </a:rPr>
              <a:t>Given the PEL and AL will not change, operators should continue to make sure they are prepared to protect miners at those levels. </a:t>
            </a:r>
          </a:p>
          <a:p>
            <a:endParaRPr lang="en-US" dirty="0"/>
          </a:p>
        </p:txBody>
      </p:sp>
      <p:sp>
        <p:nvSpPr>
          <p:cNvPr id="4" name="Slide Number Placeholder 3"/>
          <p:cNvSpPr>
            <a:spLocks noGrp="1"/>
          </p:cNvSpPr>
          <p:nvPr>
            <p:ph type="sldNum" sz="quarter" idx="5"/>
          </p:nvPr>
        </p:nvSpPr>
        <p:spPr/>
        <p:txBody>
          <a:bodyPr/>
          <a:lstStyle/>
          <a:p>
            <a:fld id="{0518D6BE-06C7-9D44-B1ED-3695FD14EDEE}" type="slidenum">
              <a:rPr lang="en-US" smtClean="0"/>
              <a:t>20</a:t>
            </a:fld>
            <a:endParaRPr lang="en-US"/>
          </a:p>
        </p:txBody>
      </p:sp>
    </p:spTree>
    <p:extLst>
      <p:ext uri="{BB962C8B-B14F-4D97-AF65-F5344CB8AC3E}">
        <p14:creationId xmlns:p14="http://schemas.microsoft.com/office/powerpoint/2010/main" val="763288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US" sz="1200" b="1" i="0" kern="1200" dirty="0">
                <a:solidFill>
                  <a:schemeClr val="tx1"/>
                </a:solidFill>
                <a:effectLst/>
                <a:latin typeface="+mn-lt"/>
                <a:ea typeface="+mn-ea"/>
                <a:cs typeface="+mn-cs"/>
              </a:rPr>
              <a:t>(PENN 2021-0084) (The S&amp;S Test issue) </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This past fall, the Federal Mine Safety and Health Review Commission (the Commission) </a:t>
            </a:r>
            <a:r>
              <a:rPr lang="en-US" sz="1200" b="0" i="1" kern="1200" dirty="0" err="1">
                <a:solidFill>
                  <a:schemeClr val="tx1"/>
                </a:solidFill>
                <a:effectLst/>
                <a:latin typeface="+mn-lt"/>
                <a:ea typeface="+mn-ea"/>
                <a:cs typeface="+mn-cs"/>
              </a:rPr>
              <a:t>sua</a:t>
            </a:r>
            <a:r>
              <a:rPr lang="en-US" sz="1200" b="0" i="1" kern="1200" dirty="0">
                <a:solidFill>
                  <a:schemeClr val="tx1"/>
                </a:solidFill>
                <a:effectLst/>
                <a:latin typeface="+mn-lt"/>
                <a:ea typeface="+mn-ea"/>
                <a:cs typeface="+mn-cs"/>
              </a:rPr>
              <a:t> sponte</a:t>
            </a:r>
            <a:r>
              <a:rPr lang="en-US" sz="1200" b="0" i="0" kern="1200" dirty="0">
                <a:solidFill>
                  <a:schemeClr val="tx1"/>
                </a:solidFill>
                <a:effectLst/>
                <a:latin typeface="+mn-lt"/>
                <a:ea typeface="+mn-ea"/>
                <a:cs typeface="+mn-cs"/>
              </a:rPr>
              <a:t> (on its own accord) decided to modify the long-standing test for determining MSHA Significant &amp; Substantial (S&amp;S) violations.  </a:t>
            </a:r>
          </a:p>
          <a:p>
            <a:pPr rtl="0" fontAlgn="base"/>
            <a:r>
              <a:rPr lang="en-US" sz="1200" b="0" i="0" kern="1200" dirty="0">
                <a:solidFill>
                  <a:schemeClr val="tx1"/>
                </a:solidFill>
                <a:effectLst/>
                <a:latin typeface="+mn-lt"/>
                <a:ea typeface="+mn-ea"/>
                <a:cs typeface="+mn-cs"/>
              </a:rPr>
              <a:t>Historically, the Commission applied a structured four-part test (originating in </a:t>
            </a:r>
            <a:r>
              <a:rPr lang="en-US" sz="1200" b="0" i="1" kern="1200" dirty="0">
                <a:solidFill>
                  <a:schemeClr val="tx1"/>
                </a:solidFill>
                <a:effectLst/>
                <a:latin typeface="+mn-lt"/>
                <a:ea typeface="+mn-ea"/>
                <a:cs typeface="+mn-cs"/>
              </a:rPr>
              <a:t>Mathies Coal Co.</a:t>
            </a:r>
            <a:r>
              <a:rPr lang="en-US" sz="1200" b="0" i="0" kern="1200" dirty="0">
                <a:solidFill>
                  <a:schemeClr val="tx1"/>
                </a:solidFill>
                <a:effectLst/>
                <a:latin typeface="+mn-lt"/>
                <a:ea typeface="+mn-ea"/>
                <a:cs typeface="+mn-cs"/>
              </a:rPr>
              <a:t>) that required MSHA to prove: (1) a mandatory standard violation, (2) a discrete hazard contributed to by the violation, (3) a reasonable likelihood that the hazard would lead to injury, and (4) that any resulting injury would be of a reasonably serious nature.  </a:t>
            </a:r>
          </a:p>
          <a:p>
            <a:pPr rtl="0" fontAlgn="base"/>
            <a:r>
              <a:rPr lang="en-US" sz="1200" b="0" i="0" kern="1200" dirty="0">
                <a:solidFill>
                  <a:schemeClr val="tx1"/>
                </a:solidFill>
                <a:effectLst/>
                <a:latin typeface="+mn-lt"/>
                <a:ea typeface="+mn-ea"/>
                <a:cs typeface="+mn-cs"/>
              </a:rPr>
              <a:t>In this decision, the Commission moved away from that multi-factor framework and embraced what it claims is a simpler, more direct statutory formulation: an S&amp;S violation exists if the condition “is of such nature as could significantly and substantially contribute to the cause and effect of a coal or other mine safety or health hazard.”  </a:t>
            </a:r>
          </a:p>
          <a:p>
            <a:pPr rtl="0" fontAlgn="base"/>
            <a:r>
              <a:rPr lang="en-US" sz="1200" b="0" i="0" kern="1200" dirty="0">
                <a:solidFill>
                  <a:schemeClr val="tx1"/>
                </a:solidFill>
                <a:effectLst/>
                <a:latin typeface="+mn-lt"/>
                <a:ea typeface="+mn-ea"/>
                <a:cs typeface="+mn-cs"/>
              </a:rPr>
              <a:t>The Commissioners suggested the reframing aligns more closely with the Mine Act’s text and de-emphasizes the previous emphasis on reasonable</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likelihood of injury.  </a:t>
            </a:r>
          </a:p>
          <a:p>
            <a:pPr rtl="0" fontAlgn="base"/>
            <a:r>
              <a:rPr lang="en-US" sz="1200" b="0" i="0" kern="1200" dirty="0">
                <a:solidFill>
                  <a:schemeClr val="tx1"/>
                </a:solidFill>
                <a:effectLst/>
                <a:latin typeface="+mn-lt"/>
                <a:ea typeface="+mn-ea"/>
                <a:cs typeface="+mn-cs"/>
              </a:rPr>
              <a:t>This ruling has the potential to lower the burden for establishing S&amp;S designations going forward, making it easier for MSHA to uphold such findings in enforcement proceeding. </a:t>
            </a:r>
          </a:p>
          <a:p>
            <a:pPr rtl="0" fontAlgn="base"/>
            <a:r>
              <a:rPr lang="en-US" sz="1200" b="0" i="0" kern="1200" dirty="0">
                <a:solidFill>
                  <a:schemeClr val="tx1"/>
                </a:solidFill>
                <a:effectLst/>
                <a:latin typeface="+mn-lt"/>
                <a:ea typeface="+mn-ea"/>
                <a:cs typeface="+mn-cs"/>
              </a:rPr>
              <a:t>Consol filed an appeal to the U.S. Court of Appeals for the 3</a:t>
            </a:r>
            <a:r>
              <a:rPr lang="en-US" sz="1200" b="0" i="0" kern="1200" baseline="30000" dirty="0">
                <a:solidFill>
                  <a:schemeClr val="tx1"/>
                </a:solidFill>
                <a:effectLst/>
                <a:latin typeface="+mn-lt"/>
                <a:ea typeface="+mn-ea"/>
                <a:cs typeface="+mn-cs"/>
              </a:rPr>
              <a:t>rd</a:t>
            </a:r>
            <a:r>
              <a:rPr lang="en-US" sz="1200" b="0" i="0" kern="1200" dirty="0">
                <a:solidFill>
                  <a:schemeClr val="tx1"/>
                </a:solidFill>
                <a:effectLst/>
                <a:latin typeface="+mn-lt"/>
                <a:ea typeface="+mn-ea"/>
                <a:cs typeface="+mn-cs"/>
              </a:rPr>
              <a:t> Circuit and NSSGA is joining with the Essential Minerals Association to file an </a:t>
            </a:r>
            <a:r>
              <a:rPr lang="en-US" sz="1200" b="0" i="1" kern="1200" dirty="0">
                <a:solidFill>
                  <a:schemeClr val="tx1"/>
                </a:solidFill>
                <a:effectLst/>
                <a:latin typeface="+mn-lt"/>
                <a:ea typeface="+mn-ea"/>
                <a:cs typeface="+mn-cs"/>
              </a:rPr>
              <a:t>amicus brief</a:t>
            </a:r>
            <a:r>
              <a:rPr lang="en-US" sz="1200" b="0" i="0" kern="1200" dirty="0">
                <a:solidFill>
                  <a:schemeClr val="tx1"/>
                </a:solidFill>
                <a:effectLst/>
                <a:latin typeface="+mn-lt"/>
                <a:ea typeface="+mn-ea"/>
                <a:cs typeface="+mn-cs"/>
              </a:rPr>
              <a:t> in support of Consol, and specifically regarding the change in the S&amp;S test.  </a:t>
            </a:r>
          </a:p>
          <a:p>
            <a:pPr rtl="0" fontAlgn="base"/>
            <a:r>
              <a:rPr lang="en-US" sz="1200" b="0" i="0" kern="1200" dirty="0">
                <a:solidFill>
                  <a:schemeClr val="tx1"/>
                </a:solidFill>
                <a:effectLst/>
                <a:latin typeface="+mn-lt"/>
                <a:ea typeface="+mn-ea"/>
                <a:cs typeface="+mn-cs"/>
              </a:rPr>
              <a:t>There is no need to take any action right now and your operations should not be seeing any change to how inspectors are issuing S&amp;S citations.  </a:t>
            </a:r>
          </a:p>
          <a:p>
            <a:pPr rtl="0" fontAlgn="base"/>
            <a:r>
              <a:rPr lang="en-US" sz="1200" b="0" i="0" kern="1200" dirty="0">
                <a:solidFill>
                  <a:schemeClr val="tx1"/>
                </a:solidFill>
                <a:effectLst/>
                <a:latin typeface="+mn-lt"/>
                <a:ea typeface="+mn-ea"/>
                <a:cs typeface="+mn-cs"/>
              </a:rPr>
              <a:t>Briefs in the case are due at the end of February and we will continue to monitor and provide updates as they become available.  </a:t>
            </a:r>
          </a:p>
          <a:p>
            <a:endParaRPr lang="en-US" dirty="0"/>
          </a:p>
        </p:txBody>
      </p:sp>
      <p:sp>
        <p:nvSpPr>
          <p:cNvPr id="4" name="Slide Number Placeholder 3"/>
          <p:cNvSpPr>
            <a:spLocks noGrp="1"/>
          </p:cNvSpPr>
          <p:nvPr>
            <p:ph type="sldNum" sz="quarter" idx="5"/>
          </p:nvPr>
        </p:nvSpPr>
        <p:spPr/>
        <p:txBody>
          <a:bodyPr/>
          <a:lstStyle/>
          <a:p>
            <a:fld id="{0518D6BE-06C7-9D44-B1ED-3695FD14EDEE}" type="slidenum">
              <a:rPr lang="en-US" smtClean="0"/>
              <a:t>21</a:t>
            </a:fld>
            <a:endParaRPr lang="en-US"/>
          </a:p>
        </p:txBody>
      </p:sp>
    </p:spTree>
    <p:extLst>
      <p:ext uri="{BB962C8B-B14F-4D97-AF65-F5344CB8AC3E}">
        <p14:creationId xmlns:p14="http://schemas.microsoft.com/office/powerpoint/2010/main" val="2091845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dirty="0">
                <a:latin typeface="+mn-lt"/>
                <a:ea typeface="Calibri"/>
                <a:cs typeface="Calibri"/>
              </a:rPr>
              <a:t>Secure a strong surface transportation reauthorization bill that addresses the Highway Trust Fund solvency and maintains support for highways</a:t>
            </a:r>
          </a:p>
          <a:p>
            <a:r>
              <a:rPr lang="en-US" sz="1600" dirty="0">
                <a:latin typeface="+mn-lt"/>
                <a:ea typeface="Calibri"/>
                <a:cs typeface="Calibri"/>
              </a:rPr>
              <a:t>Maintain the construction materials exemption from Federal Buy America requirements</a:t>
            </a:r>
          </a:p>
          <a:p>
            <a:r>
              <a:rPr lang="en-US" sz="1600" dirty="0">
                <a:latin typeface="+mn-lt"/>
                <a:ea typeface="Calibri"/>
                <a:cs typeface="Calibri"/>
              </a:rPr>
              <a:t>Ensure fair access to materials research, development and deployment</a:t>
            </a:r>
          </a:p>
          <a:p>
            <a:r>
              <a:rPr lang="en-US" sz="1600" dirty="0">
                <a:latin typeface="+mn-lt"/>
                <a:ea typeface="Calibri"/>
                <a:cs typeface="Calibri"/>
              </a:rPr>
              <a:t>Promote workforce development through career and technical education, workforce Pell grants, supporting our Veterans, apprenticeships, and expanding the eligible workforce</a:t>
            </a:r>
            <a:endParaRPr lang="en-US" sz="1600" dirty="0">
              <a:ea typeface="Calibri" panose="020F0502020204030204" pitchFamily="34" charset="0"/>
              <a:cs typeface="Calibri" panose="020F0502020204030204" pitchFamily="34" charset="0"/>
            </a:endParaRPr>
          </a:p>
          <a:p>
            <a:r>
              <a:rPr lang="en-US" sz="1600" dirty="0">
                <a:latin typeface="+mn-lt"/>
                <a:ea typeface="Calibri"/>
                <a:cs typeface="Calibri"/>
              </a:rPr>
              <a:t>Fix a broken permitting system to build smarter and faster</a:t>
            </a:r>
            <a:endParaRPr lang="en-US" sz="1600" dirty="0">
              <a:ea typeface="Calibri" panose="020F0502020204030204" pitchFamily="34" charset="0"/>
              <a:cs typeface="Calibri" panose="020F0502020204030204" pitchFamily="34" charset="0"/>
            </a:endParaRPr>
          </a:p>
          <a:p>
            <a:r>
              <a:rPr lang="en-US" sz="1600" dirty="0">
                <a:latin typeface="+mn-lt"/>
                <a:ea typeface="Calibri"/>
                <a:cs typeface="Calibri"/>
              </a:rPr>
              <a:t>Restore the NIOSH mining program</a:t>
            </a:r>
          </a:p>
          <a:p>
            <a:r>
              <a:rPr lang="en-US" sz="1600" dirty="0">
                <a:latin typeface="+mn-lt"/>
                <a:ea typeface="Calibri"/>
                <a:cs typeface="Calibri"/>
              </a:rPr>
              <a:t>Remain engaged with the Trump administration to advance the aggregates industry's priorities through regulatory efforts</a:t>
            </a:r>
            <a:endParaRPr lang="en-US" sz="1600" dirty="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bg1"/>
              </a:solidFill>
              <a:effectLst/>
            </a:endParaRPr>
          </a:p>
          <a:p>
            <a:endParaRPr lang="en-US" dirty="0"/>
          </a:p>
        </p:txBody>
      </p:sp>
      <p:sp>
        <p:nvSpPr>
          <p:cNvPr id="4" name="Slide Number Placeholder 3"/>
          <p:cNvSpPr>
            <a:spLocks noGrp="1"/>
          </p:cNvSpPr>
          <p:nvPr>
            <p:ph type="sldNum" sz="quarter" idx="5"/>
          </p:nvPr>
        </p:nvSpPr>
        <p:spPr/>
        <p:txBody>
          <a:bodyPr/>
          <a:lstStyle/>
          <a:p>
            <a:fld id="{0518D6BE-06C7-9D44-B1ED-3695FD14EDEE}" type="slidenum">
              <a:rPr lang="en-US" smtClean="0"/>
              <a:t>22</a:t>
            </a:fld>
            <a:endParaRPr lang="en-US"/>
          </a:p>
        </p:txBody>
      </p:sp>
    </p:spTree>
    <p:extLst>
      <p:ext uri="{BB962C8B-B14F-4D97-AF65-F5344CB8AC3E}">
        <p14:creationId xmlns:p14="http://schemas.microsoft.com/office/powerpoint/2010/main" val="638329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127 Producer members </a:t>
            </a:r>
          </a:p>
          <a:p>
            <a:r>
              <a:rPr lang="en-US" dirty="0"/>
              <a:t>Industry has 9000 quarries in the US</a:t>
            </a:r>
          </a:p>
        </p:txBody>
      </p:sp>
      <p:sp>
        <p:nvSpPr>
          <p:cNvPr id="4" name="Slide Number Placeholder 3"/>
          <p:cNvSpPr>
            <a:spLocks noGrp="1"/>
          </p:cNvSpPr>
          <p:nvPr>
            <p:ph type="sldNum" sz="quarter" idx="5"/>
          </p:nvPr>
        </p:nvSpPr>
        <p:spPr/>
        <p:txBody>
          <a:bodyPr/>
          <a:lstStyle/>
          <a:p>
            <a:fld id="{61415BC0-89B9-4DC0-807F-E563BBCAF5F7}" type="slidenum">
              <a:rPr lang="en-US" smtClean="0"/>
              <a:t>3</a:t>
            </a:fld>
            <a:endParaRPr lang="en-US"/>
          </a:p>
        </p:txBody>
      </p:sp>
    </p:spTree>
    <p:extLst>
      <p:ext uri="{BB962C8B-B14F-4D97-AF65-F5344CB8AC3E}">
        <p14:creationId xmlns:p14="http://schemas.microsoft.com/office/powerpoint/2010/main" val="3816315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There will be $2.5 BILLION spent this election cycle from PACs, Super PACs and campaigns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9DC2AC-3836-426B-81AD-CD9057CD35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281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7B6B2-730A-DB57-3991-FCEE3A2B7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6B026-595D-3ACA-6E1D-CC79774FB03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3323277-4B7A-40B3-5505-52B0A7E320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The Republican party aims to </a:t>
            </a:r>
            <a:r>
              <a:rPr lang="en-US" sz="1200" b="1" dirty="0">
                <a:solidFill>
                  <a:schemeClr val="bg1"/>
                </a:solidFill>
              </a:rPr>
              <a:t>maintain its trifecta </a:t>
            </a:r>
            <a:r>
              <a:rPr lang="en-US" sz="1200" dirty="0">
                <a:solidFill>
                  <a:schemeClr val="bg1"/>
                </a:solidFill>
              </a:rPr>
              <a:t>while </a:t>
            </a:r>
            <a:r>
              <a:rPr lang="en-US" sz="1200" b="1" dirty="0">
                <a:solidFill>
                  <a:schemeClr val="bg1"/>
                </a:solidFill>
              </a:rPr>
              <a:t>Democrats will fight to claim a majority</a:t>
            </a:r>
            <a:r>
              <a:rPr lang="en-US" sz="1200" dirty="0">
                <a:solidFill>
                  <a:schemeClr val="bg1"/>
                </a:solidFill>
              </a:rPr>
              <a:t>. Midterm elections often favor the party not in the White House, but Democrats will need to gain seats in historically Republican areas. GOP members who voted against Trump’s agenda might face primary</a:t>
            </a:r>
            <a:r>
              <a:rPr lang="en-US" sz="1200" b="1" dirty="0">
                <a:solidFill>
                  <a:schemeClr val="bg1"/>
                </a:solidFill>
              </a:rPr>
              <a:t> challenges by Trump-backed candidates. </a:t>
            </a: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Senate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Republicans currently hold a 53-45 majority in the Senate; 22 of the 35 Senate seats up for election are Republican-held, giving Democrats an opportunity to flip the chamber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Republicans hold a slim 219-213 majority in the House; The Cook Political Report rates 18 seats as toss-up, giving Democrats an opportunity to flip the chamber. And redistricting still leaves a lot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Governors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36 states will hold gubernatorial elections in 2026, and two did in 2025. Not all current governors have announced their intentions for the 2026 election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State Legislatures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88 of the 99 state legislative chambers in the US will hold elections in 2026, with Republicans currently controlling 55.42% of seats nationally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C6EA214-ECE4-DE15-FB9B-525E652E05AE}"/>
              </a:ext>
            </a:extLst>
          </p:cNvPr>
          <p:cNvSpPr>
            <a:spLocks noGrp="1"/>
          </p:cNvSpPr>
          <p:nvPr>
            <p:ph type="sldNum" sz="quarter" idx="5"/>
          </p:nvPr>
        </p:nvSpPr>
        <p:spPr/>
        <p:txBody>
          <a:bodyPr/>
          <a:lstStyle/>
          <a:p>
            <a:fld id="{0518D6BE-06C7-9D44-B1ED-3695FD14EDEE}" type="slidenum">
              <a:rPr lang="en-US" smtClean="0"/>
              <a:t>29</a:t>
            </a:fld>
            <a:endParaRPr lang="en-US" dirty="0"/>
          </a:p>
        </p:txBody>
      </p:sp>
    </p:spTree>
    <p:extLst>
      <p:ext uri="{BB962C8B-B14F-4D97-AF65-F5344CB8AC3E}">
        <p14:creationId xmlns:p14="http://schemas.microsoft.com/office/powerpoint/2010/main" val="617283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Sources: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 of U.S. Congress incumbents who are not running for re-election in 2026,” Ballotpedia, accessed August 26, 2025, </a:t>
            </a:r>
            <a:r>
              <a:rPr lang="en-US" sz="1800" dirty="0">
                <a:effectLst/>
                <a:latin typeface="Segoe UI" panose="020B0502040204020203" pitchFamily="34" charset="0"/>
              </a:rPr>
              <a:t>https://ballotpedia.org/List_of_U.S._Congress_incumbents_who_are_not_running_for_re-election_in_2026</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Stephen Fowler, “A record number of congressional lawmakers aren't running for reelection in 2026. Here's the list,” NPR, January 6, 2026, https://www.npr.org/2025/09/15/nx-s1-5534254/house-senate-retirement-tracker-2026</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518D6BE-06C7-9D44-B1ED-3695FD14EDEE}" type="slidenum">
              <a:rPr lang="en-US" smtClean="0"/>
              <a:t>30</a:t>
            </a:fld>
            <a:endParaRPr lang="en-US" dirty="0"/>
          </a:p>
        </p:txBody>
      </p:sp>
    </p:spTree>
    <p:extLst>
      <p:ext uri="{BB962C8B-B14F-4D97-AF65-F5344CB8AC3E}">
        <p14:creationId xmlns:p14="http://schemas.microsoft.com/office/powerpoint/2010/main" val="1105059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57FD8-46CC-42E7-B1CC-4B0893A6DC06}" type="slidenum">
              <a:rPr lang="en-ID" smtClean="0"/>
              <a:t>31</a:t>
            </a:fld>
            <a:endParaRPr lang="en-ID"/>
          </a:p>
        </p:txBody>
      </p:sp>
    </p:spTree>
    <p:extLst>
      <p:ext uri="{BB962C8B-B14F-4D97-AF65-F5344CB8AC3E}">
        <p14:creationId xmlns:p14="http://schemas.microsoft.com/office/powerpoint/2010/main" val="274770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415BC0-89B9-4DC0-807F-E563BBCAF5F7}" type="slidenum">
              <a:rPr lang="en-US" smtClean="0"/>
              <a:t>37</a:t>
            </a:fld>
            <a:endParaRPr lang="en-US"/>
          </a:p>
        </p:txBody>
      </p:sp>
    </p:spTree>
    <p:extLst>
      <p:ext uri="{BB962C8B-B14F-4D97-AF65-F5344CB8AC3E}">
        <p14:creationId xmlns:p14="http://schemas.microsoft.com/office/powerpoint/2010/main" val="1637504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endParaRPr lang="en-US" sz="1200" b="0" i="0" kern="1200" dirty="0">
              <a:solidFill>
                <a:schemeClr val="tx1"/>
              </a:solidFill>
              <a:effectLst/>
              <a:latin typeface="+mn-lt"/>
              <a:ea typeface="+mn-ea"/>
              <a:cs typeface="+mn-cs"/>
            </a:endParaRPr>
          </a:p>
          <a:p>
            <a:r>
              <a:rPr lang="en-US">
                <a:ea typeface="Calibri" panose="020F0502020204030204"/>
                <a:cs typeface="Calibri" panose="020F0502020204030204"/>
              </a:rPr>
              <a:t>Third quarter of 2025 saw a 5% increase of construction aggregates sold or used at 703 million metric tons</a:t>
            </a:r>
          </a:p>
          <a:p>
            <a:endParaRPr lang="en-US">
              <a:ea typeface="Calibri" panose="020F0502020204030204"/>
              <a:cs typeface="Calibri" panose="020F0502020204030204"/>
            </a:endParaRPr>
          </a:p>
          <a:p>
            <a:r>
              <a:rPr lang="en-US">
                <a:ea typeface="Calibri" panose="020F0502020204030204"/>
                <a:cs typeface="Calibri" panose="020F0502020204030204"/>
              </a:rPr>
              <a:t>The first 9 months of 2025 saw a 1% decrease of construction aggregates sold or used to 1.76 billion metric tons from 1.78 billion metric tons in the same period of 2024, according to USGS.</a:t>
            </a:r>
          </a:p>
        </p:txBody>
      </p:sp>
      <p:sp>
        <p:nvSpPr>
          <p:cNvPr id="4" name="Slide Number Placeholder 3"/>
          <p:cNvSpPr>
            <a:spLocks noGrp="1"/>
          </p:cNvSpPr>
          <p:nvPr>
            <p:ph type="sldNum" sz="quarter" idx="5"/>
          </p:nvPr>
        </p:nvSpPr>
        <p:spPr/>
        <p:txBody>
          <a:bodyPr/>
          <a:lstStyle/>
          <a:p>
            <a:fld id="{61415BC0-89B9-4DC0-807F-E563BBCAF5F7}" type="slidenum">
              <a:rPr lang="en-US" smtClean="0"/>
              <a:t>5</a:t>
            </a:fld>
            <a:endParaRPr lang="en-US"/>
          </a:p>
        </p:txBody>
      </p:sp>
    </p:spTree>
    <p:extLst>
      <p:ext uri="{BB962C8B-B14F-4D97-AF65-F5344CB8AC3E}">
        <p14:creationId xmlns:p14="http://schemas.microsoft.com/office/powerpoint/2010/main" val="3760157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Nothing you don’t already know, but….</a:t>
            </a:r>
            <a:endParaRPr lang="en-US" sz="1200" b="1" i="0" kern="1200">
              <a:solidFill>
                <a:schemeClr val="tx1"/>
              </a:solidFill>
              <a:effectLst/>
              <a:latin typeface="+mn-lt"/>
              <a:ea typeface="Calibri"/>
              <a:cs typeface="Calibri"/>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Residential market weakness:</a:t>
            </a:r>
            <a:r>
              <a:rPr lang="en-US" sz="1200" b="0" i="0" kern="1200" dirty="0">
                <a:solidFill>
                  <a:schemeClr val="tx1"/>
                </a:solidFill>
                <a:effectLst/>
                <a:latin typeface="+mn-lt"/>
                <a:ea typeface="+mn-ea"/>
                <a:cs typeface="+mn-cs"/>
              </a:rPr>
              <a:t> Continued high interest rates are dampening demand for new housing, which significantly impacts aggregates consumption.</a:t>
            </a:r>
            <a:endParaRPr lang="en-US" sz="1200" b="0" i="0" kern="1200">
              <a:solidFill>
                <a:schemeClr val="tx1"/>
              </a:solidFill>
              <a:effectLst/>
              <a:latin typeface="+mn-lt"/>
              <a:ea typeface="Calibri"/>
              <a:cs typeface="Calibri"/>
            </a:endParaRPr>
          </a:p>
          <a:p>
            <a:r>
              <a:rPr lang="en-US" sz="1200" b="1" i="0" kern="1200" dirty="0">
                <a:solidFill>
                  <a:schemeClr val="tx1"/>
                </a:solidFill>
                <a:effectLst/>
                <a:latin typeface="+mn-lt"/>
                <a:ea typeface="+mn-ea"/>
                <a:cs typeface="+mn-cs"/>
              </a:rPr>
              <a:t>Inflation and cost moderation:</a:t>
            </a:r>
            <a:r>
              <a:rPr lang="en-US" sz="1200" b="0" i="0" kern="1200" dirty="0">
                <a:solidFill>
                  <a:schemeClr val="tx1"/>
                </a:solidFill>
                <a:effectLst/>
                <a:latin typeface="+mn-lt"/>
                <a:ea typeface="+mn-ea"/>
                <a:cs typeface="+mn-cs"/>
              </a:rPr>
              <a:t> While producers maintain pricing power, softening demand in residential and commercial sectors is influencing the market.</a:t>
            </a:r>
            <a:endParaRPr lang="en-US" sz="1200" b="0" i="0" kern="1200">
              <a:solidFill>
                <a:schemeClr val="tx1"/>
              </a:solidFill>
              <a:effectLst/>
              <a:latin typeface="+mn-lt"/>
              <a:ea typeface="Calibri"/>
              <a:cs typeface="Calibri"/>
            </a:endParaRPr>
          </a:p>
          <a:p>
            <a:r>
              <a:rPr lang="en-US" sz="1200" b="1" i="0" kern="1200" dirty="0">
                <a:solidFill>
                  <a:schemeClr val="tx1"/>
                </a:solidFill>
                <a:effectLst/>
                <a:latin typeface="+mn-lt"/>
                <a:ea typeface="+mn-ea"/>
                <a:cs typeface="+mn-cs"/>
              </a:rPr>
              <a:t>Federal funding timeline:</a:t>
            </a:r>
            <a:r>
              <a:rPr lang="en-US" sz="1200" b="0" i="0" kern="1200" dirty="0">
                <a:solidFill>
                  <a:schemeClr val="tx1"/>
                </a:solidFill>
                <a:effectLst/>
                <a:latin typeface="+mn-lt"/>
                <a:ea typeface="+mn-ea"/>
                <a:cs typeface="+mn-cs"/>
              </a:rPr>
              <a:t> While the Infrastructure Investment and Jobs Act is expected to boost future demand, aggregate production in the first half of 2025 had not yet seen a major turnaround.</a:t>
            </a:r>
            <a:endParaRPr lang="en-US" sz="1200" b="0" i="0" kern="1200">
              <a:solidFill>
                <a:schemeClr val="tx1"/>
              </a:solidFill>
              <a:effectLst/>
              <a:latin typeface="+mn-lt"/>
              <a:ea typeface="Calibri"/>
              <a:cs typeface="Calibri"/>
            </a:endParaRPr>
          </a:p>
          <a:p>
            <a:r>
              <a:rPr lang="en-US" b="1">
                <a:ea typeface="Calibri"/>
                <a:cs typeface="Calibri"/>
              </a:rPr>
              <a:t>Aggregates shipments down: </a:t>
            </a:r>
            <a:r>
              <a:rPr lang="en-US">
                <a:ea typeface="Calibri"/>
                <a:cs typeface="Calibri"/>
              </a:rPr>
              <a:t>but turning a corner. Inclement weather was a deterring factor</a:t>
            </a:r>
            <a:endParaRPr lang="en-US" sz="1200" i="0" kern="1200">
              <a:solidFill>
                <a:schemeClr val="tx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61415BC0-89B9-4DC0-807F-E563BBCAF5F7}" type="slidenum">
              <a:rPr lang="en-US" smtClean="0"/>
              <a:t>6</a:t>
            </a:fld>
            <a:endParaRPr lang="en-US"/>
          </a:p>
        </p:txBody>
      </p:sp>
    </p:spTree>
    <p:extLst>
      <p:ext uri="{BB962C8B-B14F-4D97-AF65-F5344CB8AC3E}">
        <p14:creationId xmlns:p14="http://schemas.microsoft.com/office/powerpoint/2010/main" val="2016939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Strategic Mergers &amp; Acquisitions:</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Companies are acquiring smaller producers to expand market reach and secure resources, a trend that saw increased activity in the summer of 2025. </a:t>
            </a:r>
            <a:endParaRPr lang="en-US" sz="1200" b="0" i="0" kern="1200" dirty="0">
              <a:solidFill>
                <a:schemeClr val="tx1"/>
              </a:solidFill>
              <a:effectLst/>
              <a:latin typeface="+mn-lt"/>
              <a:ea typeface="Calibri"/>
              <a:cs typeface="Calibri"/>
            </a:endParaRPr>
          </a:p>
          <a:p>
            <a:r>
              <a:rPr lang="en-US" sz="1200" b="1" i="0" kern="1200" dirty="0">
                <a:solidFill>
                  <a:schemeClr val="tx1"/>
                </a:solidFill>
                <a:effectLst/>
                <a:latin typeface="+mn-lt"/>
                <a:ea typeface="+mn-ea"/>
                <a:cs typeface="+mn-cs"/>
              </a:rPr>
              <a:t>Technological Investment:</a:t>
            </a:r>
            <a:r>
              <a:rPr lang="en-US" sz="1200" b="0" i="0" kern="1200" dirty="0">
                <a:solidFill>
                  <a:schemeClr val="tx1"/>
                </a:solidFill>
                <a:effectLst/>
                <a:latin typeface="+mn-lt"/>
                <a:ea typeface="+mn-ea"/>
                <a:cs typeface="+mn-cs"/>
              </a:rPr>
              <a:t> </a:t>
            </a:r>
            <a:endParaRPr lang="en-US" sz="1200" b="0" i="0" kern="1200" dirty="0">
              <a:solidFill>
                <a:schemeClr val="tx1"/>
              </a:solidFill>
              <a:effectLst/>
              <a:latin typeface="+mn-lt"/>
              <a:ea typeface="Calibri"/>
              <a:cs typeface="Calibri"/>
            </a:endParaRPr>
          </a:p>
          <a:p>
            <a:r>
              <a:rPr lang="en-US" sz="1200" b="0" i="0" kern="1200" dirty="0">
                <a:solidFill>
                  <a:schemeClr val="tx1"/>
                </a:solidFill>
                <a:effectLst/>
                <a:latin typeface="+mn-lt"/>
                <a:ea typeface="+mn-ea"/>
                <a:cs typeface="+mn-cs"/>
              </a:rPr>
              <a:t>Producers are investing in technologies to improve efficiency, reduce environmental impact, and enhance product quality. </a:t>
            </a:r>
            <a:endParaRPr lang="en-US" sz="1200" b="0" i="0" kern="1200" dirty="0">
              <a:solidFill>
                <a:schemeClr val="tx1"/>
              </a:solidFill>
              <a:effectLst/>
              <a:latin typeface="+mn-lt"/>
              <a:ea typeface="Calibri"/>
              <a:cs typeface="Calibri"/>
            </a:endParaRPr>
          </a:p>
          <a:p>
            <a:r>
              <a:rPr lang="en-US" b="1" dirty="0"/>
              <a:t>Mega Projects:</a:t>
            </a:r>
            <a:endParaRPr lang="en-US" sz="1200" b="0" i="0" kern="1200" dirty="0">
              <a:solidFill>
                <a:schemeClr val="tx1"/>
              </a:solidFill>
              <a:effectLst/>
              <a:latin typeface="+mn-lt"/>
              <a:ea typeface="+mn-ea"/>
              <a:cs typeface="+mn-cs"/>
            </a:endParaRPr>
          </a:p>
          <a:p>
            <a:r>
              <a:rPr lang="en-US" dirty="0">
                <a:solidFill>
                  <a:schemeClr val="bg2">
                    <a:lumMod val="10000"/>
                  </a:schemeClr>
                </a:solidFill>
                <a:highlight>
                  <a:srgbClr val="FFFFFF"/>
                </a:highlight>
              </a:rPr>
              <a:t>Although residential construction leaves something to be desired, producers are supplementing aggregate demand related to infrastructure with expanded opportunities in nonresidential construction. Data centers in 2025 are what warehouse were just a few years ago.</a:t>
            </a:r>
            <a:endParaRPr lang="en-US" b="0" i="0" kern="1200" dirty="0">
              <a:solidFill>
                <a:schemeClr val="bg2">
                  <a:lumMod val="10000"/>
                </a:schemeClr>
              </a:solidFill>
              <a:effectLst/>
              <a:highlight>
                <a:srgbClr val="FFFFFF"/>
              </a:highlight>
              <a:ea typeface="Calibri"/>
              <a:cs typeface="Calibri"/>
            </a:endParaRPr>
          </a:p>
          <a:p>
            <a:r>
              <a:rPr lang="en-US" sz="1200" b="1" i="0" kern="1200" dirty="0">
                <a:solidFill>
                  <a:schemeClr val="tx1"/>
                </a:solidFill>
                <a:effectLst/>
                <a:latin typeface="+mn-lt"/>
                <a:ea typeface="+mn-ea"/>
                <a:cs typeface="+mn-cs"/>
              </a:rPr>
              <a:t>Workforce Challenges:</a:t>
            </a:r>
            <a:r>
              <a:rPr lang="en-US" sz="1200" b="0" i="0" kern="1200" dirty="0">
                <a:solidFill>
                  <a:schemeClr val="tx1"/>
                </a:solidFill>
                <a:effectLst/>
                <a:latin typeface="+mn-lt"/>
                <a:ea typeface="+mn-ea"/>
                <a:cs typeface="+mn-cs"/>
              </a:rPr>
              <a:t> </a:t>
            </a:r>
            <a:endParaRPr lang="en-US" sz="1200" b="0" i="0" kern="1200" dirty="0">
              <a:solidFill>
                <a:schemeClr val="tx1"/>
              </a:solidFill>
              <a:effectLst/>
              <a:latin typeface="+mn-lt"/>
              <a:ea typeface="Calibri"/>
              <a:cs typeface="Calibri"/>
            </a:endParaRPr>
          </a:p>
          <a:p>
            <a:r>
              <a:rPr lang="en-US" sz="1200" b="0" i="0" kern="1200" dirty="0">
                <a:solidFill>
                  <a:schemeClr val="tx1"/>
                </a:solidFill>
                <a:effectLst/>
                <a:latin typeface="+mn-lt"/>
                <a:ea typeface="+mn-ea"/>
                <a:cs typeface="+mn-cs"/>
              </a:rPr>
              <a:t>The industry continues to grapple with workforce shortages, with technology being used as a partial solution to address labor gaps</a:t>
            </a:r>
            <a:endParaRPr lang="en-US" sz="1200" b="0" i="0" kern="1200" dirty="0">
              <a:solidFill>
                <a:schemeClr val="tx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61415BC0-89B9-4DC0-807F-E563BBCAF5F7}" type="slidenum">
              <a:rPr lang="en-US" smtClean="0"/>
              <a:t>7</a:t>
            </a:fld>
            <a:endParaRPr lang="en-US"/>
          </a:p>
        </p:txBody>
      </p:sp>
    </p:spTree>
    <p:extLst>
      <p:ext uri="{BB962C8B-B14F-4D97-AF65-F5344CB8AC3E}">
        <p14:creationId xmlns:p14="http://schemas.microsoft.com/office/powerpoint/2010/main" val="2331346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2025, the Phoenix Center for Advanced Legal &amp; Economic Public Policy Studies did a study that found the aggregates industry is a significant contributor to the economic wellbeing of the United States, generating nearly $40 billion in sales annually. </a:t>
            </a:r>
          </a:p>
          <a:p>
            <a:endParaRPr lang="en-US" dirty="0"/>
          </a:p>
          <a:p>
            <a:r>
              <a:rPr lang="en-US" dirty="0"/>
              <a:t>105,000 direct jobs</a:t>
            </a:r>
          </a:p>
          <a:p>
            <a:r>
              <a:rPr lang="en-US" dirty="0"/>
              <a:t>Each job in the aggregates industry supports an additional 5.95 jobs throughout the economy or nearly 729,000 jobs across a wide range of occupations and industries</a:t>
            </a:r>
          </a:p>
          <a:p>
            <a:r>
              <a:rPr lang="en-US" dirty="0"/>
              <a:t>Each dollar of earnings creates another $4.95 of earnings in other sectors</a:t>
            </a:r>
          </a:p>
          <a:p>
            <a:r>
              <a:rPr lang="en-US" dirty="0"/>
              <a:t>Each dollar of sales in the industry produces another $3.29 of sales in other industries</a:t>
            </a:r>
          </a:p>
        </p:txBody>
      </p:sp>
      <p:sp>
        <p:nvSpPr>
          <p:cNvPr id="4" name="Slide Number Placeholder 3"/>
          <p:cNvSpPr>
            <a:spLocks noGrp="1"/>
          </p:cNvSpPr>
          <p:nvPr>
            <p:ph type="sldNum" sz="quarter" idx="5"/>
          </p:nvPr>
        </p:nvSpPr>
        <p:spPr/>
        <p:txBody>
          <a:bodyPr/>
          <a:lstStyle/>
          <a:p>
            <a:fld id="{61415BC0-89B9-4DC0-807F-E563BBCAF5F7}" type="slidenum">
              <a:rPr lang="en-US" smtClean="0"/>
              <a:t>8</a:t>
            </a:fld>
            <a:endParaRPr lang="en-US"/>
          </a:p>
        </p:txBody>
      </p:sp>
    </p:spTree>
    <p:extLst>
      <p:ext uri="{BB962C8B-B14F-4D97-AF65-F5344CB8AC3E}">
        <p14:creationId xmlns:p14="http://schemas.microsoft.com/office/powerpoint/2010/main" val="3598295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Joining this incredible organization—more than 10 years ago—has been both humbling and energizing. My commitment to the industry is simple--open communication, robust collaboration and a relentless focus on our mission to be the leading voice and advocate for the aggregates industry. </a:t>
            </a:r>
          </a:p>
          <a:p>
            <a:endParaRPr lang="en-US" sz="1200" kern="1200" dirty="0">
              <a:solidFill>
                <a:schemeClr val="tx1"/>
              </a:solidFill>
              <a:effectLst/>
              <a:latin typeface="+mn-lt"/>
              <a:ea typeface="+mn-ea"/>
              <a:cs typeface="+mn-cs"/>
            </a:endParaRPr>
          </a:p>
          <a:p>
            <a:r>
              <a:rPr lang="en-US" dirty="0"/>
              <a:t>The first item of business for me was to embark on the strategic planning process. It will focus on qualitative and quantitative research to surface future trends and drivers of market success. We will also confirm our “north star” or how we will deliver the new and different outcomes for the industry. The new value imperative and strategic initiatives will come from member surveys and interviews. This was an important component for me and I look forward to hearing from all our members.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standing at a pivotal moment for our industry — one where collaboration, innovation, and advocacy will define the next decade. My vision is for our association to be the driving force behind that transformation.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path ahead is full of opportunity, and I’m excited to navigate it together. I’m here to learn from you, support you and build on the strong foundation we have.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1415BC0-89B9-4DC0-807F-E563BBCAF5F7}" type="slidenum">
              <a:rPr lang="en-US" smtClean="0"/>
              <a:t>9</a:t>
            </a:fld>
            <a:endParaRPr lang="en-US"/>
          </a:p>
        </p:txBody>
      </p:sp>
    </p:spTree>
    <p:extLst>
      <p:ext uri="{BB962C8B-B14F-4D97-AF65-F5344CB8AC3E}">
        <p14:creationId xmlns:p14="http://schemas.microsoft.com/office/powerpoint/2010/main" val="1973319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We’ve increased our member communications engagement by 9.65 percent, reaching an open rate across all email communications of 41.67 percent.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earned mention in over 110 media clips during the year, focused primarily on DC and Hill-based media.</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social media following grew again for the fifth straight year.  LinkedIn has proven to be a valuable channel to engage with members.  Where five years ago that was our lowest followed channel, it is now far and away our greatest, with nearly 11,000 followers.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All year, we’ve promoted NSSGA’s 25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Anniversary.  The year began with launch of our 25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Anniversary video and release of our 25-year timeline on our website and signage at events.  We solicited and gathered member testimonials throughout the year on the impact NSSGA has made on their professional careers.  Those member testimonials have been shared on social media and in compilation ‘person on the street’ videos on our YouTube channel.</a:t>
            </a:r>
          </a:p>
          <a:p>
            <a:endParaRPr lang="en-US" dirty="0"/>
          </a:p>
        </p:txBody>
      </p:sp>
      <p:sp>
        <p:nvSpPr>
          <p:cNvPr id="4" name="Slide Number Placeholder 3"/>
          <p:cNvSpPr>
            <a:spLocks noGrp="1"/>
          </p:cNvSpPr>
          <p:nvPr>
            <p:ph type="sldNum" sz="quarter" idx="5"/>
          </p:nvPr>
        </p:nvSpPr>
        <p:spPr/>
        <p:txBody>
          <a:bodyPr/>
          <a:lstStyle/>
          <a:p>
            <a:fld id="{61415BC0-89B9-4DC0-807F-E563BBCAF5F7}" type="slidenum">
              <a:rPr lang="en-US" smtClean="0"/>
              <a:t>10</a:t>
            </a:fld>
            <a:endParaRPr lang="en-US"/>
          </a:p>
        </p:txBody>
      </p:sp>
    </p:spTree>
    <p:extLst>
      <p:ext uri="{BB962C8B-B14F-4D97-AF65-F5344CB8AC3E}">
        <p14:creationId xmlns:p14="http://schemas.microsoft.com/office/powerpoint/2010/main" val="254958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Record number of attendees for Young Leaders, Leadership Summit and Legislative &amp; Policy Forum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Record membership numbers – 536 in 2025, largest in NSSGA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7 Hill meetings</a:t>
            </a:r>
          </a:p>
          <a:p>
            <a:pPr fontAlgn="base"/>
            <a:r>
              <a:rPr lang="en-US" sz="1200" b="0" i="0" kern="1200" dirty="0">
                <a:solidFill>
                  <a:schemeClr val="tx1"/>
                </a:solidFill>
                <a:effectLst/>
                <a:latin typeface="+mn-lt"/>
                <a:ea typeface="+mn-ea"/>
                <a:cs typeface="+mn-cs"/>
              </a:rPr>
              <a:t>Gary Peters</a:t>
            </a:r>
          </a:p>
          <a:p>
            <a:pPr fontAlgn="base"/>
            <a:r>
              <a:rPr lang="en-US" sz="1200" b="0" i="0" kern="1200" dirty="0">
                <a:solidFill>
                  <a:schemeClr val="tx1"/>
                </a:solidFill>
                <a:effectLst/>
                <a:latin typeface="+mn-lt"/>
                <a:ea typeface="+mn-ea"/>
                <a:cs typeface="+mn-cs"/>
              </a:rPr>
              <a:t>Elissa Slotkin</a:t>
            </a:r>
          </a:p>
          <a:p>
            <a:pPr fontAlgn="base"/>
            <a:r>
              <a:rPr lang="en-US" sz="1200" b="0" i="0" kern="1200" dirty="0">
                <a:solidFill>
                  <a:schemeClr val="tx1"/>
                </a:solidFill>
                <a:effectLst/>
                <a:latin typeface="+mn-lt"/>
                <a:ea typeface="+mn-ea"/>
                <a:cs typeface="+mn-cs"/>
              </a:rPr>
              <a:t>Jack Bergman (with him)</a:t>
            </a:r>
          </a:p>
          <a:p>
            <a:pPr fontAlgn="base"/>
            <a:r>
              <a:rPr lang="en-US" sz="1200" b="0" i="0" kern="1200" dirty="0">
                <a:solidFill>
                  <a:schemeClr val="tx1"/>
                </a:solidFill>
                <a:effectLst/>
                <a:latin typeface="+mn-lt"/>
                <a:ea typeface="+mn-ea"/>
                <a:cs typeface="+mn-cs"/>
              </a:rPr>
              <a:t>Bill Huizenga</a:t>
            </a:r>
          </a:p>
          <a:p>
            <a:pPr fontAlgn="base"/>
            <a:r>
              <a:rPr lang="en-US" sz="1200" b="0" i="0" kern="1200" dirty="0">
                <a:solidFill>
                  <a:schemeClr val="tx1"/>
                </a:solidFill>
                <a:effectLst/>
                <a:latin typeface="+mn-lt"/>
                <a:ea typeface="+mn-ea"/>
                <a:cs typeface="+mn-cs"/>
              </a:rPr>
              <a:t>Tom Barrett (with him)</a:t>
            </a:r>
          </a:p>
          <a:p>
            <a:pPr fontAlgn="base"/>
            <a:r>
              <a:rPr lang="en-US" sz="1200" b="0" i="0" kern="1200" dirty="0">
                <a:solidFill>
                  <a:schemeClr val="tx1"/>
                </a:solidFill>
                <a:effectLst/>
                <a:latin typeface="+mn-lt"/>
                <a:ea typeface="+mn-ea"/>
                <a:cs typeface="+mn-cs"/>
              </a:rPr>
              <a:t>Kristen McDonald River</a:t>
            </a:r>
          </a:p>
          <a:p>
            <a:pPr fontAlgn="base"/>
            <a:r>
              <a:rPr lang="en-US" sz="1200" b="0" i="0" kern="1200" dirty="0">
                <a:solidFill>
                  <a:schemeClr val="tx1"/>
                </a:solidFill>
                <a:effectLst/>
                <a:latin typeface="+mn-lt"/>
                <a:ea typeface="+mn-ea"/>
                <a:cs typeface="+mn-cs"/>
              </a:rPr>
              <a:t>Lisa McClain</a:t>
            </a:r>
          </a:p>
          <a:p>
            <a:endParaRPr lang="en-US" dirty="0"/>
          </a:p>
        </p:txBody>
      </p:sp>
      <p:sp>
        <p:nvSpPr>
          <p:cNvPr id="4" name="Slide Number Placeholder 3"/>
          <p:cNvSpPr>
            <a:spLocks noGrp="1"/>
          </p:cNvSpPr>
          <p:nvPr>
            <p:ph type="sldNum" sz="quarter" idx="5"/>
          </p:nvPr>
        </p:nvSpPr>
        <p:spPr/>
        <p:txBody>
          <a:bodyPr/>
          <a:lstStyle/>
          <a:p>
            <a:fld id="{61415BC0-89B9-4DC0-807F-E563BBCAF5F7}" type="slidenum">
              <a:rPr lang="en-US" smtClean="0"/>
              <a:t>11</a:t>
            </a:fld>
            <a:endParaRPr lang="en-US"/>
          </a:p>
        </p:txBody>
      </p:sp>
    </p:spTree>
    <p:extLst>
      <p:ext uri="{BB962C8B-B14F-4D97-AF65-F5344CB8AC3E}">
        <p14:creationId xmlns:p14="http://schemas.microsoft.com/office/powerpoint/2010/main" val="182081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6D5AC-D4DC-F74C-B976-18F7209BCE18}"/>
              </a:ext>
            </a:extLst>
          </p:cNvPr>
          <p:cNvSpPr>
            <a:spLocks noGrp="1"/>
          </p:cNvSpPr>
          <p:nvPr>
            <p:ph type="ctrTitle"/>
          </p:nvPr>
        </p:nvSpPr>
        <p:spPr>
          <a:xfrm>
            <a:off x="1029727" y="2666962"/>
            <a:ext cx="9144000" cy="2387600"/>
          </a:xfrm>
        </p:spPr>
        <p:txBody>
          <a:bodyPr anchor="b">
            <a:normAutofit/>
          </a:bodyPr>
          <a:lstStyle>
            <a:lvl1pPr algn="l">
              <a:defRPr sz="42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0697FD5-0C60-D041-BB63-FCAC9016F7EB}"/>
              </a:ext>
            </a:extLst>
          </p:cNvPr>
          <p:cNvSpPr>
            <a:spLocks noGrp="1"/>
          </p:cNvSpPr>
          <p:nvPr>
            <p:ph type="subTitle" idx="1"/>
          </p:nvPr>
        </p:nvSpPr>
        <p:spPr>
          <a:xfrm>
            <a:off x="1029727" y="5146637"/>
            <a:ext cx="9144000" cy="1192379"/>
          </a:xfrm>
        </p:spPr>
        <p:txBody>
          <a:bodyPr/>
          <a:lstStyle>
            <a:lvl1pPr marL="0" indent="0" algn="l">
              <a:buNone/>
              <a:defRPr sz="2800" baseline="0">
                <a:solidFill>
                  <a:schemeClr val="tx2">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D0F18D-3B86-D144-85D1-8A6CEBB4D19C}"/>
              </a:ext>
            </a:extLst>
          </p:cNvPr>
          <p:cNvSpPr>
            <a:spLocks noGrp="1"/>
          </p:cNvSpPr>
          <p:nvPr>
            <p:ph type="dt" sz="half" idx="10"/>
          </p:nvPr>
        </p:nvSpPr>
        <p:spPr/>
        <p:txBody>
          <a:bodyPr/>
          <a:lstStyle/>
          <a:p>
            <a:fld id="{E1C8D517-9F9B-9741-906D-C32EE026E21F}" type="datetime1">
              <a:rPr lang="en-US" smtClean="0"/>
              <a:t>2/16/26</a:t>
            </a:fld>
            <a:endParaRPr lang="en-US"/>
          </a:p>
        </p:txBody>
      </p:sp>
      <p:sp>
        <p:nvSpPr>
          <p:cNvPr id="5" name="Footer Placeholder 4">
            <a:extLst>
              <a:ext uri="{FF2B5EF4-FFF2-40B4-BE49-F238E27FC236}">
                <a16:creationId xmlns:a16="http://schemas.microsoft.com/office/drawing/2014/main" id="{D1F705B7-8CF0-E542-BEC7-532C9D276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21BD-8D58-3C4B-B4FD-659A8F2F0A05}"/>
              </a:ext>
            </a:extLst>
          </p:cNvPr>
          <p:cNvSpPr>
            <a:spLocks noGrp="1"/>
          </p:cNvSpPr>
          <p:nvPr>
            <p:ph type="sldNum" sz="quarter" idx="12"/>
          </p:nvPr>
        </p:nvSpPr>
        <p:spPr/>
        <p:txBody>
          <a:bodyPr/>
          <a:lstStyle/>
          <a:p>
            <a:fld id="{E7B10058-12F3-634C-AD0F-6D3F2CC4FF39}" type="slidenum">
              <a:rPr lang="en-US" smtClean="0"/>
              <a:t>‹#›</a:t>
            </a:fld>
            <a:endParaRPr lang="en-US"/>
          </a:p>
        </p:txBody>
      </p:sp>
    </p:spTree>
    <p:extLst>
      <p:ext uri="{BB962C8B-B14F-4D97-AF65-F5344CB8AC3E}">
        <p14:creationId xmlns:p14="http://schemas.microsoft.com/office/powerpoint/2010/main" val="129889205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6D5AC-D4DC-F74C-B976-18F7209BCE18}"/>
              </a:ext>
            </a:extLst>
          </p:cNvPr>
          <p:cNvSpPr>
            <a:spLocks noGrp="1"/>
          </p:cNvSpPr>
          <p:nvPr>
            <p:ph type="ctrTitle"/>
          </p:nvPr>
        </p:nvSpPr>
        <p:spPr>
          <a:xfrm>
            <a:off x="1029727" y="2666962"/>
            <a:ext cx="9144000" cy="2387600"/>
          </a:xfrm>
        </p:spPr>
        <p:txBody>
          <a:bodyPr anchor="b">
            <a:normAutofit/>
          </a:bodyPr>
          <a:lstStyle>
            <a:lvl1pPr algn="l">
              <a:defRPr sz="42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0697FD5-0C60-D041-BB63-FCAC9016F7EB}"/>
              </a:ext>
            </a:extLst>
          </p:cNvPr>
          <p:cNvSpPr>
            <a:spLocks noGrp="1"/>
          </p:cNvSpPr>
          <p:nvPr>
            <p:ph type="subTitle" idx="1"/>
          </p:nvPr>
        </p:nvSpPr>
        <p:spPr>
          <a:xfrm>
            <a:off x="1029727" y="5146637"/>
            <a:ext cx="9144000" cy="1192379"/>
          </a:xfrm>
        </p:spPr>
        <p:txBody>
          <a:bodyPr/>
          <a:lstStyle>
            <a:lvl1pPr marL="0" indent="0" algn="l">
              <a:buNone/>
              <a:defRPr sz="2800" baseline="0">
                <a:solidFill>
                  <a:schemeClr val="tx2">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D0F18D-3B86-D144-85D1-8A6CEBB4D19C}"/>
              </a:ext>
            </a:extLst>
          </p:cNvPr>
          <p:cNvSpPr>
            <a:spLocks noGrp="1"/>
          </p:cNvSpPr>
          <p:nvPr>
            <p:ph type="dt" sz="half" idx="10"/>
          </p:nvPr>
        </p:nvSpPr>
        <p:spPr/>
        <p:txBody>
          <a:bodyPr/>
          <a:lstStyle/>
          <a:p>
            <a:fld id="{E1C8D517-9F9B-9741-906D-C32EE026E21F}" type="datetime1">
              <a:rPr lang="en-US" smtClean="0"/>
              <a:t>2/16/26</a:t>
            </a:fld>
            <a:endParaRPr lang="en-US"/>
          </a:p>
        </p:txBody>
      </p:sp>
      <p:sp>
        <p:nvSpPr>
          <p:cNvPr id="5" name="Footer Placeholder 4">
            <a:extLst>
              <a:ext uri="{FF2B5EF4-FFF2-40B4-BE49-F238E27FC236}">
                <a16:creationId xmlns:a16="http://schemas.microsoft.com/office/drawing/2014/main" id="{D1F705B7-8CF0-E542-BEC7-532C9D276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21BD-8D58-3C4B-B4FD-659A8F2F0A05}"/>
              </a:ext>
            </a:extLst>
          </p:cNvPr>
          <p:cNvSpPr>
            <a:spLocks noGrp="1"/>
          </p:cNvSpPr>
          <p:nvPr>
            <p:ph type="sldNum" sz="quarter" idx="12"/>
          </p:nvPr>
        </p:nvSpPr>
        <p:spPr/>
        <p:txBody>
          <a:bodyPr/>
          <a:lstStyle/>
          <a:p>
            <a:fld id="{E7B10058-12F3-634C-AD0F-6D3F2CC4FF39}" type="slidenum">
              <a:rPr lang="en-US" smtClean="0"/>
              <a:t>‹#›</a:t>
            </a:fld>
            <a:endParaRPr lang="en-US"/>
          </a:p>
        </p:txBody>
      </p:sp>
    </p:spTree>
    <p:extLst>
      <p:ext uri="{BB962C8B-B14F-4D97-AF65-F5344CB8AC3E}">
        <p14:creationId xmlns:p14="http://schemas.microsoft.com/office/powerpoint/2010/main" val="172675292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2C45-CF16-C244-8E29-C5901302FBA9}"/>
              </a:ext>
            </a:extLst>
          </p:cNvPr>
          <p:cNvSpPr>
            <a:spLocks noGrp="1"/>
          </p:cNvSpPr>
          <p:nvPr>
            <p:ph type="title"/>
          </p:nvPr>
        </p:nvSpPr>
        <p:spPr>
          <a:xfrm>
            <a:off x="998841" y="167414"/>
            <a:ext cx="9204702" cy="979216"/>
          </a:xfrm>
        </p:spPr>
        <p:txBody>
          <a:bodyPr>
            <a:normAutofit/>
          </a:bodyPr>
          <a:lstStyle>
            <a:lvl1pPr>
              <a:defRPr sz="2800">
                <a:solidFill>
                  <a:schemeClr val="tx1">
                    <a:lumMod val="50000"/>
                  </a:schemeClr>
                </a:solidFill>
              </a:defRPr>
            </a:lvl1pPr>
          </a:lstStyle>
          <a:p>
            <a:r>
              <a:rPr lang="en-US"/>
              <a:t>Click to edit Master title style</a:t>
            </a:r>
          </a:p>
        </p:txBody>
      </p:sp>
      <p:sp>
        <p:nvSpPr>
          <p:cNvPr id="3" name="Date Placeholder 2">
            <a:extLst>
              <a:ext uri="{FF2B5EF4-FFF2-40B4-BE49-F238E27FC236}">
                <a16:creationId xmlns:a16="http://schemas.microsoft.com/office/drawing/2014/main" id="{7E2EE1F7-5F2A-6849-B827-B9DFD26C9998}"/>
              </a:ext>
            </a:extLst>
          </p:cNvPr>
          <p:cNvSpPr>
            <a:spLocks noGrp="1"/>
          </p:cNvSpPr>
          <p:nvPr>
            <p:ph type="dt" sz="half" idx="10"/>
          </p:nvPr>
        </p:nvSpPr>
        <p:spPr/>
        <p:txBody>
          <a:bodyPr/>
          <a:lstStyle/>
          <a:p>
            <a:fld id="{E1C8D517-9F9B-9741-906D-C32EE026E21F}" type="datetime1">
              <a:rPr lang="en-US" smtClean="0"/>
              <a:t>2/16/26</a:t>
            </a:fld>
            <a:endParaRPr lang="en-US"/>
          </a:p>
        </p:txBody>
      </p:sp>
      <p:sp>
        <p:nvSpPr>
          <p:cNvPr id="4" name="Footer Placeholder 3">
            <a:extLst>
              <a:ext uri="{FF2B5EF4-FFF2-40B4-BE49-F238E27FC236}">
                <a16:creationId xmlns:a16="http://schemas.microsoft.com/office/drawing/2014/main" id="{AAE505D5-1036-0B4D-A2DC-E8181652C6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89A888-4050-6840-9C83-4C266C618A8F}"/>
              </a:ext>
            </a:extLst>
          </p:cNvPr>
          <p:cNvSpPr>
            <a:spLocks noGrp="1"/>
          </p:cNvSpPr>
          <p:nvPr>
            <p:ph type="sldNum" sz="quarter" idx="12"/>
          </p:nvPr>
        </p:nvSpPr>
        <p:spPr/>
        <p:txBody>
          <a:bodyPr/>
          <a:lstStyle/>
          <a:p>
            <a:fld id="{E7B10058-12F3-634C-AD0F-6D3F2CC4FF39}" type="slidenum">
              <a:rPr lang="en-US" smtClean="0"/>
              <a:t>‹#›</a:t>
            </a:fld>
            <a:endParaRPr lang="en-US"/>
          </a:p>
        </p:txBody>
      </p:sp>
    </p:spTree>
    <p:extLst>
      <p:ext uri="{BB962C8B-B14F-4D97-AF65-F5344CB8AC3E}">
        <p14:creationId xmlns:p14="http://schemas.microsoft.com/office/powerpoint/2010/main" val="271212467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2C45-CF16-C244-8E29-C5901302FBA9}"/>
              </a:ext>
            </a:extLst>
          </p:cNvPr>
          <p:cNvSpPr>
            <a:spLocks noGrp="1"/>
          </p:cNvSpPr>
          <p:nvPr>
            <p:ph type="title"/>
          </p:nvPr>
        </p:nvSpPr>
        <p:spPr>
          <a:xfrm>
            <a:off x="998841" y="167414"/>
            <a:ext cx="9175673" cy="979216"/>
          </a:xfrm>
        </p:spPr>
        <p:txBody>
          <a:bodyPr>
            <a:normAutofit/>
          </a:bodyPr>
          <a:lstStyle>
            <a:lvl1pPr>
              <a:defRPr sz="2800">
                <a:solidFill>
                  <a:schemeClr val="tx1">
                    <a:lumMod val="50000"/>
                  </a:schemeClr>
                </a:solidFill>
              </a:defRPr>
            </a:lvl1pPr>
          </a:lstStyle>
          <a:p>
            <a:r>
              <a:rPr lang="en-US"/>
              <a:t>Click to edit Master title style</a:t>
            </a:r>
          </a:p>
        </p:txBody>
      </p:sp>
      <p:sp>
        <p:nvSpPr>
          <p:cNvPr id="3" name="Date Placeholder 2">
            <a:extLst>
              <a:ext uri="{FF2B5EF4-FFF2-40B4-BE49-F238E27FC236}">
                <a16:creationId xmlns:a16="http://schemas.microsoft.com/office/drawing/2014/main" id="{7E2EE1F7-5F2A-6849-B827-B9DFD26C9998}"/>
              </a:ext>
            </a:extLst>
          </p:cNvPr>
          <p:cNvSpPr>
            <a:spLocks noGrp="1"/>
          </p:cNvSpPr>
          <p:nvPr>
            <p:ph type="dt" sz="half" idx="10"/>
          </p:nvPr>
        </p:nvSpPr>
        <p:spPr/>
        <p:txBody>
          <a:bodyPr/>
          <a:lstStyle/>
          <a:p>
            <a:fld id="{E1C8D517-9F9B-9741-906D-C32EE026E21F}" type="datetime1">
              <a:rPr lang="en-US" smtClean="0"/>
              <a:t>2/16/26</a:t>
            </a:fld>
            <a:endParaRPr lang="en-US"/>
          </a:p>
        </p:txBody>
      </p:sp>
      <p:sp>
        <p:nvSpPr>
          <p:cNvPr id="4" name="Footer Placeholder 3">
            <a:extLst>
              <a:ext uri="{FF2B5EF4-FFF2-40B4-BE49-F238E27FC236}">
                <a16:creationId xmlns:a16="http://schemas.microsoft.com/office/drawing/2014/main" id="{AAE505D5-1036-0B4D-A2DC-E8181652C6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89A888-4050-6840-9C83-4C266C618A8F}"/>
              </a:ext>
            </a:extLst>
          </p:cNvPr>
          <p:cNvSpPr>
            <a:spLocks noGrp="1"/>
          </p:cNvSpPr>
          <p:nvPr>
            <p:ph type="sldNum" sz="quarter" idx="12"/>
          </p:nvPr>
        </p:nvSpPr>
        <p:spPr/>
        <p:txBody>
          <a:bodyPr/>
          <a:lstStyle/>
          <a:p>
            <a:fld id="{E7B10058-12F3-634C-AD0F-6D3F2CC4FF39}" type="slidenum">
              <a:rPr lang="en-US" smtClean="0"/>
              <a:t>‹#›</a:t>
            </a:fld>
            <a:endParaRPr lang="en-US"/>
          </a:p>
        </p:txBody>
      </p:sp>
    </p:spTree>
    <p:extLst>
      <p:ext uri="{BB962C8B-B14F-4D97-AF65-F5344CB8AC3E}">
        <p14:creationId xmlns:p14="http://schemas.microsoft.com/office/powerpoint/2010/main" val="176292371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2C45-CF16-C244-8E29-C5901302FBA9}"/>
              </a:ext>
            </a:extLst>
          </p:cNvPr>
          <p:cNvSpPr>
            <a:spLocks noGrp="1"/>
          </p:cNvSpPr>
          <p:nvPr>
            <p:ph type="title"/>
          </p:nvPr>
        </p:nvSpPr>
        <p:spPr>
          <a:xfrm>
            <a:off x="998841" y="167414"/>
            <a:ext cx="9190188" cy="979216"/>
          </a:xfrm>
        </p:spPr>
        <p:txBody>
          <a:bodyPr>
            <a:normAutofit/>
          </a:bodyPr>
          <a:lstStyle>
            <a:lvl1pPr>
              <a:defRPr sz="2800">
                <a:solidFill>
                  <a:schemeClr val="tx1">
                    <a:lumMod val="50000"/>
                  </a:schemeClr>
                </a:solidFill>
              </a:defRPr>
            </a:lvl1pPr>
          </a:lstStyle>
          <a:p>
            <a:r>
              <a:rPr lang="en-US"/>
              <a:t>Click to edit Master title style</a:t>
            </a:r>
          </a:p>
        </p:txBody>
      </p:sp>
      <p:sp>
        <p:nvSpPr>
          <p:cNvPr id="3" name="Date Placeholder 2">
            <a:extLst>
              <a:ext uri="{FF2B5EF4-FFF2-40B4-BE49-F238E27FC236}">
                <a16:creationId xmlns:a16="http://schemas.microsoft.com/office/drawing/2014/main" id="{7E2EE1F7-5F2A-6849-B827-B9DFD26C9998}"/>
              </a:ext>
            </a:extLst>
          </p:cNvPr>
          <p:cNvSpPr>
            <a:spLocks noGrp="1"/>
          </p:cNvSpPr>
          <p:nvPr>
            <p:ph type="dt" sz="half" idx="10"/>
          </p:nvPr>
        </p:nvSpPr>
        <p:spPr/>
        <p:txBody>
          <a:bodyPr/>
          <a:lstStyle/>
          <a:p>
            <a:fld id="{E1C8D517-9F9B-9741-906D-C32EE026E21F}" type="datetime1">
              <a:rPr lang="en-US" smtClean="0"/>
              <a:t>2/16/26</a:t>
            </a:fld>
            <a:endParaRPr lang="en-US"/>
          </a:p>
        </p:txBody>
      </p:sp>
      <p:sp>
        <p:nvSpPr>
          <p:cNvPr id="4" name="Footer Placeholder 3">
            <a:extLst>
              <a:ext uri="{FF2B5EF4-FFF2-40B4-BE49-F238E27FC236}">
                <a16:creationId xmlns:a16="http://schemas.microsoft.com/office/drawing/2014/main" id="{AAE505D5-1036-0B4D-A2DC-E8181652C6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89A888-4050-6840-9C83-4C266C618A8F}"/>
              </a:ext>
            </a:extLst>
          </p:cNvPr>
          <p:cNvSpPr>
            <a:spLocks noGrp="1"/>
          </p:cNvSpPr>
          <p:nvPr>
            <p:ph type="sldNum" sz="quarter" idx="12"/>
          </p:nvPr>
        </p:nvSpPr>
        <p:spPr/>
        <p:txBody>
          <a:bodyPr/>
          <a:lstStyle/>
          <a:p>
            <a:fld id="{E7B10058-12F3-634C-AD0F-6D3F2CC4FF39}" type="slidenum">
              <a:rPr lang="en-US" smtClean="0"/>
              <a:t>‹#›</a:t>
            </a:fld>
            <a:endParaRPr lang="en-US"/>
          </a:p>
        </p:txBody>
      </p:sp>
    </p:spTree>
    <p:extLst>
      <p:ext uri="{BB962C8B-B14F-4D97-AF65-F5344CB8AC3E}">
        <p14:creationId xmlns:p14="http://schemas.microsoft.com/office/powerpoint/2010/main" val="223657505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4D9B-E321-60D4-5A7F-8C3A6665B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295637-AF98-9956-E9AD-CEB065E3B1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951D63-08B9-DB71-55E5-CAABE6885A51}"/>
              </a:ext>
            </a:extLst>
          </p:cNvPr>
          <p:cNvSpPr>
            <a:spLocks noGrp="1"/>
          </p:cNvSpPr>
          <p:nvPr>
            <p:ph type="dt" sz="half" idx="10"/>
          </p:nvPr>
        </p:nvSpPr>
        <p:spPr/>
        <p:txBody>
          <a:bodyPr/>
          <a:lstStyle/>
          <a:p>
            <a:fld id="{0C0F0C5F-D08E-4EEC-8D4C-836E76DEFD6B}" type="datetimeFigureOut">
              <a:rPr lang="en-US" smtClean="0"/>
              <a:t>2/16/26</a:t>
            </a:fld>
            <a:endParaRPr lang="en-US"/>
          </a:p>
        </p:txBody>
      </p:sp>
      <p:sp>
        <p:nvSpPr>
          <p:cNvPr id="5" name="Footer Placeholder 4">
            <a:extLst>
              <a:ext uri="{FF2B5EF4-FFF2-40B4-BE49-F238E27FC236}">
                <a16:creationId xmlns:a16="http://schemas.microsoft.com/office/drawing/2014/main" id="{3E5A9A4C-2DBA-F577-665B-AED8E4ED7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2A034-5C6D-75EB-5198-48D4B4B1A068}"/>
              </a:ext>
            </a:extLst>
          </p:cNvPr>
          <p:cNvSpPr>
            <a:spLocks noGrp="1"/>
          </p:cNvSpPr>
          <p:nvPr>
            <p:ph type="sldNum" sz="quarter" idx="12"/>
          </p:nvPr>
        </p:nvSpPr>
        <p:spPr/>
        <p:txBody>
          <a:bodyPr/>
          <a:lstStyle/>
          <a:p>
            <a:fld id="{66552C6F-D479-4791-83FA-91803F4F2FE3}" type="slidenum">
              <a:rPr lang="en-US" smtClean="0"/>
              <a:t>‹#›</a:t>
            </a:fld>
            <a:endParaRPr lang="en-US"/>
          </a:p>
        </p:txBody>
      </p:sp>
    </p:spTree>
    <p:extLst>
      <p:ext uri="{BB962C8B-B14F-4D97-AF65-F5344CB8AC3E}">
        <p14:creationId xmlns:p14="http://schemas.microsoft.com/office/powerpoint/2010/main" val="577120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840" y="167413"/>
            <a:ext cx="9213672" cy="1014115"/>
          </a:xfrm>
        </p:spPr>
        <p:txBody>
          <a:bodyPr anchor="ctr">
            <a:noAutofit/>
          </a:bodyPr>
          <a:lstStyle>
            <a:lvl1pPr>
              <a:defRPr sz="3200" b="1">
                <a:solidFill>
                  <a:schemeClr val="accent1"/>
                </a:solidFill>
              </a:defRPr>
            </a:lvl1pPr>
          </a:lstStyle>
          <a:p>
            <a:r>
              <a:rPr lang="en-US" dirty="0"/>
              <a:t>One-Slide Issue Explainer</a:t>
            </a:r>
          </a:p>
        </p:txBody>
      </p:sp>
      <p:sp>
        <p:nvSpPr>
          <p:cNvPr id="8" name="Slide Number Placeholder 5">
            <a:extLst>
              <a:ext uri="{FF2B5EF4-FFF2-40B4-BE49-F238E27FC236}">
                <a16:creationId xmlns:a16="http://schemas.microsoft.com/office/drawing/2014/main" id="{E7BACFC5-645C-4E4B-943C-BAEDA3D100D9}"/>
              </a:ext>
            </a:extLst>
          </p:cNvPr>
          <p:cNvSpPr txBox="1">
            <a:spLocks/>
          </p:cNvSpPr>
          <p:nvPr userDrawn="1"/>
        </p:nvSpPr>
        <p:spPr>
          <a:xfrm>
            <a:off x="10973969" y="6439191"/>
            <a:ext cx="1080941"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4"/>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16528F-E9C7-4743-838D-D83987E5808B}" type="slidenum">
              <a:rPr lang="en-US" sz="1200" smtClean="0">
                <a:solidFill>
                  <a:schemeClr val="bg1"/>
                </a:solidFill>
              </a:rPr>
              <a:pPr/>
              <a:t>‹#›</a:t>
            </a:fld>
            <a:endParaRPr lang="en-US" sz="1200" dirty="0">
              <a:solidFill>
                <a:schemeClr val="bg1"/>
              </a:solidFill>
            </a:endParaRPr>
          </a:p>
        </p:txBody>
      </p:sp>
    </p:spTree>
    <p:extLst>
      <p:ext uri="{BB962C8B-B14F-4D97-AF65-F5344CB8AC3E}">
        <p14:creationId xmlns:p14="http://schemas.microsoft.com/office/powerpoint/2010/main" val="2893745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BCAFA-4F8F-D34E-B48B-A124485AD938}"/>
              </a:ext>
            </a:extLst>
          </p:cNvPr>
          <p:cNvSpPr>
            <a:spLocks noGrp="1"/>
          </p:cNvSpPr>
          <p:nvPr>
            <p:ph type="title"/>
          </p:nvPr>
        </p:nvSpPr>
        <p:spPr>
          <a:xfrm>
            <a:off x="998841" y="167414"/>
            <a:ext cx="9248245" cy="10227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2E63CA-8203-EB43-BBD4-5F1A90708E46}"/>
              </a:ext>
            </a:extLst>
          </p:cNvPr>
          <p:cNvSpPr>
            <a:spLocks noGrp="1"/>
          </p:cNvSpPr>
          <p:nvPr>
            <p:ph type="body" idx="1"/>
          </p:nvPr>
        </p:nvSpPr>
        <p:spPr>
          <a:xfrm>
            <a:off x="996785" y="183798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50269E-BF62-7847-ADC7-630A82F86AA8}"/>
              </a:ext>
            </a:extLst>
          </p:cNvPr>
          <p:cNvSpPr>
            <a:spLocks noGrp="1"/>
          </p:cNvSpPr>
          <p:nvPr>
            <p:ph type="dt" sz="half" idx="2"/>
          </p:nvPr>
        </p:nvSpPr>
        <p:spPr>
          <a:xfrm>
            <a:off x="111211" y="6463955"/>
            <a:ext cx="2743200" cy="365125"/>
          </a:xfrm>
          <a:prstGeom prst="rect">
            <a:avLst/>
          </a:prstGeom>
        </p:spPr>
        <p:txBody>
          <a:bodyPr vert="horz" lIns="91440" tIns="45720" rIns="91440" bIns="45720" rtlCol="0" anchor="ctr"/>
          <a:lstStyle>
            <a:lvl1pPr algn="l">
              <a:defRPr sz="1200" baseline="0">
                <a:solidFill>
                  <a:srgbClr val="DBDBD6"/>
                </a:solidFill>
                <a:latin typeface="Calibri" panose="020F0502020204030204" pitchFamily="34" charset="0"/>
              </a:defRPr>
            </a:lvl1pPr>
          </a:lstStyle>
          <a:p>
            <a:fld id="{E1C8D517-9F9B-9741-906D-C32EE026E21F}" type="datetime1">
              <a:rPr lang="en-US" smtClean="0"/>
              <a:t>2/16/26</a:t>
            </a:fld>
            <a:endParaRPr lang="en-US"/>
          </a:p>
        </p:txBody>
      </p:sp>
      <p:sp>
        <p:nvSpPr>
          <p:cNvPr id="5" name="Footer Placeholder 4">
            <a:extLst>
              <a:ext uri="{FF2B5EF4-FFF2-40B4-BE49-F238E27FC236}">
                <a16:creationId xmlns:a16="http://schemas.microsoft.com/office/drawing/2014/main" id="{F15EBAB5-31C5-F448-8686-814EEB460349}"/>
              </a:ext>
            </a:extLst>
          </p:cNvPr>
          <p:cNvSpPr>
            <a:spLocks noGrp="1"/>
          </p:cNvSpPr>
          <p:nvPr>
            <p:ph type="ftr" sz="quarter" idx="3"/>
          </p:nvPr>
        </p:nvSpPr>
        <p:spPr>
          <a:xfrm>
            <a:off x="4197185" y="6465758"/>
            <a:ext cx="4114800" cy="365125"/>
          </a:xfrm>
          <a:prstGeom prst="rect">
            <a:avLst/>
          </a:prstGeom>
        </p:spPr>
        <p:txBody>
          <a:bodyPr vert="horz" lIns="91440" tIns="45720" rIns="91440" bIns="45720" rtlCol="0" anchor="ctr"/>
          <a:lstStyle>
            <a:lvl1pPr algn="ctr">
              <a:defRPr sz="1200" baseline="0">
                <a:solidFill>
                  <a:srgbClr val="DBDBD6"/>
                </a:solidFill>
              </a:defRPr>
            </a:lvl1pPr>
          </a:lstStyle>
          <a:p>
            <a:endParaRPr lang="en-US"/>
          </a:p>
        </p:txBody>
      </p:sp>
      <p:sp>
        <p:nvSpPr>
          <p:cNvPr id="6" name="Slide Number Placeholder 5">
            <a:extLst>
              <a:ext uri="{FF2B5EF4-FFF2-40B4-BE49-F238E27FC236}">
                <a16:creationId xmlns:a16="http://schemas.microsoft.com/office/drawing/2014/main" id="{81F31666-5D9A-CD48-964A-26444F51ACBF}"/>
              </a:ext>
            </a:extLst>
          </p:cNvPr>
          <p:cNvSpPr>
            <a:spLocks noGrp="1"/>
          </p:cNvSpPr>
          <p:nvPr>
            <p:ph type="sldNum" sz="quarter" idx="4"/>
          </p:nvPr>
        </p:nvSpPr>
        <p:spPr>
          <a:xfrm>
            <a:off x="9312873" y="6448424"/>
            <a:ext cx="2743200" cy="365125"/>
          </a:xfrm>
          <a:prstGeom prst="rect">
            <a:avLst/>
          </a:prstGeom>
        </p:spPr>
        <p:txBody>
          <a:bodyPr vert="horz" lIns="91440" tIns="45720" rIns="91440" bIns="45720" rtlCol="0" anchor="ctr"/>
          <a:lstStyle>
            <a:lvl1pPr algn="r">
              <a:defRPr sz="1200" baseline="0">
                <a:solidFill>
                  <a:srgbClr val="DBDBD6"/>
                </a:solidFill>
              </a:defRPr>
            </a:lvl1pPr>
          </a:lstStyle>
          <a:p>
            <a:fld id="{E7B10058-12F3-634C-AD0F-6D3F2CC4FF39}" type="slidenum">
              <a:rPr lang="en-US" smtClean="0"/>
              <a:pPr/>
              <a:t>‹#›</a:t>
            </a:fld>
            <a:endParaRPr lang="en-US"/>
          </a:p>
        </p:txBody>
      </p:sp>
    </p:spTree>
    <p:extLst>
      <p:ext uri="{BB962C8B-B14F-4D97-AF65-F5344CB8AC3E}">
        <p14:creationId xmlns:p14="http://schemas.microsoft.com/office/powerpoint/2010/main" val="397976424"/>
      </p:ext>
    </p:extLst>
  </p:cSld>
  <p:clrMap bg1="lt1" tx1="dk1" bg2="lt2" tx2="dk2" accent1="accent1" accent2="accent2" accent3="accent3" accent4="accent4" accent5="accent5" accent6="accent6" hlink="hlink" folHlink="folHlink"/>
  <p:sldLayoutIdLst>
    <p:sldLayoutId id="2147483716" r:id="rId1"/>
    <p:sldLayoutId id="2147483721" r:id="rId2"/>
    <p:sldLayoutId id="2147483720" r:id="rId3"/>
    <p:sldLayoutId id="2147483722" r:id="rId4"/>
    <p:sldLayoutId id="2147483723" r:id="rId5"/>
    <p:sldLayoutId id="2147483724" r:id="rId6"/>
    <p:sldLayoutId id="2147483725" r:id="rId7"/>
  </p:sldLayoutIdLst>
  <p:hf hdr="0" ftr="0" dt="0"/>
  <p:txStyles>
    <p:titleStyle>
      <a:lvl1pPr algn="l" defTabSz="914400" rtl="0" eaLnBrk="1" fontAlgn="b" latinLnBrk="0" hangingPunct="1">
        <a:lnSpc>
          <a:spcPct val="90000"/>
        </a:lnSpc>
        <a:spcBef>
          <a:spcPct val="0"/>
        </a:spcBef>
        <a:buNone/>
        <a:defRPr sz="4200" b="1" i="0" kern="1200" baseline="0">
          <a:solidFill>
            <a:schemeClr val="tx1">
              <a:lumMod val="50000"/>
            </a:schemeClr>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200"/>
        </a:spcBef>
        <a:buClr>
          <a:srgbClr val="C3C6C3"/>
        </a:buClr>
        <a:buSzPct val="120000"/>
        <a:buFont typeface="Arial" panose="020B0604020202020204" pitchFamily="34" charset="0"/>
        <a:buChar char="•"/>
        <a:defRPr sz="3200" kern="1200" baseline="0">
          <a:solidFill>
            <a:schemeClr val="bg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1200"/>
        </a:spcBef>
        <a:buClr>
          <a:srgbClr val="C3C6C3"/>
        </a:buClr>
        <a:buSzPct val="120000"/>
        <a:buFont typeface="Arial" panose="020B0604020202020204" pitchFamily="34" charset="0"/>
        <a:buChar char="•"/>
        <a:defRPr sz="2800" kern="1200" baseline="0">
          <a:solidFill>
            <a:schemeClr val="bg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1200"/>
        </a:spcBef>
        <a:buClr>
          <a:srgbClr val="C3C6C3"/>
        </a:buClr>
        <a:buSzPct val="120000"/>
        <a:buFont typeface="Arial" panose="020B0604020202020204" pitchFamily="34" charset="0"/>
        <a:buChar char="•"/>
        <a:defRPr sz="2800" kern="1200" baseline="0">
          <a:solidFill>
            <a:schemeClr val="bg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1200"/>
        </a:spcBef>
        <a:buClr>
          <a:srgbClr val="C3C6C3"/>
        </a:buClr>
        <a:buSzPct val="120000"/>
        <a:buFont typeface="Arial" panose="020B0604020202020204" pitchFamily="34" charset="0"/>
        <a:buChar char="•"/>
        <a:defRPr sz="2800" kern="1200" baseline="0">
          <a:solidFill>
            <a:schemeClr val="bg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1200"/>
        </a:spcBef>
        <a:buClr>
          <a:srgbClr val="C3C6C3"/>
        </a:buClr>
        <a:buSzPct val="120000"/>
        <a:buFont typeface="Arial" panose="020B0604020202020204" pitchFamily="34" charset="0"/>
        <a:buChar char="•"/>
        <a:defRPr sz="2800" kern="1200" baseline="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86FA-432A-EEA5-DB93-9643A3BD0B15}"/>
              </a:ext>
            </a:extLst>
          </p:cNvPr>
          <p:cNvSpPr>
            <a:spLocks noGrp="1"/>
          </p:cNvSpPr>
          <p:nvPr>
            <p:ph type="ctrTitle"/>
          </p:nvPr>
        </p:nvSpPr>
        <p:spPr>
          <a:xfrm>
            <a:off x="973082" y="3429000"/>
            <a:ext cx="10037964" cy="884055"/>
          </a:xfrm>
        </p:spPr>
        <p:txBody>
          <a:bodyPr>
            <a:normAutofit/>
          </a:bodyPr>
          <a:lstStyle/>
          <a:p>
            <a:r>
              <a:rPr lang="en-US" dirty="0"/>
              <a:t>National Aggregates Update</a:t>
            </a:r>
          </a:p>
        </p:txBody>
      </p:sp>
      <p:sp>
        <p:nvSpPr>
          <p:cNvPr id="3" name="TextBox 2">
            <a:extLst>
              <a:ext uri="{FF2B5EF4-FFF2-40B4-BE49-F238E27FC236}">
                <a16:creationId xmlns:a16="http://schemas.microsoft.com/office/drawing/2014/main" id="{4A0C279D-A54B-1F1C-147B-81B8C32B076E}"/>
              </a:ext>
            </a:extLst>
          </p:cNvPr>
          <p:cNvSpPr txBox="1"/>
          <p:nvPr/>
        </p:nvSpPr>
        <p:spPr>
          <a:xfrm>
            <a:off x="1262358" y="5170811"/>
            <a:ext cx="7234279" cy="923330"/>
          </a:xfrm>
          <a:prstGeom prst="rect">
            <a:avLst/>
          </a:prstGeom>
          <a:noFill/>
        </p:spPr>
        <p:txBody>
          <a:bodyPr wrap="square" rtlCol="0">
            <a:spAutoFit/>
          </a:bodyPr>
          <a:lstStyle/>
          <a:p>
            <a:r>
              <a:rPr lang="en-US" dirty="0">
                <a:solidFill>
                  <a:schemeClr val="bg1"/>
                </a:solidFill>
              </a:rPr>
              <a:t>Michele Stanley, IOM</a:t>
            </a:r>
          </a:p>
          <a:p>
            <a:r>
              <a:rPr lang="en-US">
                <a:solidFill>
                  <a:schemeClr val="bg1"/>
                </a:solidFill>
              </a:rPr>
              <a:t>President and CEO</a:t>
            </a:r>
            <a:endParaRPr lang="en-US" dirty="0">
              <a:solidFill>
                <a:schemeClr val="bg1"/>
              </a:solidFill>
            </a:endParaRPr>
          </a:p>
          <a:p>
            <a:r>
              <a:rPr lang="en-US" dirty="0">
                <a:solidFill>
                  <a:schemeClr val="bg1"/>
                </a:solidFill>
              </a:rPr>
              <a:t>National Stone, Sand &amp; Gravel Association</a:t>
            </a:r>
          </a:p>
        </p:txBody>
      </p:sp>
    </p:spTree>
    <p:extLst>
      <p:ext uri="{BB962C8B-B14F-4D97-AF65-F5344CB8AC3E}">
        <p14:creationId xmlns:p14="http://schemas.microsoft.com/office/powerpoint/2010/main" val="3687277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B0BDF-C6CC-47CB-7035-60F7CD4C7852}"/>
              </a:ext>
            </a:extLst>
          </p:cNvPr>
          <p:cNvSpPr>
            <a:spLocks noGrp="1"/>
          </p:cNvSpPr>
          <p:nvPr>
            <p:ph type="title"/>
          </p:nvPr>
        </p:nvSpPr>
        <p:spPr/>
        <p:txBody>
          <a:bodyPr/>
          <a:lstStyle/>
          <a:p>
            <a:r>
              <a:rPr lang="en-US" dirty="0"/>
              <a:t>Communications Accomplishments</a:t>
            </a:r>
          </a:p>
        </p:txBody>
      </p:sp>
      <p:sp>
        <p:nvSpPr>
          <p:cNvPr id="7" name="Content Placeholder 6">
            <a:extLst>
              <a:ext uri="{FF2B5EF4-FFF2-40B4-BE49-F238E27FC236}">
                <a16:creationId xmlns:a16="http://schemas.microsoft.com/office/drawing/2014/main" id="{DE954F4C-2788-1B68-38DC-FE7977B37561}"/>
              </a:ext>
            </a:extLst>
          </p:cNvPr>
          <p:cNvSpPr txBox="1">
            <a:spLocks noGrp="1"/>
          </p:cNvSpPr>
          <p:nvPr>
            <p:ph idx="1"/>
          </p:nvPr>
        </p:nvSpPr>
        <p:spPr>
          <a:xfrm>
            <a:off x="1000079" y="1763979"/>
            <a:ext cx="4934512" cy="2366802"/>
          </a:xfrm>
          <a:prstGeom prst="rect">
            <a:avLst/>
          </a:prstGeom>
          <a:noFill/>
        </p:spPr>
        <p:txBody>
          <a:bodyPr wrap="square" lIns="91440" tIns="45720" rIns="91440" bIns="45720" rtlCol="0" anchor="t">
            <a:spAutoFit/>
          </a:bodyPr>
          <a:lstStyle/>
          <a:p>
            <a:pPr marL="0" indent="0" algn="ctr">
              <a:buNone/>
            </a:pPr>
            <a:r>
              <a:rPr lang="en-US" sz="2000" dirty="0">
                <a:latin typeface="Open Sans"/>
                <a:ea typeface="Open Sans"/>
                <a:cs typeface="Open Sans"/>
              </a:rPr>
              <a:t>Open rates on emails increased to </a:t>
            </a:r>
            <a:r>
              <a:rPr lang="en-US" sz="2000" b="1" dirty="0">
                <a:latin typeface="Open Sans"/>
                <a:ea typeface="Open Sans"/>
                <a:cs typeface="Open Sans"/>
              </a:rPr>
              <a:t>42 percent </a:t>
            </a:r>
            <a:r>
              <a:rPr lang="en-US" sz="2000" dirty="0">
                <a:latin typeface="Open Sans"/>
                <a:ea typeface="Open Sans"/>
                <a:cs typeface="Open Sans"/>
              </a:rPr>
              <a:t>across communications sent to all NSSGA members</a:t>
            </a:r>
            <a:r>
              <a:rPr lang="en-US" sz="2000" b="1" dirty="0">
                <a:latin typeface="Open Sans"/>
                <a:ea typeface="Open Sans"/>
                <a:cs typeface="Open Sans"/>
              </a:rPr>
              <a:t>. </a:t>
            </a:r>
            <a:r>
              <a:rPr lang="en-US" sz="2000" dirty="0">
                <a:latin typeface="Open Sans"/>
                <a:ea typeface="Open Sans"/>
                <a:cs typeface="Open Sans"/>
              </a:rPr>
              <a:t>The highest open rates came from emails on advocacy and news, safety, and general association info.   </a:t>
            </a:r>
          </a:p>
          <a:p>
            <a:pPr algn="ctr"/>
            <a:endParaRPr lang="en-US" sz="1100" dirty="0">
              <a:latin typeface="Open Sans"/>
              <a:ea typeface="Open Sans"/>
              <a:cs typeface="Open Sans"/>
            </a:endParaRPr>
          </a:p>
          <a:p>
            <a:pPr algn="ct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71B90C28-C0AE-7074-08CE-F3B1196FDEEE}"/>
              </a:ext>
            </a:extLst>
          </p:cNvPr>
          <p:cNvSpPr txBox="1"/>
          <p:nvPr/>
        </p:nvSpPr>
        <p:spPr>
          <a:xfrm>
            <a:off x="6145934" y="4818066"/>
            <a:ext cx="3826556" cy="1631216"/>
          </a:xfrm>
          <a:prstGeom prst="rect">
            <a:avLst/>
          </a:prstGeom>
          <a:noFill/>
        </p:spPr>
        <p:txBody>
          <a:bodyPr wrap="square" rtlCol="0">
            <a:spAutoFit/>
          </a:body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NSSGA </a:t>
            </a:r>
            <a:r>
              <a:rPr lang="en-US" sz="20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received more than 110 earned media clips that were published in a range of publications, including </a:t>
            </a:r>
            <a:r>
              <a:rPr lang="en-US" sz="2000"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Politico, NPR </a:t>
            </a:r>
            <a:r>
              <a:rPr lang="en-US" sz="20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and</a:t>
            </a:r>
            <a:r>
              <a:rPr lang="en-US" sz="2000"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Bloomberg Law</a:t>
            </a:r>
            <a:r>
              <a:rPr lang="en-US" sz="20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9" name="Picture 8">
            <a:extLst>
              <a:ext uri="{FF2B5EF4-FFF2-40B4-BE49-F238E27FC236}">
                <a16:creationId xmlns:a16="http://schemas.microsoft.com/office/drawing/2014/main" id="{86A5F03F-1F19-9AF2-F7DA-D666F383CD8A}"/>
              </a:ext>
            </a:extLst>
          </p:cNvPr>
          <p:cNvPicPr>
            <a:picLocks noChangeAspect="1"/>
          </p:cNvPicPr>
          <p:nvPr/>
        </p:nvPicPr>
        <p:blipFill>
          <a:blip r:embed="rId3"/>
          <a:stretch>
            <a:fillRect/>
          </a:stretch>
        </p:blipFill>
        <p:spPr>
          <a:xfrm>
            <a:off x="7376389" y="1587968"/>
            <a:ext cx="2596101" cy="2637805"/>
          </a:xfrm>
          <a:prstGeom prst="rect">
            <a:avLst/>
          </a:prstGeom>
        </p:spPr>
      </p:pic>
      <p:pic>
        <p:nvPicPr>
          <p:cNvPr id="10" name="Picture 9">
            <a:extLst>
              <a:ext uri="{FF2B5EF4-FFF2-40B4-BE49-F238E27FC236}">
                <a16:creationId xmlns:a16="http://schemas.microsoft.com/office/drawing/2014/main" id="{5EFA5912-9979-AE68-B075-C922B0AB8501}"/>
              </a:ext>
            </a:extLst>
          </p:cNvPr>
          <p:cNvPicPr>
            <a:picLocks noChangeAspect="1"/>
          </p:cNvPicPr>
          <p:nvPr/>
        </p:nvPicPr>
        <p:blipFill>
          <a:blip r:embed="rId4"/>
          <a:stretch>
            <a:fillRect/>
          </a:stretch>
        </p:blipFill>
        <p:spPr>
          <a:xfrm>
            <a:off x="2379639" y="5468387"/>
            <a:ext cx="2061100" cy="1063440"/>
          </a:xfrm>
          <a:prstGeom prst="rect">
            <a:avLst/>
          </a:prstGeom>
        </p:spPr>
      </p:pic>
      <p:pic>
        <p:nvPicPr>
          <p:cNvPr id="11" name="Picture 10">
            <a:extLst>
              <a:ext uri="{FF2B5EF4-FFF2-40B4-BE49-F238E27FC236}">
                <a16:creationId xmlns:a16="http://schemas.microsoft.com/office/drawing/2014/main" id="{2F474DA9-1558-7736-402F-379D238E9134}"/>
              </a:ext>
            </a:extLst>
          </p:cNvPr>
          <p:cNvPicPr>
            <a:picLocks noChangeAspect="1"/>
          </p:cNvPicPr>
          <p:nvPr/>
        </p:nvPicPr>
        <p:blipFill>
          <a:blip r:embed="rId5"/>
          <a:stretch>
            <a:fillRect/>
          </a:stretch>
        </p:blipFill>
        <p:spPr>
          <a:xfrm>
            <a:off x="2836378" y="4225773"/>
            <a:ext cx="1147622" cy="1147622"/>
          </a:xfrm>
          <a:prstGeom prst="rect">
            <a:avLst/>
          </a:prstGeom>
        </p:spPr>
      </p:pic>
    </p:spTree>
    <p:extLst>
      <p:ext uri="{BB962C8B-B14F-4D97-AF65-F5344CB8AC3E}">
        <p14:creationId xmlns:p14="http://schemas.microsoft.com/office/powerpoint/2010/main" val="776643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37B8-792A-CF21-0DD5-553EA606B7D0}"/>
              </a:ext>
            </a:extLst>
          </p:cNvPr>
          <p:cNvSpPr>
            <a:spLocks noGrp="1"/>
          </p:cNvSpPr>
          <p:nvPr>
            <p:ph type="title"/>
          </p:nvPr>
        </p:nvSpPr>
        <p:spPr>
          <a:xfrm>
            <a:off x="537595" y="94584"/>
            <a:ext cx="10515600" cy="1325563"/>
          </a:xfrm>
        </p:spPr>
        <p:txBody>
          <a:bodyPr>
            <a:normAutofit/>
          </a:bodyPr>
          <a:lstStyle/>
          <a:p>
            <a:r>
              <a:rPr lang="en-US" sz="4000" dirty="0"/>
              <a:t>Meetings and Membership Accomplishments</a:t>
            </a:r>
          </a:p>
        </p:txBody>
      </p:sp>
      <p:sp>
        <p:nvSpPr>
          <p:cNvPr id="3" name="Content Placeholder 2">
            <a:extLst>
              <a:ext uri="{FF2B5EF4-FFF2-40B4-BE49-F238E27FC236}">
                <a16:creationId xmlns:a16="http://schemas.microsoft.com/office/drawing/2014/main" id="{D6F0336B-2144-F64E-B8F0-D41E062E7C78}"/>
              </a:ext>
            </a:extLst>
          </p:cNvPr>
          <p:cNvSpPr>
            <a:spLocks noGrp="1"/>
          </p:cNvSpPr>
          <p:nvPr>
            <p:ph idx="1"/>
          </p:nvPr>
        </p:nvSpPr>
        <p:spPr>
          <a:xfrm>
            <a:off x="996785" y="1837982"/>
            <a:ext cx="5689765" cy="4351338"/>
          </a:xfrm>
        </p:spPr>
        <p:txBody>
          <a:bodyPr/>
          <a:lstStyle/>
          <a:p>
            <a:endParaRPr lang="en-US" dirty="0"/>
          </a:p>
          <a:p>
            <a:endParaRPr lang="en-US" dirty="0"/>
          </a:p>
          <a:p>
            <a:r>
              <a:rPr lang="en-US" dirty="0"/>
              <a:t>Record number of attendees</a:t>
            </a:r>
          </a:p>
          <a:p>
            <a:r>
              <a:rPr lang="en-US" dirty="0"/>
              <a:t>Record membership at 536</a:t>
            </a:r>
          </a:p>
          <a:p>
            <a:r>
              <a:rPr lang="en-US" dirty="0"/>
              <a:t>Joint Fly In with 3 Michiganders who met with 7 Members of Congress</a:t>
            </a:r>
          </a:p>
        </p:txBody>
      </p:sp>
      <p:pic>
        <p:nvPicPr>
          <p:cNvPr id="7" name="Picture 6" descr="A colorful rectangular poster with white text&#10;&#10;AI-generated content may be incorrect.">
            <a:extLst>
              <a:ext uri="{FF2B5EF4-FFF2-40B4-BE49-F238E27FC236}">
                <a16:creationId xmlns:a16="http://schemas.microsoft.com/office/drawing/2014/main" id="{5FD95579-C0AB-572D-606C-EF8CB5140C02}"/>
              </a:ext>
            </a:extLst>
          </p:cNvPr>
          <p:cNvPicPr>
            <a:picLocks noChangeAspect="1"/>
          </p:cNvPicPr>
          <p:nvPr/>
        </p:nvPicPr>
        <p:blipFill>
          <a:blip r:embed="rId3"/>
          <a:stretch>
            <a:fillRect/>
          </a:stretch>
        </p:blipFill>
        <p:spPr>
          <a:xfrm>
            <a:off x="7001691" y="1650365"/>
            <a:ext cx="4051504" cy="4885891"/>
          </a:xfrm>
          <a:prstGeom prst="rect">
            <a:avLst/>
          </a:prstGeom>
        </p:spPr>
      </p:pic>
    </p:spTree>
    <p:extLst>
      <p:ext uri="{BB962C8B-B14F-4D97-AF65-F5344CB8AC3E}">
        <p14:creationId xmlns:p14="http://schemas.microsoft.com/office/powerpoint/2010/main" val="1516733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99B06-8851-4220-05C5-EE6E3A2F4822}"/>
              </a:ext>
            </a:extLst>
          </p:cNvPr>
          <p:cNvSpPr>
            <a:spLocks noGrp="1"/>
          </p:cNvSpPr>
          <p:nvPr>
            <p:ph type="title"/>
          </p:nvPr>
        </p:nvSpPr>
        <p:spPr/>
        <p:txBody>
          <a:bodyPr/>
          <a:lstStyle/>
          <a:p>
            <a:r>
              <a:rPr lang="en-US" dirty="0"/>
              <a:t>Technical Accomplishments</a:t>
            </a:r>
          </a:p>
        </p:txBody>
      </p:sp>
      <p:sp>
        <p:nvSpPr>
          <p:cNvPr id="3" name="Content Placeholder 2">
            <a:extLst>
              <a:ext uri="{FF2B5EF4-FFF2-40B4-BE49-F238E27FC236}">
                <a16:creationId xmlns:a16="http://schemas.microsoft.com/office/drawing/2014/main" id="{27F06BAD-9597-7B1B-8A1F-7348DC54E85E}"/>
              </a:ext>
            </a:extLst>
          </p:cNvPr>
          <p:cNvSpPr>
            <a:spLocks noGrp="1"/>
          </p:cNvSpPr>
          <p:nvPr>
            <p:ph idx="1"/>
          </p:nvPr>
        </p:nvSpPr>
        <p:spPr>
          <a:xfrm>
            <a:off x="996784" y="1837982"/>
            <a:ext cx="11195215" cy="4351338"/>
          </a:xfrm>
        </p:spPr>
        <p:txBody>
          <a:bodyPr/>
          <a:lstStyle/>
          <a:p>
            <a:pPr lvl="0"/>
            <a:r>
              <a:rPr lang="en-US" dirty="0"/>
              <a:t>Standards and specifications engagement</a:t>
            </a:r>
          </a:p>
          <a:p>
            <a:pPr lvl="0"/>
            <a:r>
              <a:rPr lang="en-US" dirty="0"/>
              <a:t>Efforts to secure funding for research</a:t>
            </a:r>
          </a:p>
          <a:p>
            <a:pPr lvl="0"/>
            <a:r>
              <a:rPr lang="en-US" dirty="0"/>
              <a:t>Launch of new ASR exposure site</a:t>
            </a:r>
          </a:p>
          <a:p>
            <a:pPr lvl="0"/>
            <a:r>
              <a:rPr lang="en-US" dirty="0"/>
              <a:t>Development of new data platform</a:t>
            </a:r>
          </a:p>
          <a:p>
            <a:pPr lvl="0"/>
            <a:r>
              <a:rPr lang="en-US" dirty="0"/>
              <a:t>Downstream PCR Committees</a:t>
            </a:r>
          </a:p>
          <a:p>
            <a:pPr lvl="0"/>
            <a:r>
              <a:rPr lang="en-US" dirty="0"/>
              <a:t>Assumed program operator role for Construction Aggregates PCR</a:t>
            </a:r>
          </a:p>
        </p:txBody>
      </p:sp>
    </p:spTree>
    <p:extLst>
      <p:ext uri="{BB962C8B-B14F-4D97-AF65-F5344CB8AC3E}">
        <p14:creationId xmlns:p14="http://schemas.microsoft.com/office/powerpoint/2010/main" val="2908282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F3115-B6CB-1F8E-4E9D-7130114511B6}"/>
              </a:ext>
            </a:extLst>
          </p:cNvPr>
          <p:cNvSpPr>
            <a:spLocks noGrp="1"/>
          </p:cNvSpPr>
          <p:nvPr>
            <p:ph type="title"/>
          </p:nvPr>
        </p:nvSpPr>
        <p:spPr/>
        <p:txBody>
          <a:bodyPr/>
          <a:lstStyle/>
          <a:p>
            <a:r>
              <a:rPr lang="en-US" dirty="0"/>
              <a:t>Policy Accomplishments</a:t>
            </a:r>
          </a:p>
        </p:txBody>
      </p:sp>
      <p:sp>
        <p:nvSpPr>
          <p:cNvPr id="3" name="Content Placeholder 2">
            <a:extLst>
              <a:ext uri="{FF2B5EF4-FFF2-40B4-BE49-F238E27FC236}">
                <a16:creationId xmlns:a16="http://schemas.microsoft.com/office/drawing/2014/main" id="{19789F5B-C941-01D0-276F-8693C95A2982}"/>
              </a:ext>
            </a:extLst>
          </p:cNvPr>
          <p:cNvSpPr>
            <a:spLocks noGrp="1"/>
          </p:cNvSpPr>
          <p:nvPr>
            <p:ph idx="1"/>
          </p:nvPr>
        </p:nvSpPr>
        <p:spPr>
          <a:xfrm>
            <a:off x="430343" y="1659957"/>
            <a:ext cx="6658280" cy="5030630"/>
          </a:xfrm>
        </p:spPr>
        <p:txBody>
          <a:bodyPr>
            <a:normAutofit lnSpcReduction="10000"/>
          </a:bodyPr>
          <a:lstStyle/>
          <a:p>
            <a:r>
              <a:rPr lang="en-US" dirty="0"/>
              <a:t>Witnesses at two Congressional hearings</a:t>
            </a:r>
          </a:p>
          <a:p>
            <a:r>
              <a:rPr lang="en-US" dirty="0"/>
              <a:t>Hill Staff quarry tour</a:t>
            </a:r>
          </a:p>
          <a:p>
            <a:r>
              <a:rPr lang="en-US" dirty="0"/>
              <a:t>One Big Beautiful Bill</a:t>
            </a:r>
          </a:p>
          <a:p>
            <a:r>
              <a:rPr lang="en-US" dirty="0"/>
              <a:t>Surface Roundtable at DOT</a:t>
            </a:r>
          </a:p>
          <a:p>
            <a:r>
              <a:rPr lang="en-US" dirty="0"/>
              <a:t>CLEAR Waters Act and PERMIT Act</a:t>
            </a:r>
          </a:p>
          <a:p>
            <a:r>
              <a:rPr lang="en-US" dirty="0"/>
              <a:t>SPEED Act</a:t>
            </a:r>
          </a:p>
          <a:p>
            <a:r>
              <a:rPr lang="en-US" dirty="0"/>
              <a:t>Aggregates Caucus</a:t>
            </a:r>
          </a:p>
          <a:p>
            <a:r>
              <a:rPr lang="en-US" dirty="0"/>
              <a:t>Average 40 touch points per month</a:t>
            </a:r>
          </a:p>
          <a:p>
            <a:endParaRPr lang="en-US" dirty="0"/>
          </a:p>
          <a:p>
            <a:endParaRPr lang="en-US" dirty="0"/>
          </a:p>
        </p:txBody>
      </p:sp>
      <p:pic>
        <p:nvPicPr>
          <p:cNvPr id="7" name="Picture 6" descr="A group of people sitting around a table">
            <a:extLst>
              <a:ext uri="{FF2B5EF4-FFF2-40B4-BE49-F238E27FC236}">
                <a16:creationId xmlns:a16="http://schemas.microsoft.com/office/drawing/2014/main" id="{2D4C3300-47C2-A401-F1BD-0981CFC870E6}"/>
              </a:ext>
            </a:extLst>
          </p:cNvPr>
          <p:cNvPicPr>
            <a:picLocks noChangeAspect="1"/>
          </p:cNvPicPr>
          <p:nvPr/>
        </p:nvPicPr>
        <p:blipFill>
          <a:blip r:embed="rId3"/>
          <a:stretch>
            <a:fillRect/>
          </a:stretch>
        </p:blipFill>
        <p:spPr>
          <a:xfrm>
            <a:off x="7218752" y="2614574"/>
            <a:ext cx="4234694" cy="2823129"/>
          </a:xfrm>
          <a:prstGeom prst="rect">
            <a:avLst/>
          </a:prstGeom>
        </p:spPr>
      </p:pic>
    </p:spTree>
    <p:extLst>
      <p:ext uri="{BB962C8B-B14F-4D97-AF65-F5344CB8AC3E}">
        <p14:creationId xmlns:p14="http://schemas.microsoft.com/office/powerpoint/2010/main" val="3677597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A780-34E8-1FBE-CCE2-E4EA99491679}"/>
              </a:ext>
            </a:extLst>
          </p:cNvPr>
          <p:cNvSpPr>
            <a:spLocks noGrp="1"/>
          </p:cNvSpPr>
          <p:nvPr>
            <p:ph type="title"/>
          </p:nvPr>
        </p:nvSpPr>
        <p:spPr/>
        <p:txBody>
          <a:bodyPr/>
          <a:lstStyle/>
          <a:p>
            <a:r>
              <a:rPr lang="en-US" dirty="0"/>
              <a:t>One Big Beautiful Bill Act</a:t>
            </a:r>
          </a:p>
        </p:txBody>
      </p:sp>
      <p:sp>
        <p:nvSpPr>
          <p:cNvPr id="3" name="Content Placeholder 2">
            <a:extLst>
              <a:ext uri="{FF2B5EF4-FFF2-40B4-BE49-F238E27FC236}">
                <a16:creationId xmlns:a16="http://schemas.microsoft.com/office/drawing/2014/main" id="{891B64C3-D4F2-5E85-33EB-8D40E3988BFF}"/>
              </a:ext>
            </a:extLst>
          </p:cNvPr>
          <p:cNvSpPr>
            <a:spLocks noGrp="1"/>
          </p:cNvSpPr>
          <p:nvPr>
            <p:ph idx="1"/>
          </p:nvPr>
        </p:nvSpPr>
        <p:spPr>
          <a:xfrm>
            <a:off x="996785" y="1570892"/>
            <a:ext cx="10515600" cy="4618428"/>
          </a:xfrm>
        </p:spPr>
        <p:txBody>
          <a:bodyPr>
            <a:normAutofit fontScale="62500" lnSpcReduction="20000"/>
          </a:bodyPr>
          <a:lstStyle/>
          <a:p>
            <a:pPr>
              <a:lnSpc>
                <a:spcPct val="120000"/>
              </a:lnSpc>
            </a:pPr>
            <a:r>
              <a:rPr lang="en-US" sz="3800" dirty="0"/>
              <a:t>In July, President Trump signed into law the One Big Beautiful Bill Act that included several rock-solid tax provisions for the aggregates industry.</a:t>
            </a:r>
          </a:p>
          <a:p>
            <a:pPr>
              <a:lnSpc>
                <a:spcPct val="120000"/>
              </a:lnSpc>
            </a:pPr>
            <a:r>
              <a:rPr lang="en-US" sz="3800" dirty="0"/>
              <a:t>The law makes several of our key tax priorities permanent</a:t>
            </a:r>
          </a:p>
          <a:p>
            <a:pPr lvl="1">
              <a:lnSpc>
                <a:spcPct val="120000"/>
              </a:lnSpc>
              <a:buFont typeface="Wingdings" panose="05000000000000000000" pitchFamily="2" charset="2"/>
              <a:buChar char="ü"/>
            </a:pPr>
            <a:r>
              <a:rPr lang="en-US" sz="3200" dirty="0"/>
              <a:t>Bonus depreciation</a:t>
            </a:r>
          </a:p>
          <a:p>
            <a:pPr lvl="1">
              <a:lnSpc>
                <a:spcPct val="120000"/>
              </a:lnSpc>
              <a:buFont typeface="Wingdings" panose="05000000000000000000" pitchFamily="2" charset="2"/>
              <a:buChar char="ü"/>
            </a:pPr>
            <a:r>
              <a:rPr lang="en-US" sz="3200" dirty="0"/>
              <a:t>Expensing for research and development</a:t>
            </a:r>
          </a:p>
          <a:p>
            <a:pPr lvl="1">
              <a:lnSpc>
                <a:spcPct val="120000"/>
              </a:lnSpc>
              <a:buFont typeface="Wingdings" panose="05000000000000000000" pitchFamily="2" charset="2"/>
              <a:buChar char="ü"/>
            </a:pPr>
            <a:r>
              <a:rPr lang="en-US" sz="3200" dirty="0"/>
              <a:t>Section 199A for S-Corps</a:t>
            </a:r>
          </a:p>
          <a:p>
            <a:pPr lvl="1">
              <a:lnSpc>
                <a:spcPct val="120000"/>
              </a:lnSpc>
              <a:buFont typeface="Wingdings" panose="05000000000000000000" pitchFamily="2" charset="2"/>
              <a:buChar char="ü"/>
            </a:pPr>
            <a:r>
              <a:rPr lang="en-US" sz="3200" dirty="0"/>
              <a:t>Estate and gift tax limits</a:t>
            </a:r>
          </a:p>
          <a:p>
            <a:pPr lvl="1">
              <a:lnSpc>
                <a:spcPct val="120000"/>
              </a:lnSpc>
              <a:buFont typeface="Wingdings" panose="05000000000000000000" pitchFamily="2" charset="2"/>
              <a:buChar char="ü"/>
            </a:pPr>
            <a:r>
              <a:rPr lang="en-US" sz="3200" dirty="0"/>
              <a:t>Percentage depletion</a:t>
            </a:r>
          </a:p>
          <a:p>
            <a:pPr>
              <a:lnSpc>
                <a:spcPct val="120000"/>
              </a:lnSpc>
            </a:pPr>
            <a:r>
              <a:rPr lang="en-US" sz="3800" dirty="0"/>
              <a:t>The aggregates industry can confidently plan for future investments, hire and retain skilled workers and promote growth across the construction supply chain.</a:t>
            </a:r>
          </a:p>
          <a:p>
            <a:endParaRPr lang="en-US" dirty="0"/>
          </a:p>
        </p:txBody>
      </p:sp>
      <p:pic>
        <p:nvPicPr>
          <p:cNvPr id="4" name="Picture 3">
            <a:extLst>
              <a:ext uri="{FF2B5EF4-FFF2-40B4-BE49-F238E27FC236}">
                <a16:creationId xmlns:a16="http://schemas.microsoft.com/office/drawing/2014/main" id="{03546660-4AC8-A32F-E120-9C91F1D9C913}"/>
              </a:ext>
            </a:extLst>
          </p:cNvPr>
          <p:cNvPicPr>
            <a:picLocks noChangeAspect="1"/>
          </p:cNvPicPr>
          <p:nvPr/>
        </p:nvPicPr>
        <p:blipFill>
          <a:blip r:embed="rId2"/>
          <a:stretch>
            <a:fillRect/>
          </a:stretch>
        </p:blipFill>
        <p:spPr>
          <a:xfrm>
            <a:off x="7327309" y="3162255"/>
            <a:ext cx="4053051" cy="1646552"/>
          </a:xfrm>
          <a:prstGeom prst="rect">
            <a:avLst/>
          </a:prstGeom>
        </p:spPr>
      </p:pic>
    </p:spTree>
    <p:extLst>
      <p:ext uri="{BB962C8B-B14F-4D97-AF65-F5344CB8AC3E}">
        <p14:creationId xmlns:p14="http://schemas.microsoft.com/office/powerpoint/2010/main" val="2101837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5DC47-8912-9716-BF7E-B88222876A89}"/>
              </a:ext>
            </a:extLst>
          </p:cNvPr>
          <p:cNvSpPr>
            <a:spLocks noGrp="1"/>
          </p:cNvSpPr>
          <p:nvPr>
            <p:ph type="title"/>
          </p:nvPr>
        </p:nvSpPr>
        <p:spPr/>
        <p:txBody>
          <a:bodyPr/>
          <a:lstStyle/>
          <a:p>
            <a:r>
              <a:rPr lang="en-US" dirty="0"/>
              <a:t>2026 Opportunities</a:t>
            </a:r>
          </a:p>
        </p:txBody>
      </p:sp>
      <p:sp>
        <p:nvSpPr>
          <p:cNvPr id="3" name="Content Placeholder 2">
            <a:extLst>
              <a:ext uri="{FF2B5EF4-FFF2-40B4-BE49-F238E27FC236}">
                <a16:creationId xmlns:a16="http://schemas.microsoft.com/office/drawing/2014/main" id="{3701B03F-673C-51BC-0DEB-A323DC518A4D}"/>
              </a:ext>
            </a:extLst>
          </p:cNvPr>
          <p:cNvSpPr>
            <a:spLocks noGrp="1"/>
          </p:cNvSpPr>
          <p:nvPr>
            <p:ph idx="1"/>
          </p:nvPr>
        </p:nvSpPr>
        <p:spPr/>
        <p:txBody>
          <a:bodyPr/>
          <a:lstStyle/>
          <a:p>
            <a:r>
              <a:rPr lang="en-US" dirty="0"/>
              <a:t>New WOTUS proposal</a:t>
            </a:r>
          </a:p>
          <a:p>
            <a:r>
              <a:rPr lang="en-US" dirty="0"/>
              <a:t>Permitting Reform</a:t>
            </a:r>
          </a:p>
          <a:p>
            <a:r>
              <a:rPr lang="en-US" dirty="0"/>
              <a:t>Surface Transportation Reauthorization</a:t>
            </a:r>
          </a:p>
          <a:p>
            <a:r>
              <a:rPr lang="en-US" dirty="0"/>
              <a:t>MSHA Silica Rule</a:t>
            </a:r>
          </a:p>
          <a:p>
            <a:r>
              <a:rPr lang="en-US" dirty="0"/>
              <a:t>MSHA collaboration</a:t>
            </a:r>
          </a:p>
          <a:p>
            <a:endParaRPr lang="en-US" dirty="0"/>
          </a:p>
        </p:txBody>
      </p:sp>
      <p:pic>
        <p:nvPicPr>
          <p:cNvPr id="4" name="Picture 3">
            <a:extLst>
              <a:ext uri="{FF2B5EF4-FFF2-40B4-BE49-F238E27FC236}">
                <a16:creationId xmlns:a16="http://schemas.microsoft.com/office/drawing/2014/main" id="{ACED5923-0BCB-2647-B467-A6E17F55F114}"/>
              </a:ext>
            </a:extLst>
          </p:cNvPr>
          <p:cNvPicPr>
            <a:picLocks noChangeAspect="1"/>
          </p:cNvPicPr>
          <p:nvPr/>
        </p:nvPicPr>
        <p:blipFill>
          <a:blip r:embed="rId3"/>
          <a:stretch>
            <a:fillRect/>
          </a:stretch>
        </p:blipFill>
        <p:spPr>
          <a:xfrm>
            <a:off x="8871438" y="1837982"/>
            <a:ext cx="2139881" cy="2133785"/>
          </a:xfrm>
          <a:prstGeom prst="rect">
            <a:avLst/>
          </a:prstGeom>
        </p:spPr>
      </p:pic>
      <p:pic>
        <p:nvPicPr>
          <p:cNvPr id="5" name="Picture 4">
            <a:extLst>
              <a:ext uri="{FF2B5EF4-FFF2-40B4-BE49-F238E27FC236}">
                <a16:creationId xmlns:a16="http://schemas.microsoft.com/office/drawing/2014/main" id="{3FC42E88-8BC0-07A8-907E-2567AE7F1D21}"/>
              </a:ext>
            </a:extLst>
          </p:cNvPr>
          <p:cNvPicPr>
            <a:picLocks noChangeAspect="1"/>
          </p:cNvPicPr>
          <p:nvPr/>
        </p:nvPicPr>
        <p:blipFill>
          <a:blip r:embed="rId4"/>
          <a:stretch>
            <a:fillRect/>
          </a:stretch>
        </p:blipFill>
        <p:spPr>
          <a:xfrm>
            <a:off x="7968250" y="3551044"/>
            <a:ext cx="2133785" cy="2139881"/>
          </a:xfrm>
          <a:prstGeom prst="rect">
            <a:avLst/>
          </a:prstGeom>
        </p:spPr>
      </p:pic>
    </p:spTree>
    <p:extLst>
      <p:ext uri="{BB962C8B-B14F-4D97-AF65-F5344CB8AC3E}">
        <p14:creationId xmlns:p14="http://schemas.microsoft.com/office/powerpoint/2010/main" val="3838345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0EE8C-3478-27E7-3AAA-82D61B00C2D7}"/>
              </a:ext>
            </a:extLst>
          </p:cNvPr>
          <p:cNvSpPr>
            <a:spLocks noGrp="1"/>
          </p:cNvSpPr>
          <p:nvPr>
            <p:ph type="title"/>
          </p:nvPr>
        </p:nvSpPr>
        <p:spPr/>
        <p:txBody>
          <a:bodyPr/>
          <a:lstStyle/>
          <a:p>
            <a:r>
              <a:rPr lang="en-US" dirty="0"/>
              <a:t>Deregulation – 10:1 Goal</a:t>
            </a:r>
          </a:p>
        </p:txBody>
      </p:sp>
      <p:sp>
        <p:nvSpPr>
          <p:cNvPr id="3" name="Content Placeholder 2">
            <a:extLst>
              <a:ext uri="{FF2B5EF4-FFF2-40B4-BE49-F238E27FC236}">
                <a16:creationId xmlns:a16="http://schemas.microsoft.com/office/drawing/2014/main" id="{3A257B75-91D7-9C14-B709-CE64AFC5A4EA}"/>
              </a:ext>
            </a:extLst>
          </p:cNvPr>
          <p:cNvSpPr>
            <a:spLocks noGrp="1"/>
          </p:cNvSpPr>
          <p:nvPr>
            <p:ph idx="1"/>
          </p:nvPr>
        </p:nvSpPr>
        <p:spPr/>
        <p:txBody>
          <a:bodyPr>
            <a:normAutofit/>
          </a:bodyPr>
          <a:lstStyle/>
          <a:p>
            <a:r>
              <a:rPr lang="en-US" dirty="0"/>
              <a:t>Launched a 10:1 deregulatory initiative</a:t>
            </a:r>
          </a:p>
          <a:p>
            <a:r>
              <a:rPr lang="en-US" dirty="0"/>
              <a:t>Environmental and land management agencies are making progress</a:t>
            </a:r>
          </a:p>
          <a:p>
            <a:r>
              <a:rPr lang="en-US" dirty="0"/>
              <a:t>Safety-focused agencies are facing challenges</a:t>
            </a:r>
          </a:p>
          <a:p>
            <a:r>
              <a:rPr lang="en-US" dirty="0"/>
              <a:t>Focus on industry input</a:t>
            </a:r>
          </a:p>
        </p:txBody>
      </p:sp>
    </p:spTree>
    <p:extLst>
      <p:ext uri="{BB962C8B-B14F-4D97-AF65-F5344CB8AC3E}">
        <p14:creationId xmlns:p14="http://schemas.microsoft.com/office/powerpoint/2010/main" val="2142558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8794-2FC0-E5E4-8A3F-A974DDD94233}"/>
              </a:ext>
            </a:extLst>
          </p:cNvPr>
          <p:cNvSpPr>
            <a:spLocks noGrp="1"/>
          </p:cNvSpPr>
          <p:nvPr>
            <p:ph type="title"/>
          </p:nvPr>
        </p:nvSpPr>
        <p:spPr/>
        <p:txBody>
          <a:bodyPr/>
          <a:lstStyle/>
          <a:p>
            <a:r>
              <a:rPr lang="en-US" dirty="0">
                <a:latin typeface="Calibri"/>
                <a:ea typeface="Calibri"/>
                <a:cs typeface="Calibri"/>
              </a:rPr>
              <a:t>Clean Water Act</a:t>
            </a:r>
            <a:endParaRPr lang="en-US" dirty="0"/>
          </a:p>
        </p:txBody>
      </p:sp>
      <p:sp>
        <p:nvSpPr>
          <p:cNvPr id="3" name="Content Placeholder 2">
            <a:extLst>
              <a:ext uri="{FF2B5EF4-FFF2-40B4-BE49-F238E27FC236}">
                <a16:creationId xmlns:a16="http://schemas.microsoft.com/office/drawing/2014/main" id="{EAEAAF3F-A76E-B17A-BDBC-D4241B5916A3}"/>
              </a:ext>
            </a:extLst>
          </p:cNvPr>
          <p:cNvSpPr>
            <a:spLocks noGrp="1"/>
          </p:cNvSpPr>
          <p:nvPr>
            <p:ph idx="1"/>
          </p:nvPr>
        </p:nvSpPr>
        <p:spPr>
          <a:xfrm>
            <a:off x="914399" y="1805354"/>
            <a:ext cx="10921835" cy="4469691"/>
          </a:xfrm>
        </p:spPr>
        <p:txBody>
          <a:bodyPr vert="horz" lIns="91440" tIns="45720" rIns="91440" bIns="45720" rtlCol="0" anchor="t">
            <a:normAutofit fontScale="92500" lnSpcReduction="20000"/>
          </a:bodyPr>
          <a:lstStyle/>
          <a:p>
            <a:pPr marL="0" indent="0">
              <a:buNone/>
            </a:pPr>
            <a:r>
              <a:rPr lang="en-US" dirty="0">
                <a:latin typeface="Calibri"/>
                <a:ea typeface="Calibri"/>
                <a:cs typeface="Calibri"/>
              </a:rPr>
              <a:t>Support new WOTUS rule as durable</a:t>
            </a:r>
            <a:endParaRPr lang="en-US" dirty="0">
              <a:ea typeface="Calibri"/>
              <a:cs typeface="Calibri"/>
            </a:endParaRPr>
          </a:p>
          <a:p>
            <a:pPr lvl="1"/>
            <a:r>
              <a:rPr lang="en-US" dirty="0">
                <a:latin typeface="Calibri"/>
                <a:ea typeface="Calibri"/>
                <a:cs typeface="Calibri"/>
              </a:rPr>
              <a:t>Adheres to Sackett</a:t>
            </a:r>
          </a:p>
          <a:p>
            <a:pPr lvl="1"/>
            <a:r>
              <a:rPr lang="en-US" dirty="0">
                <a:latin typeface="Calibri"/>
                <a:ea typeface="Calibri"/>
                <a:cs typeface="Calibri"/>
              </a:rPr>
              <a:t>Increases clarity to reduce permit times</a:t>
            </a:r>
          </a:p>
          <a:p>
            <a:pPr lvl="1"/>
            <a:r>
              <a:rPr lang="en-US" dirty="0">
                <a:latin typeface="Calibri"/>
                <a:ea typeface="Calibri"/>
                <a:cs typeface="Calibri"/>
              </a:rPr>
              <a:t>Final rule expected soon</a:t>
            </a:r>
          </a:p>
          <a:p>
            <a:pPr lvl="1"/>
            <a:r>
              <a:rPr lang="en-US" dirty="0">
                <a:latin typeface="Calibri"/>
                <a:ea typeface="Calibri"/>
                <a:cs typeface="Calibri"/>
              </a:rPr>
              <a:t>Exempt dry &amp; isolated areas </a:t>
            </a:r>
            <a:endParaRPr lang="en-US" dirty="0">
              <a:ea typeface="Calibri"/>
              <a:cs typeface="Calibri"/>
            </a:endParaRPr>
          </a:p>
          <a:p>
            <a:pPr lvl="2">
              <a:buFont typeface="Wingdings" panose="05000000000000000000" pitchFamily="2" charset="2"/>
              <a:buChar char="ü"/>
            </a:pPr>
            <a:r>
              <a:rPr lang="en-US" sz="2600" dirty="0">
                <a:latin typeface="Calibri"/>
                <a:ea typeface="Calibri"/>
                <a:cs typeface="Calibri"/>
              </a:rPr>
              <a:t>water treatment</a:t>
            </a:r>
          </a:p>
          <a:p>
            <a:pPr lvl="2">
              <a:buFont typeface="Wingdings" panose="05000000000000000000" pitchFamily="2" charset="2"/>
              <a:buChar char="ü"/>
            </a:pPr>
            <a:r>
              <a:rPr lang="en-US" sz="2600" dirty="0">
                <a:latin typeface="Calibri"/>
                <a:ea typeface="Calibri"/>
                <a:cs typeface="Calibri"/>
              </a:rPr>
              <a:t>ditches</a:t>
            </a:r>
          </a:p>
          <a:p>
            <a:pPr lvl="2">
              <a:buFont typeface="Wingdings" panose="05000000000000000000" pitchFamily="2" charset="2"/>
              <a:buChar char="ü"/>
            </a:pPr>
            <a:r>
              <a:rPr lang="en-US" sz="2600" dirty="0">
                <a:latin typeface="Calibri"/>
                <a:ea typeface="Calibri"/>
                <a:cs typeface="Calibri"/>
              </a:rPr>
              <a:t>Pits</a:t>
            </a:r>
          </a:p>
          <a:p>
            <a:pPr lvl="2">
              <a:buFont typeface="Wingdings" panose="05000000000000000000" pitchFamily="2" charset="2"/>
              <a:buChar char="ü"/>
            </a:pPr>
            <a:r>
              <a:rPr lang="en-US" sz="2600" dirty="0">
                <a:latin typeface="Calibri"/>
                <a:ea typeface="Calibri"/>
                <a:cs typeface="Calibri"/>
              </a:rPr>
              <a:t>stormwater control </a:t>
            </a:r>
          </a:p>
          <a:p>
            <a:pPr lvl="2">
              <a:buFont typeface="Wingdings" panose="05000000000000000000" pitchFamily="2" charset="2"/>
              <a:buChar char="ü"/>
            </a:pPr>
            <a:r>
              <a:rPr lang="en-US" sz="2600" dirty="0">
                <a:latin typeface="Calibri"/>
                <a:ea typeface="Calibri"/>
                <a:cs typeface="Calibri"/>
              </a:rPr>
              <a:t>groundwater</a:t>
            </a:r>
            <a:endParaRPr lang="en-US" sz="2600" dirty="0">
              <a:ea typeface="Calibri"/>
              <a:cs typeface="Calibri"/>
            </a:endParaRPr>
          </a:p>
          <a:p>
            <a:pPr marL="0" indent="0">
              <a:buNone/>
            </a:pPr>
            <a:endParaRPr lang="en-US" dirty="0">
              <a:ea typeface="Calibri"/>
              <a:cs typeface="Calibri"/>
            </a:endParaRPr>
          </a:p>
          <a:p>
            <a:endParaRPr lang="en-US" dirty="0">
              <a:ea typeface="Calibri"/>
              <a:cs typeface="Calibri"/>
            </a:endParaRPr>
          </a:p>
          <a:p>
            <a:pPr marL="457200" lvl="1" indent="0">
              <a:buNone/>
            </a:pPr>
            <a:endParaRPr lang="en-US" dirty="0">
              <a:ea typeface="Calibri"/>
              <a:cs typeface="Calibri"/>
            </a:endParaRPr>
          </a:p>
        </p:txBody>
      </p:sp>
      <p:pic>
        <p:nvPicPr>
          <p:cNvPr id="4" name="Picture 3" descr="A map of the united states&#10;&#10;AI-generated content may be incorrect.">
            <a:extLst>
              <a:ext uri="{FF2B5EF4-FFF2-40B4-BE49-F238E27FC236}">
                <a16:creationId xmlns:a16="http://schemas.microsoft.com/office/drawing/2014/main" id="{CC18AC4D-3D38-6594-FA65-8C22BA114708}"/>
              </a:ext>
            </a:extLst>
          </p:cNvPr>
          <p:cNvPicPr>
            <a:picLocks noChangeAspect="1"/>
          </p:cNvPicPr>
          <p:nvPr/>
        </p:nvPicPr>
        <p:blipFill>
          <a:blip r:embed="rId3"/>
          <a:stretch>
            <a:fillRect/>
          </a:stretch>
        </p:blipFill>
        <p:spPr>
          <a:xfrm>
            <a:off x="7040059" y="3429000"/>
            <a:ext cx="3866475" cy="2403743"/>
          </a:xfrm>
          <a:prstGeom prst="rect">
            <a:avLst/>
          </a:prstGeom>
        </p:spPr>
      </p:pic>
    </p:spTree>
    <p:extLst>
      <p:ext uri="{BB962C8B-B14F-4D97-AF65-F5344CB8AC3E}">
        <p14:creationId xmlns:p14="http://schemas.microsoft.com/office/powerpoint/2010/main" val="3608819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1A64-B18D-7E95-5315-539BBDF627CF}"/>
              </a:ext>
            </a:extLst>
          </p:cNvPr>
          <p:cNvSpPr>
            <a:spLocks noGrp="1"/>
          </p:cNvSpPr>
          <p:nvPr>
            <p:ph type="title"/>
          </p:nvPr>
        </p:nvSpPr>
        <p:spPr>
          <a:xfrm>
            <a:off x="998841" y="167414"/>
            <a:ext cx="9248245" cy="1022758"/>
          </a:xfrm>
        </p:spPr>
        <p:txBody>
          <a:bodyPr anchor="ctr">
            <a:normAutofit/>
          </a:bodyPr>
          <a:lstStyle/>
          <a:p>
            <a:r>
              <a:rPr lang="en-US" dirty="0"/>
              <a:t>2026 Threats</a:t>
            </a:r>
          </a:p>
        </p:txBody>
      </p:sp>
      <p:sp>
        <p:nvSpPr>
          <p:cNvPr id="3" name="Content Placeholder 2">
            <a:extLst>
              <a:ext uri="{FF2B5EF4-FFF2-40B4-BE49-F238E27FC236}">
                <a16:creationId xmlns:a16="http://schemas.microsoft.com/office/drawing/2014/main" id="{AAF7B71F-DB9A-917D-B7F0-DE659E808F43}"/>
              </a:ext>
            </a:extLst>
          </p:cNvPr>
          <p:cNvSpPr>
            <a:spLocks noGrp="1"/>
          </p:cNvSpPr>
          <p:nvPr>
            <p:ph idx="1"/>
          </p:nvPr>
        </p:nvSpPr>
        <p:spPr>
          <a:xfrm>
            <a:off x="6349835" y="1837982"/>
            <a:ext cx="5162550" cy="4351338"/>
          </a:xfrm>
        </p:spPr>
        <p:txBody>
          <a:bodyPr>
            <a:normAutofit/>
          </a:bodyPr>
          <a:lstStyle/>
          <a:p>
            <a:r>
              <a:rPr lang="en-US" dirty="0"/>
              <a:t>Uncertainty</a:t>
            </a:r>
          </a:p>
          <a:p>
            <a:r>
              <a:rPr lang="en-US" dirty="0"/>
              <a:t>Economic factors</a:t>
            </a:r>
          </a:p>
          <a:p>
            <a:r>
              <a:rPr lang="en-US" dirty="0"/>
              <a:t>Congressional Oversight on Trump</a:t>
            </a:r>
          </a:p>
          <a:p>
            <a:r>
              <a:rPr lang="en-US" dirty="0"/>
              <a:t>Continued polarization</a:t>
            </a:r>
          </a:p>
          <a:p>
            <a:endParaRPr lang="en-US" dirty="0"/>
          </a:p>
        </p:txBody>
      </p:sp>
      <p:sp>
        <p:nvSpPr>
          <p:cNvPr id="9" name="Slide Number Placeholder 3">
            <a:extLst>
              <a:ext uri="{FF2B5EF4-FFF2-40B4-BE49-F238E27FC236}">
                <a16:creationId xmlns:a16="http://schemas.microsoft.com/office/drawing/2014/main" id="{765FDBC1-1935-31F5-B955-BAC9189161A2}"/>
              </a:ext>
            </a:extLst>
          </p:cNvPr>
          <p:cNvSpPr>
            <a:spLocks noGrp="1"/>
          </p:cNvSpPr>
          <p:nvPr>
            <p:ph type="sldNum" sz="quarter" idx="12"/>
          </p:nvPr>
        </p:nvSpPr>
        <p:spPr>
          <a:xfrm>
            <a:off x="9312873" y="6448424"/>
            <a:ext cx="2743200" cy="365125"/>
          </a:xfrm>
        </p:spPr>
        <p:txBody>
          <a:bodyPr/>
          <a:lstStyle/>
          <a:p>
            <a:pPr>
              <a:spcAft>
                <a:spcPts val="600"/>
              </a:spcAft>
            </a:pPr>
            <a:fld id="{66552C6F-D479-4791-83FA-91803F4F2FE3}" type="slidenum">
              <a:rPr lang="en-US" smtClean="0"/>
              <a:pPr>
                <a:spcAft>
                  <a:spcPts val="600"/>
                </a:spcAft>
              </a:pPr>
              <a:t>18</a:t>
            </a:fld>
            <a:endParaRPr lang="en-US"/>
          </a:p>
        </p:txBody>
      </p:sp>
      <p:pic>
        <p:nvPicPr>
          <p:cNvPr id="4" name="Picture 3">
            <a:extLst>
              <a:ext uri="{FF2B5EF4-FFF2-40B4-BE49-F238E27FC236}">
                <a16:creationId xmlns:a16="http://schemas.microsoft.com/office/drawing/2014/main" id="{9BD62C03-7298-C03E-C29F-22B20C401584}"/>
              </a:ext>
            </a:extLst>
          </p:cNvPr>
          <p:cNvPicPr>
            <a:picLocks noChangeAspect="1"/>
          </p:cNvPicPr>
          <p:nvPr/>
        </p:nvPicPr>
        <p:blipFill>
          <a:blip r:embed="rId3"/>
          <a:srcRect l="12621" r="8185" b="-1"/>
          <a:stretch>
            <a:fillRect/>
          </a:stretch>
        </p:blipFill>
        <p:spPr>
          <a:xfrm>
            <a:off x="996785" y="1837982"/>
            <a:ext cx="5162550" cy="4351338"/>
          </a:xfrm>
          <a:prstGeom prst="rect">
            <a:avLst/>
          </a:prstGeom>
          <a:noFill/>
        </p:spPr>
      </p:pic>
    </p:spTree>
    <p:extLst>
      <p:ext uri="{BB962C8B-B14F-4D97-AF65-F5344CB8AC3E}">
        <p14:creationId xmlns:p14="http://schemas.microsoft.com/office/powerpoint/2010/main" val="1762476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F7CF-8AD1-434C-96B2-76FA8E9C82B7}"/>
              </a:ext>
            </a:extLst>
          </p:cNvPr>
          <p:cNvSpPr>
            <a:spLocks noGrp="1"/>
          </p:cNvSpPr>
          <p:nvPr>
            <p:ph type="title"/>
          </p:nvPr>
        </p:nvSpPr>
        <p:spPr/>
        <p:txBody>
          <a:bodyPr/>
          <a:lstStyle/>
          <a:p>
            <a:r>
              <a:rPr lang="en-US" dirty="0"/>
              <a:t>Permitting Challenges &amp; Opportunities</a:t>
            </a:r>
          </a:p>
        </p:txBody>
      </p:sp>
      <p:sp>
        <p:nvSpPr>
          <p:cNvPr id="3" name="Content Placeholder 2">
            <a:extLst>
              <a:ext uri="{FF2B5EF4-FFF2-40B4-BE49-F238E27FC236}">
                <a16:creationId xmlns:a16="http://schemas.microsoft.com/office/drawing/2014/main" id="{B6D223FE-DF98-2C4B-9613-012887F90EB9}"/>
              </a:ext>
            </a:extLst>
          </p:cNvPr>
          <p:cNvSpPr>
            <a:spLocks noGrp="1"/>
          </p:cNvSpPr>
          <p:nvPr>
            <p:ph idx="1"/>
          </p:nvPr>
        </p:nvSpPr>
        <p:spPr/>
        <p:txBody>
          <a:bodyPr>
            <a:normAutofit/>
          </a:bodyPr>
          <a:lstStyle/>
          <a:p>
            <a:r>
              <a:rPr lang="en-US" dirty="0"/>
              <a:t>Environmental delays </a:t>
            </a:r>
          </a:p>
          <a:p>
            <a:r>
              <a:rPr lang="en-US" dirty="0"/>
              <a:t>The National Environmental Policy Act (NEPA)</a:t>
            </a:r>
          </a:p>
          <a:p>
            <a:r>
              <a:rPr lang="en-US" dirty="0"/>
              <a:t>Endangered Species Act (ESA)</a:t>
            </a:r>
          </a:p>
          <a:p>
            <a:r>
              <a:rPr lang="en-US" dirty="0"/>
              <a:t>Clean Water Act (CWA)</a:t>
            </a:r>
          </a:p>
          <a:p>
            <a:r>
              <a:rPr lang="en-US" dirty="0"/>
              <a:t>Reform the permitting system</a:t>
            </a:r>
          </a:p>
        </p:txBody>
      </p:sp>
      <p:pic>
        <p:nvPicPr>
          <p:cNvPr id="5" name="Picture 4">
            <a:extLst>
              <a:ext uri="{FF2B5EF4-FFF2-40B4-BE49-F238E27FC236}">
                <a16:creationId xmlns:a16="http://schemas.microsoft.com/office/drawing/2014/main" id="{B20E1DB0-1A84-728F-FBE5-26D7B1F55AEC}"/>
              </a:ext>
            </a:extLst>
          </p:cNvPr>
          <p:cNvPicPr>
            <a:picLocks noChangeAspect="1"/>
          </p:cNvPicPr>
          <p:nvPr/>
        </p:nvPicPr>
        <p:blipFill>
          <a:blip r:embed="rId3"/>
          <a:stretch>
            <a:fillRect/>
          </a:stretch>
        </p:blipFill>
        <p:spPr>
          <a:xfrm>
            <a:off x="7188925" y="4270914"/>
            <a:ext cx="2133600" cy="2143125"/>
          </a:xfrm>
          <a:prstGeom prst="rect">
            <a:avLst/>
          </a:prstGeom>
        </p:spPr>
      </p:pic>
      <p:pic>
        <p:nvPicPr>
          <p:cNvPr id="6" name="Picture 5">
            <a:extLst>
              <a:ext uri="{FF2B5EF4-FFF2-40B4-BE49-F238E27FC236}">
                <a16:creationId xmlns:a16="http://schemas.microsoft.com/office/drawing/2014/main" id="{73E5616C-CC3D-5F74-2265-EE9BA6F854F6}"/>
              </a:ext>
            </a:extLst>
          </p:cNvPr>
          <p:cNvPicPr>
            <a:picLocks noChangeAspect="1"/>
          </p:cNvPicPr>
          <p:nvPr/>
        </p:nvPicPr>
        <p:blipFill>
          <a:blip r:embed="rId4"/>
          <a:stretch>
            <a:fillRect/>
          </a:stretch>
        </p:blipFill>
        <p:spPr>
          <a:xfrm>
            <a:off x="9221968" y="1726474"/>
            <a:ext cx="2143125" cy="2133600"/>
          </a:xfrm>
          <a:prstGeom prst="rect">
            <a:avLst/>
          </a:prstGeom>
        </p:spPr>
      </p:pic>
    </p:spTree>
    <p:extLst>
      <p:ext uri="{BB962C8B-B14F-4D97-AF65-F5344CB8AC3E}">
        <p14:creationId xmlns:p14="http://schemas.microsoft.com/office/powerpoint/2010/main" val="3951207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4A1C-45A2-E068-59DA-6897CA7D3434}"/>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021DEC5-7642-85C3-8487-2D39A42229B0}"/>
              </a:ext>
            </a:extLst>
          </p:cNvPr>
          <p:cNvSpPr>
            <a:spLocks noGrp="1"/>
          </p:cNvSpPr>
          <p:nvPr>
            <p:ph idx="1"/>
          </p:nvPr>
        </p:nvSpPr>
        <p:spPr/>
        <p:txBody>
          <a:bodyPr/>
          <a:lstStyle/>
          <a:p>
            <a:r>
              <a:rPr lang="en-US" dirty="0"/>
              <a:t>Who is NSSGA?</a:t>
            </a:r>
          </a:p>
          <a:p>
            <a:r>
              <a:rPr lang="en-US" dirty="0"/>
              <a:t>My vision</a:t>
            </a:r>
          </a:p>
          <a:p>
            <a:r>
              <a:rPr lang="en-US" dirty="0"/>
              <a:t>NSSGA 2025 Accomplishments</a:t>
            </a:r>
          </a:p>
          <a:p>
            <a:r>
              <a:rPr lang="en-US" dirty="0"/>
              <a:t>2026 Opportunities and Threats</a:t>
            </a:r>
          </a:p>
          <a:p>
            <a:r>
              <a:rPr lang="en-US" dirty="0"/>
              <a:t>Political Update</a:t>
            </a:r>
          </a:p>
        </p:txBody>
      </p:sp>
    </p:spTree>
    <p:extLst>
      <p:ext uri="{BB962C8B-B14F-4D97-AF65-F5344CB8AC3E}">
        <p14:creationId xmlns:p14="http://schemas.microsoft.com/office/powerpoint/2010/main" val="206263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08E0-3DDE-3C9A-C773-0DFF62E04226}"/>
              </a:ext>
            </a:extLst>
          </p:cNvPr>
          <p:cNvSpPr>
            <a:spLocks noGrp="1"/>
          </p:cNvSpPr>
          <p:nvPr>
            <p:ph type="title"/>
          </p:nvPr>
        </p:nvSpPr>
        <p:spPr/>
        <p:txBody>
          <a:bodyPr/>
          <a:lstStyle/>
          <a:p>
            <a:r>
              <a:rPr lang="en-US" dirty="0"/>
              <a:t>MSHA Silica Rule Update</a:t>
            </a:r>
          </a:p>
        </p:txBody>
      </p:sp>
      <p:sp>
        <p:nvSpPr>
          <p:cNvPr id="3" name="Content Placeholder 2">
            <a:extLst>
              <a:ext uri="{FF2B5EF4-FFF2-40B4-BE49-F238E27FC236}">
                <a16:creationId xmlns:a16="http://schemas.microsoft.com/office/drawing/2014/main" id="{26DE7361-4EEC-C360-D19E-85BC402A05E4}"/>
              </a:ext>
            </a:extLst>
          </p:cNvPr>
          <p:cNvSpPr>
            <a:spLocks noGrp="1"/>
          </p:cNvSpPr>
          <p:nvPr>
            <p:ph idx="1"/>
          </p:nvPr>
        </p:nvSpPr>
        <p:spPr/>
        <p:txBody>
          <a:bodyPr>
            <a:normAutofit/>
          </a:bodyPr>
          <a:lstStyle/>
          <a:p>
            <a:r>
              <a:rPr lang="en-US" dirty="0"/>
              <a:t>Rule review</a:t>
            </a:r>
          </a:p>
          <a:p>
            <a:r>
              <a:rPr lang="en-US" dirty="0"/>
              <a:t>8</a:t>
            </a:r>
            <a:r>
              <a:rPr lang="en-US" baseline="30000" dirty="0"/>
              <a:t>th</a:t>
            </a:r>
            <a:r>
              <a:rPr lang="en-US" dirty="0"/>
              <a:t> Circuit Court of Appeals challenge</a:t>
            </a:r>
          </a:p>
          <a:p>
            <a:r>
              <a:rPr lang="en-US" dirty="0"/>
              <a:t>MSHA revisiting portions of the rule</a:t>
            </a:r>
          </a:p>
          <a:p>
            <a:pPr lvl="1"/>
            <a:r>
              <a:rPr lang="en-US" dirty="0"/>
              <a:t>Levels will not change</a:t>
            </a:r>
          </a:p>
          <a:p>
            <a:pPr lvl="1"/>
            <a:r>
              <a:rPr lang="en-US" dirty="0"/>
              <a:t>How operators can comply/demonstrate compliance will</a:t>
            </a:r>
          </a:p>
          <a:p>
            <a:pPr lvl="1"/>
            <a:r>
              <a:rPr lang="en-US" dirty="0"/>
              <a:t>Expecting NPRM this spring/summer</a:t>
            </a:r>
          </a:p>
          <a:p>
            <a:r>
              <a:rPr lang="en-US" dirty="0"/>
              <a:t>MSHA will not begin implementation April 2026</a:t>
            </a:r>
          </a:p>
        </p:txBody>
      </p:sp>
      <p:sp>
        <p:nvSpPr>
          <p:cNvPr id="4" name="Slide Number Placeholder 3">
            <a:extLst>
              <a:ext uri="{FF2B5EF4-FFF2-40B4-BE49-F238E27FC236}">
                <a16:creationId xmlns:a16="http://schemas.microsoft.com/office/drawing/2014/main" id="{06C7C75B-5D42-24C3-7597-12F967139BD3}"/>
              </a:ext>
            </a:extLst>
          </p:cNvPr>
          <p:cNvSpPr>
            <a:spLocks noGrp="1"/>
          </p:cNvSpPr>
          <p:nvPr>
            <p:ph type="sldNum" sz="quarter" idx="12"/>
          </p:nvPr>
        </p:nvSpPr>
        <p:spPr/>
        <p:txBody>
          <a:bodyPr/>
          <a:lstStyle/>
          <a:p>
            <a:fld id="{66552C6F-D479-4791-83FA-91803F4F2FE3}" type="slidenum">
              <a:rPr lang="en-US" smtClean="0"/>
              <a:t>20</a:t>
            </a:fld>
            <a:endParaRPr lang="en-US"/>
          </a:p>
        </p:txBody>
      </p:sp>
      <p:pic>
        <p:nvPicPr>
          <p:cNvPr id="5" name="Picture 4">
            <a:extLst>
              <a:ext uri="{FF2B5EF4-FFF2-40B4-BE49-F238E27FC236}">
                <a16:creationId xmlns:a16="http://schemas.microsoft.com/office/drawing/2014/main" id="{9A5E4D94-2A2D-BC68-1C75-E9CBBA6C43F5}"/>
              </a:ext>
            </a:extLst>
          </p:cNvPr>
          <p:cNvPicPr>
            <a:picLocks noChangeAspect="1"/>
          </p:cNvPicPr>
          <p:nvPr/>
        </p:nvPicPr>
        <p:blipFill>
          <a:blip r:embed="rId3"/>
          <a:stretch>
            <a:fillRect/>
          </a:stretch>
        </p:blipFill>
        <p:spPr>
          <a:xfrm>
            <a:off x="7655654" y="1837982"/>
            <a:ext cx="3856731" cy="1856277"/>
          </a:xfrm>
          <a:prstGeom prst="rect">
            <a:avLst/>
          </a:prstGeom>
        </p:spPr>
      </p:pic>
    </p:spTree>
    <p:extLst>
      <p:ext uri="{BB962C8B-B14F-4D97-AF65-F5344CB8AC3E}">
        <p14:creationId xmlns:p14="http://schemas.microsoft.com/office/powerpoint/2010/main" val="1763430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30373-3F41-1E23-D190-12D1A3CA4941}"/>
              </a:ext>
            </a:extLst>
          </p:cNvPr>
          <p:cNvSpPr>
            <a:spLocks noGrp="1"/>
          </p:cNvSpPr>
          <p:nvPr>
            <p:ph type="title"/>
          </p:nvPr>
        </p:nvSpPr>
        <p:spPr/>
        <p:txBody>
          <a:bodyPr>
            <a:normAutofit fontScale="90000"/>
          </a:bodyPr>
          <a:lstStyle/>
          <a:p>
            <a:r>
              <a:rPr lang="en-US" sz="4400" dirty="0">
                <a:solidFill>
                  <a:schemeClr val="accent1">
                    <a:lumMod val="50000"/>
                  </a:schemeClr>
                </a:solidFill>
              </a:rPr>
              <a:t>Secretary of Labor, MSHA v. </a:t>
            </a:r>
            <a:br>
              <a:rPr lang="en-US" sz="4400" dirty="0">
                <a:solidFill>
                  <a:schemeClr val="accent1">
                    <a:lumMod val="50000"/>
                  </a:schemeClr>
                </a:solidFill>
              </a:rPr>
            </a:br>
            <a:r>
              <a:rPr lang="en-US" sz="4400" dirty="0">
                <a:solidFill>
                  <a:schemeClr val="accent1">
                    <a:lumMod val="50000"/>
                  </a:schemeClr>
                </a:solidFill>
              </a:rPr>
              <a:t>Consol Pennsylvania Coal Co. </a:t>
            </a:r>
            <a:endParaRPr lang="en-US" dirty="0">
              <a:solidFill>
                <a:schemeClr val="accent1">
                  <a:lumMod val="50000"/>
                </a:schemeClr>
              </a:solidFill>
            </a:endParaRPr>
          </a:p>
        </p:txBody>
      </p:sp>
      <p:sp>
        <p:nvSpPr>
          <p:cNvPr id="3" name="Content Placeholder 2">
            <a:extLst>
              <a:ext uri="{FF2B5EF4-FFF2-40B4-BE49-F238E27FC236}">
                <a16:creationId xmlns:a16="http://schemas.microsoft.com/office/drawing/2014/main" id="{45CEF79C-A7E6-3BBF-D396-9909BDAB9F36}"/>
              </a:ext>
            </a:extLst>
          </p:cNvPr>
          <p:cNvSpPr>
            <a:spLocks noGrp="1"/>
          </p:cNvSpPr>
          <p:nvPr>
            <p:ph idx="1"/>
          </p:nvPr>
        </p:nvSpPr>
        <p:spPr/>
        <p:txBody>
          <a:bodyPr/>
          <a:lstStyle/>
          <a:p>
            <a:r>
              <a:rPr lang="en-US" dirty="0"/>
              <a:t>FMSHRC modify S&amp;S violation</a:t>
            </a:r>
          </a:p>
          <a:p>
            <a:r>
              <a:rPr lang="en-US" dirty="0">
                <a:solidFill>
                  <a:schemeClr val="tx1">
                    <a:lumMod val="20000"/>
                    <a:lumOff val="80000"/>
                  </a:schemeClr>
                </a:solidFill>
              </a:rPr>
              <a:t>Moved away from that multi-factor framework and embraced what it claims is a simpler, more direct statutory formulation: an S&amp;S violation exists if the condition “is of such nature as could significantly and substantially contribute to the cause and effect of a coal or other mine safety or health hazard.”  </a:t>
            </a:r>
          </a:p>
          <a:p>
            <a:r>
              <a:rPr lang="en-US" dirty="0">
                <a:solidFill>
                  <a:schemeClr val="tx1">
                    <a:lumMod val="20000"/>
                    <a:lumOff val="80000"/>
                  </a:schemeClr>
                </a:solidFill>
              </a:rPr>
              <a:t>Potential to lower the burden for establishing S&amp;S designations</a:t>
            </a:r>
          </a:p>
        </p:txBody>
      </p:sp>
      <p:sp>
        <p:nvSpPr>
          <p:cNvPr id="4" name="Slide Number Placeholder 3">
            <a:extLst>
              <a:ext uri="{FF2B5EF4-FFF2-40B4-BE49-F238E27FC236}">
                <a16:creationId xmlns:a16="http://schemas.microsoft.com/office/drawing/2014/main" id="{8039E8DE-EB6F-0752-91FC-B6B4937E224E}"/>
              </a:ext>
            </a:extLst>
          </p:cNvPr>
          <p:cNvSpPr>
            <a:spLocks noGrp="1"/>
          </p:cNvSpPr>
          <p:nvPr>
            <p:ph type="sldNum" sz="quarter" idx="12"/>
          </p:nvPr>
        </p:nvSpPr>
        <p:spPr/>
        <p:txBody>
          <a:bodyPr/>
          <a:lstStyle/>
          <a:p>
            <a:fld id="{66552C6F-D479-4791-83FA-91803F4F2FE3}" type="slidenum">
              <a:rPr lang="en-US" smtClean="0"/>
              <a:t>21</a:t>
            </a:fld>
            <a:endParaRPr lang="en-US"/>
          </a:p>
        </p:txBody>
      </p:sp>
    </p:spTree>
    <p:extLst>
      <p:ext uri="{BB962C8B-B14F-4D97-AF65-F5344CB8AC3E}">
        <p14:creationId xmlns:p14="http://schemas.microsoft.com/office/powerpoint/2010/main" val="1298924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4C6E-4934-5FC3-11B2-DB4B502074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77042-0BA9-36A4-D0AF-07F408132390}"/>
              </a:ext>
            </a:extLst>
          </p:cNvPr>
          <p:cNvSpPr>
            <a:spLocks noGrp="1"/>
          </p:cNvSpPr>
          <p:nvPr>
            <p:ph type="title"/>
          </p:nvPr>
        </p:nvSpPr>
        <p:spPr/>
        <p:txBody>
          <a:bodyPr/>
          <a:lstStyle/>
          <a:p>
            <a:r>
              <a:rPr lang="en-US" dirty="0">
                <a:latin typeface="Calibri"/>
                <a:ea typeface="Calibri"/>
                <a:cs typeface="Calibri"/>
              </a:rPr>
              <a:t>2026 Priorities</a:t>
            </a:r>
            <a:endParaRPr lang="en-US" dirty="0"/>
          </a:p>
        </p:txBody>
      </p:sp>
      <p:sp>
        <p:nvSpPr>
          <p:cNvPr id="3" name="Content Placeholder 2">
            <a:extLst>
              <a:ext uri="{FF2B5EF4-FFF2-40B4-BE49-F238E27FC236}">
                <a16:creationId xmlns:a16="http://schemas.microsoft.com/office/drawing/2014/main" id="{795B58FD-67C1-ABC5-3D5B-2FA1E4406298}"/>
              </a:ext>
            </a:extLst>
          </p:cNvPr>
          <p:cNvSpPr>
            <a:spLocks noGrp="1"/>
          </p:cNvSpPr>
          <p:nvPr>
            <p:ph idx="1"/>
          </p:nvPr>
        </p:nvSpPr>
        <p:spPr>
          <a:xfrm>
            <a:off x="936027" y="1504705"/>
            <a:ext cx="11192069" cy="4351338"/>
          </a:xfrm>
        </p:spPr>
        <p:txBody>
          <a:bodyPr vert="horz" lIns="91440" tIns="45720" rIns="91440" bIns="45720" rtlCol="0" anchor="t">
            <a:noAutofit/>
          </a:bodyPr>
          <a:lstStyle/>
          <a:p>
            <a:pPr marL="0" indent="0">
              <a:lnSpc>
                <a:spcPct val="150000"/>
              </a:lnSpc>
              <a:buNone/>
            </a:pPr>
            <a:r>
              <a:rPr lang="en-US" dirty="0">
                <a:ea typeface="Calibri" panose="020F0502020204030204" pitchFamily="34" charset="0"/>
                <a:cs typeface="Calibri" panose="020F0502020204030204" pitchFamily="34" charset="0"/>
              </a:rPr>
              <a:t>Surface Transportation Reauthorization</a:t>
            </a:r>
          </a:p>
          <a:p>
            <a:pPr marL="0" indent="0">
              <a:lnSpc>
                <a:spcPct val="150000"/>
              </a:lnSpc>
              <a:buNone/>
            </a:pPr>
            <a:r>
              <a:rPr lang="en-US" dirty="0">
                <a:ea typeface="Calibri" panose="020F0502020204030204" pitchFamily="34" charset="0"/>
                <a:cs typeface="Calibri" panose="020F0502020204030204" pitchFamily="34" charset="0"/>
              </a:rPr>
              <a:t>Fair access to materials research, development and deployment</a:t>
            </a:r>
          </a:p>
          <a:p>
            <a:pPr marL="0" indent="0">
              <a:lnSpc>
                <a:spcPct val="150000"/>
              </a:lnSpc>
              <a:buNone/>
            </a:pPr>
            <a:r>
              <a:rPr lang="en-US" dirty="0">
                <a:ea typeface="Calibri" panose="020F0502020204030204" pitchFamily="34" charset="0"/>
                <a:cs typeface="Calibri" panose="020F0502020204030204" pitchFamily="34" charset="0"/>
              </a:rPr>
              <a:t>Promote workforce development</a:t>
            </a:r>
          </a:p>
          <a:p>
            <a:pPr marL="0" indent="0">
              <a:lnSpc>
                <a:spcPct val="150000"/>
              </a:lnSpc>
              <a:buNone/>
            </a:pPr>
            <a:r>
              <a:rPr lang="en-US" dirty="0">
                <a:ea typeface="Calibri" panose="020F0502020204030204" pitchFamily="34" charset="0"/>
                <a:cs typeface="Calibri" panose="020F0502020204030204" pitchFamily="34" charset="0"/>
              </a:rPr>
              <a:t>Permit Reform</a:t>
            </a:r>
          </a:p>
          <a:p>
            <a:pPr marL="0" indent="0">
              <a:lnSpc>
                <a:spcPct val="150000"/>
              </a:lnSpc>
              <a:buNone/>
            </a:pPr>
            <a:r>
              <a:rPr lang="en-US" dirty="0">
                <a:ea typeface="Calibri" panose="020F0502020204030204" pitchFamily="34" charset="0"/>
                <a:cs typeface="Calibri" panose="020F0502020204030204" pitchFamily="34" charset="0"/>
              </a:rPr>
              <a:t>Restore NIOSH mining program</a:t>
            </a:r>
          </a:p>
          <a:p>
            <a:pPr marL="0" indent="0">
              <a:lnSpc>
                <a:spcPct val="150000"/>
              </a:lnSpc>
              <a:buNone/>
            </a:pPr>
            <a:r>
              <a:rPr lang="en-US" dirty="0">
                <a:ea typeface="Calibri" panose="020F0502020204030204" pitchFamily="34" charset="0"/>
                <a:cs typeface="Calibri" panose="020F0502020204030204" pitchFamily="34" charset="0"/>
              </a:rPr>
              <a:t>Remain engaged with Administration</a:t>
            </a:r>
          </a:p>
          <a:p>
            <a:endParaRPr lang="en-US" sz="2400" dirty="0">
              <a:ea typeface="Calibri" panose="020F0502020204030204" pitchFamily="34" charset="0"/>
              <a:cs typeface="Calibri" panose="020F0502020204030204" pitchFamily="34" charset="0"/>
            </a:endParaRPr>
          </a:p>
        </p:txBody>
      </p:sp>
      <p:pic>
        <p:nvPicPr>
          <p:cNvPr id="5" name="Graphic 4" descr="Road with solid fill">
            <a:extLst>
              <a:ext uri="{FF2B5EF4-FFF2-40B4-BE49-F238E27FC236}">
                <a16:creationId xmlns:a16="http://schemas.microsoft.com/office/drawing/2014/main" id="{EEC15EEC-DCFD-8863-0FE1-ADA6986277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652" y="1727529"/>
            <a:ext cx="462782" cy="462782"/>
          </a:xfrm>
          <a:prstGeom prst="rect">
            <a:avLst/>
          </a:prstGeom>
        </p:spPr>
      </p:pic>
      <p:pic>
        <p:nvPicPr>
          <p:cNvPr id="7" name="Graphic 6" descr="Scientist female with solid fill">
            <a:extLst>
              <a:ext uri="{FF2B5EF4-FFF2-40B4-BE49-F238E27FC236}">
                <a16:creationId xmlns:a16="http://schemas.microsoft.com/office/drawing/2014/main" id="{F70B626B-09EF-CB7F-06B6-C3DBA12D65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8827" y="2607077"/>
            <a:ext cx="457200" cy="457200"/>
          </a:xfrm>
          <a:prstGeom prst="rect">
            <a:avLst/>
          </a:prstGeom>
        </p:spPr>
      </p:pic>
      <p:pic>
        <p:nvPicPr>
          <p:cNvPr id="9" name="Graphic 8" descr="Construction worker male with solid fill">
            <a:extLst>
              <a:ext uri="{FF2B5EF4-FFF2-40B4-BE49-F238E27FC236}">
                <a16:creationId xmlns:a16="http://schemas.microsoft.com/office/drawing/2014/main" id="{00A9BC8A-2055-5DDF-BE77-7A39F56CF7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9887" y="3486519"/>
            <a:ext cx="457200" cy="457200"/>
          </a:xfrm>
          <a:prstGeom prst="rect">
            <a:avLst/>
          </a:prstGeom>
        </p:spPr>
      </p:pic>
      <p:pic>
        <p:nvPicPr>
          <p:cNvPr id="11" name="Graphic 10" descr="Inbox Check with solid fill">
            <a:extLst>
              <a:ext uri="{FF2B5EF4-FFF2-40B4-BE49-F238E27FC236}">
                <a16:creationId xmlns:a16="http://schemas.microsoft.com/office/drawing/2014/main" id="{DC7EA509-4C78-F627-3DFB-52ADFD8C16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9887" y="4364754"/>
            <a:ext cx="457200" cy="457200"/>
          </a:xfrm>
          <a:prstGeom prst="rect">
            <a:avLst/>
          </a:prstGeom>
        </p:spPr>
      </p:pic>
      <p:pic>
        <p:nvPicPr>
          <p:cNvPr id="13" name="Graphic 12" descr="Mining tools with solid fill">
            <a:extLst>
              <a:ext uri="{FF2B5EF4-FFF2-40B4-BE49-F238E27FC236}">
                <a16:creationId xmlns:a16="http://schemas.microsoft.com/office/drawing/2014/main" id="{5AEB6A87-5C6F-2A19-F889-0D491157CB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7980" y="5245404"/>
            <a:ext cx="457200" cy="457200"/>
          </a:xfrm>
          <a:prstGeom prst="rect">
            <a:avLst/>
          </a:prstGeom>
        </p:spPr>
      </p:pic>
      <p:pic>
        <p:nvPicPr>
          <p:cNvPr id="15" name="Graphic 14" descr="Gavel with solid fill">
            <a:extLst>
              <a:ext uri="{FF2B5EF4-FFF2-40B4-BE49-F238E27FC236}">
                <a16:creationId xmlns:a16="http://schemas.microsoft.com/office/drawing/2014/main" id="{49D39B2D-58A0-20FC-F1F1-F36986ADB67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7980" y="6126054"/>
            <a:ext cx="457200" cy="457200"/>
          </a:xfrm>
          <a:prstGeom prst="rect">
            <a:avLst/>
          </a:prstGeom>
        </p:spPr>
      </p:pic>
    </p:spTree>
    <p:extLst>
      <p:ext uri="{BB962C8B-B14F-4D97-AF65-F5344CB8AC3E}">
        <p14:creationId xmlns:p14="http://schemas.microsoft.com/office/powerpoint/2010/main" val="2856597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12B84BE-7657-4939-B1AC-8742450D633D}"/>
              </a:ext>
            </a:extLst>
          </p:cNvPr>
          <p:cNvSpPr txBox="1">
            <a:spLocks noGrp="1"/>
          </p:cNvSpPr>
          <p:nvPr>
            <p:ph idx="1"/>
          </p:nvPr>
        </p:nvSpPr>
        <p:spPr>
          <a:xfrm>
            <a:off x="345432" y="1367715"/>
            <a:ext cx="11053253" cy="79344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None/>
            </a:pPr>
            <a:r>
              <a:rPr lang="en-US" sz="4400" b="1">
                <a:solidFill>
                  <a:schemeClr val="bg1"/>
                </a:solidFill>
              </a:rPr>
              <a:t>ROCKPAC Mission</a:t>
            </a:r>
            <a:endParaRPr lang="en-US" sz="2400" b="1">
              <a:solidFill>
                <a:schemeClr val="bg1"/>
              </a:solidFill>
            </a:endParaRPr>
          </a:p>
          <a:p>
            <a:pPr indent="0">
              <a:buNone/>
            </a:pPr>
            <a:r>
              <a:rPr lang="en-US" sz="2400">
                <a:solidFill>
                  <a:schemeClr val="bg1"/>
                </a:solidFill>
              </a:rPr>
              <a:t>ROCKPAC is the only political action committee solely dedicated to advancing the aggregate industry’s priorities with federal candidates. It is registered with the Federal Election Commission and allows industry executives and employees of NSSGA to pool personal, voluntary financial contributions. These contributions are used to support candidates regardless of party affiliation, who are pro-business, pro-transportation and who understand the interests and concerns of the aggregates industry.</a:t>
            </a:r>
          </a:p>
          <a:p>
            <a:pPr indent="0">
              <a:buNone/>
            </a:pPr>
            <a:endParaRPr lang="en-US" sz="1400">
              <a:solidFill>
                <a:schemeClr val="bg1"/>
              </a:solidFill>
            </a:endParaRPr>
          </a:p>
          <a:p>
            <a:pPr indent="0">
              <a:buNone/>
            </a:pPr>
            <a:r>
              <a:rPr lang="en-US" sz="4400" b="1">
                <a:solidFill>
                  <a:schemeClr val="bg1"/>
                </a:solidFill>
              </a:rPr>
              <a:t>ROCKPAC Goal</a:t>
            </a:r>
          </a:p>
          <a:p>
            <a:pPr marL="342900" indent="-342900"/>
            <a:r>
              <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Raise $1M in a calendar year</a:t>
            </a:r>
          </a:p>
          <a:p>
            <a:pPr marL="342900" indent="-342900"/>
            <a:r>
              <a:rPr lang="en-US" sz="2400">
                <a:solidFill>
                  <a:schemeClr val="bg1"/>
                </a:solidFill>
                <a:latin typeface="Calibri" panose="020F0502020204030204" pitchFamily="34" charset="0"/>
                <a:ea typeface="Calibri" panose="020F0502020204030204" pitchFamily="34" charset="0"/>
                <a:cs typeface="Times New Roman" panose="02020603050405020304" pitchFamily="18" charset="0"/>
              </a:rPr>
              <a:t>Raise political visibility of the Aggregates Industry</a:t>
            </a:r>
          </a:p>
          <a:p>
            <a:endParaRPr lang="en-US">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sz="3600">
              <a:solidFill>
                <a:schemeClr val="bg1"/>
              </a:solidFill>
            </a:endParaRPr>
          </a:p>
          <a:p>
            <a:endParaRPr lang="en-US" sz="3600">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p:txBody>
      </p:sp>
      <p:pic>
        <p:nvPicPr>
          <p:cNvPr id="5" name="Picture 4" descr="A blue and white logo&#10;&#10;Description automatically generated">
            <a:extLst>
              <a:ext uri="{FF2B5EF4-FFF2-40B4-BE49-F238E27FC236}">
                <a16:creationId xmlns:a16="http://schemas.microsoft.com/office/drawing/2014/main" id="{8EB754AE-85D9-24C3-C0E9-241BD496F00E}"/>
              </a:ext>
            </a:extLst>
          </p:cNvPr>
          <p:cNvPicPr>
            <a:picLocks noChangeAspect="1"/>
          </p:cNvPicPr>
          <p:nvPr/>
        </p:nvPicPr>
        <p:blipFill>
          <a:blip r:embed="rId2"/>
          <a:stretch>
            <a:fillRect/>
          </a:stretch>
        </p:blipFill>
        <p:spPr>
          <a:xfrm>
            <a:off x="3411792" y="193040"/>
            <a:ext cx="4523168" cy="862111"/>
          </a:xfrm>
          <a:prstGeom prst="rect">
            <a:avLst/>
          </a:prstGeom>
        </p:spPr>
      </p:pic>
    </p:spTree>
    <p:extLst>
      <p:ext uri="{BB962C8B-B14F-4D97-AF65-F5344CB8AC3E}">
        <p14:creationId xmlns:p14="http://schemas.microsoft.com/office/powerpoint/2010/main" val="2553251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9868B-D13C-95D0-5643-AFC9F4BB701C}"/>
              </a:ext>
            </a:extLst>
          </p:cNvPr>
          <p:cNvSpPr>
            <a:spLocks noGrp="1"/>
          </p:cNvSpPr>
          <p:nvPr>
            <p:ph type="title"/>
          </p:nvPr>
        </p:nvSpPr>
        <p:spPr>
          <a:xfrm>
            <a:off x="4961242" y="5898"/>
            <a:ext cx="10515600" cy="1325563"/>
          </a:xfrm>
        </p:spPr>
        <p:txBody>
          <a:bodyPr/>
          <a:lstStyle/>
          <a:p>
            <a:r>
              <a:rPr lang="en-US" dirty="0"/>
              <a:t> Supported Candidates</a:t>
            </a:r>
          </a:p>
        </p:txBody>
      </p:sp>
      <p:sp>
        <p:nvSpPr>
          <p:cNvPr id="3" name="Content Placeholder 2">
            <a:extLst>
              <a:ext uri="{FF2B5EF4-FFF2-40B4-BE49-F238E27FC236}">
                <a16:creationId xmlns:a16="http://schemas.microsoft.com/office/drawing/2014/main" id="{573D0235-1496-674B-A043-5613F470A25D}"/>
              </a:ext>
            </a:extLst>
          </p:cNvPr>
          <p:cNvSpPr>
            <a:spLocks noGrp="1"/>
          </p:cNvSpPr>
          <p:nvPr>
            <p:ph idx="1"/>
          </p:nvPr>
        </p:nvSpPr>
        <p:spPr/>
        <p:txBody>
          <a:bodyPr numCol="2">
            <a:normAutofit/>
          </a:bodyPr>
          <a:lstStyle/>
          <a:p>
            <a:pPr lvl="0"/>
            <a:r>
              <a:rPr lang="en-US" dirty="0"/>
              <a:t>Sen. Gary Peters</a:t>
            </a:r>
          </a:p>
          <a:p>
            <a:pPr lvl="0"/>
            <a:r>
              <a:rPr lang="en-US" dirty="0"/>
              <a:t>Cong. Haley Stevens</a:t>
            </a:r>
          </a:p>
          <a:p>
            <a:pPr lvl="0"/>
            <a:r>
              <a:rPr lang="en-US" dirty="0"/>
              <a:t>Cong. John James</a:t>
            </a:r>
          </a:p>
          <a:p>
            <a:pPr lvl="0"/>
            <a:r>
              <a:rPr lang="en-US" dirty="0"/>
              <a:t>Cong. Tim Wahlberg</a:t>
            </a:r>
          </a:p>
          <a:p>
            <a:pPr lvl="0"/>
            <a:r>
              <a:rPr lang="en-US" dirty="0"/>
              <a:t>Cong. Bill Huizinga</a:t>
            </a:r>
          </a:p>
          <a:p>
            <a:pPr lvl="0"/>
            <a:r>
              <a:rPr lang="en-US" dirty="0"/>
              <a:t>Cong. Kristin Scholten</a:t>
            </a:r>
          </a:p>
          <a:p>
            <a:pPr lvl="0"/>
            <a:r>
              <a:rPr lang="en-US" dirty="0"/>
              <a:t>Cong. Jack Bergman</a:t>
            </a:r>
          </a:p>
          <a:p>
            <a:pPr lvl="0"/>
            <a:r>
              <a:rPr lang="en-US" dirty="0"/>
              <a:t>Cong. Dan Kildee</a:t>
            </a:r>
          </a:p>
          <a:p>
            <a:pPr lvl="0"/>
            <a:r>
              <a:rPr lang="en-US" dirty="0"/>
              <a:t>Cong. Lisa McClain</a:t>
            </a:r>
          </a:p>
        </p:txBody>
      </p:sp>
      <p:pic>
        <p:nvPicPr>
          <p:cNvPr id="4" name="Picture 3" descr="A blue and white logo&#10;&#10;Description automatically generated">
            <a:extLst>
              <a:ext uri="{FF2B5EF4-FFF2-40B4-BE49-F238E27FC236}">
                <a16:creationId xmlns:a16="http://schemas.microsoft.com/office/drawing/2014/main" id="{D015C428-A43D-0B53-B3BB-FDEB7BA72D20}"/>
              </a:ext>
            </a:extLst>
          </p:cNvPr>
          <p:cNvPicPr>
            <a:picLocks noChangeAspect="1"/>
          </p:cNvPicPr>
          <p:nvPr/>
        </p:nvPicPr>
        <p:blipFill>
          <a:blip r:embed="rId2"/>
          <a:stretch>
            <a:fillRect/>
          </a:stretch>
        </p:blipFill>
        <p:spPr>
          <a:xfrm>
            <a:off x="438074" y="259801"/>
            <a:ext cx="4523168" cy="862111"/>
          </a:xfrm>
          <a:prstGeom prst="rect">
            <a:avLst/>
          </a:prstGeom>
        </p:spPr>
      </p:pic>
    </p:spTree>
    <p:extLst>
      <p:ext uri="{BB962C8B-B14F-4D97-AF65-F5344CB8AC3E}">
        <p14:creationId xmlns:p14="http://schemas.microsoft.com/office/powerpoint/2010/main" val="3100108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EFA8-5FB6-C1B8-7665-1BF0F7444222}"/>
              </a:ext>
            </a:extLst>
          </p:cNvPr>
          <p:cNvSpPr>
            <a:spLocks noGrp="1"/>
          </p:cNvSpPr>
          <p:nvPr>
            <p:ph type="title"/>
          </p:nvPr>
        </p:nvSpPr>
        <p:spPr/>
        <p:txBody>
          <a:bodyPr>
            <a:normAutofit/>
          </a:bodyPr>
          <a:lstStyle/>
          <a:p>
            <a:r>
              <a:rPr lang="en-US" sz="4000" dirty="0">
                <a:latin typeface="+mn-lt"/>
              </a:rPr>
              <a:t>2025 Financial Wrap Up</a:t>
            </a:r>
          </a:p>
        </p:txBody>
      </p:sp>
      <p:sp>
        <p:nvSpPr>
          <p:cNvPr id="4" name="TextBox 3">
            <a:extLst>
              <a:ext uri="{FF2B5EF4-FFF2-40B4-BE49-F238E27FC236}">
                <a16:creationId xmlns:a16="http://schemas.microsoft.com/office/drawing/2014/main" id="{9983044A-529D-13B6-70E0-FD90B1204049}"/>
              </a:ext>
            </a:extLst>
          </p:cNvPr>
          <p:cNvSpPr txBox="1"/>
          <p:nvPr/>
        </p:nvSpPr>
        <p:spPr>
          <a:xfrm>
            <a:off x="998842" y="1632897"/>
            <a:ext cx="9142686" cy="4656852"/>
          </a:xfrm>
          <a:prstGeom prst="rect">
            <a:avLst/>
          </a:prstGeom>
          <a:noFill/>
        </p:spPr>
        <p:txBody>
          <a:bodyPr wrap="square">
            <a:spAutoFit/>
          </a:bodyPr>
          <a:lstStyle/>
          <a:p>
            <a:pPr lvl="1">
              <a:lnSpc>
                <a:spcPct val="107000"/>
              </a:lnSpc>
              <a:spcBef>
                <a:spcPts val="0"/>
              </a:spcBef>
            </a:pPr>
            <a:r>
              <a:rPr lang="en-US" sz="2600" dirty="0">
                <a:solidFill>
                  <a:schemeClr val="bg1"/>
                </a:solidFill>
                <a:effectLst/>
                <a:ea typeface="Calibri" panose="020F0502020204030204" pitchFamily="34" charset="0"/>
                <a:cs typeface="Times New Roman"/>
              </a:rPr>
              <a:t>Cash on H</a:t>
            </a:r>
            <a:r>
              <a:rPr lang="en-US" sz="2600" dirty="0">
                <a:solidFill>
                  <a:schemeClr val="bg1"/>
                </a:solidFill>
                <a:ea typeface="Calibri" panose="020F0502020204030204" pitchFamily="34" charset="0"/>
                <a:cs typeface="Times New Roman"/>
              </a:rPr>
              <a:t>and Start of 2025:			$30,003.02</a:t>
            </a:r>
          </a:p>
          <a:p>
            <a:pPr lvl="1">
              <a:lnSpc>
                <a:spcPct val="107000"/>
              </a:lnSpc>
              <a:spcBef>
                <a:spcPts val="0"/>
              </a:spcBef>
            </a:pPr>
            <a:endParaRPr lang="en-US" sz="2600" dirty="0">
              <a:solidFill>
                <a:schemeClr val="bg1"/>
              </a:solidFill>
              <a:effectLst/>
              <a:latin typeface="+mn-lt"/>
              <a:ea typeface="Calibri" panose="020F0502020204030204" pitchFamily="34" charset="0"/>
              <a:cs typeface="Times New Roman"/>
            </a:endParaRPr>
          </a:p>
          <a:p>
            <a:pPr lvl="1">
              <a:lnSpc>
                <a:spcPct val="107000"/>
              </a:lnSpc>
              <a:spcBef>
                <a:spcPts val="0"/>
              </a:spcBef>
            </a:pPr>
            <a:endParaRPr lang="en-US" sz="2600" dirty="0">
              <a:solidFill>
                <a:schemeClr val="bg1"/>
              </a:solidFill>
              <a:effectLst/>
              <a:latin typeface="+mn-lt"/>
              <a:ea typeface="Calibri" panose="020F0502020204030204" pitchFamily="34" charset="0"/>
              <a:cs typeface="Times New Roman"/>
            </a:endParaRPr>
          </a:p>
          <a:p>
            <a:pPr lvl="1">
              <a:lnSpc>
                <a:spcPct val="107000"/>
              </a:lnSpc>
              <a:spcBef>
                <a:spcPts val="0"/>
              </a:spcBef>
            </a:pPr>
            <a:r>
              <a:rPr lang="en-US" sz="2600" dirty="0">
                <a:solidFill>
                  <a:schemeClr val="bg1"/>
                </a:solidFill>
                <a:effectLst/>
                <a:latin typeface="+mn-lt"/>
                <a:ea typeface="Calibri" panose="020F0502020204030204" pitchFamily="34" charset="0"/>
                <a:cs typeface="Times New Roman"/>
              </a:rPr>
              <a:t>Total Amount Raised:				$ 844,188.65</a:t>
            </a:r>
          </a:p>
          <a:p>
            <a:pPr lvl="1">
              <a:lnSpc>
                <a:spcPct val="107000"/>
              </a:lnSpc>
              <a:spcBef>
                <a:spcPts val="0"/>
              </a:spcBef>
            </a:pPr>
            <a:endParaRPr lang="en-US" sz="2600" dirty="0">
              <a:solidFill>
                <a:schemeClr val="bg1"/>
              </a:solidFill>
              <a:ea typeface="Calibri" panose="020F0502020204030204" pitchFamily="34" charset="0"/>
              <a:cs typeface="Times New Roman"/>
            </a:endParaRPr>
          </a:p>
          <a:p>
            <a:pPr lvl="1">
              <a:lnSpc>
                <a:spcPct val="107000"/>
              </a:lnSpc>
              <a:spcBef>
                <a:spcPts val="0"/>
              </a:spcBef>
            </a:pPr>
            <a:endParaRPr lang="en-US" sz="2600" dirty="0">
              <a:solidFill>
                <a:schemeClr val="bg1"/>
              </a:solidFill>
              <a:ea typeface="Calibri" panose="020F0502020204030204" pitchFamily="34" charset="0"/>
              <a:cs typeface="Times New Roman"/>
            </a:endParaRPr>
          </a:p>
          <a:p>
            <a:pPr lvl="1">
              <a:lnSpc>
                <a:spcPct val="107000"/>
              </a:lnSpc>
              <a:spcBef>
                <a:spcPts val="0"/>
              </a:spcBef>
            </a:pPr>
            <a:r>
              <a:rPr lang="en-US" sz="2600" dirty="0">
                <a:solidFill>
                  <a:schemeClr val="bg1"/>
                </a:solidFill>
                <a:latin typeface="+mn-lt"/>
                <a:ea typeface="Calibri" panose="020F0502020204030204" pitchFamily="34" charset="0"/>
                <a:cs typeface="Times New Roman"/>
              </a:rPr>
              <a:t>Total Amount Disbursed:			$ 842,946.42</a:t>
            </a:r>
          </a:p>
          <a:p>
            <a:pPr lvl="1">
              <a:lnSpc>
                <a:spcPct val="107000"/>
              </a:lnSpc>
              <a:spcBef>
                <a:spcPts val="0"/>
              </a:spcBef>
            </a:pPr>
            <a:endParaRPr lang="en-US" sz="2600" dirty="0">
              <a:solidFill>
                <a:schemeClr val="bg1"/>
              </a:solidFill>
              <a:ea typeface="Calibri" panose="020F0502020204030204" pitchFamily="34" charset="0"/>
              <a:cs typeface="Times New Roman"/>
            </a:endParaRPr>
          </a:p>
          <a:p>
            <a:pPr lvl="1">
              <a:lnSpc>
                <a:spcPct val="107000"/>
              </a:lnSpc>
              <a:spcBef>
                <a:spcPts val="0"/>
              </a:spcBef>
            </a:pPr>
            <a:endParaRPr lang="en-US" sz="2600" dirty="0">
              <a:solidFill>
                <a:schemeClr val="bg1"/>
              </a:solidFill>
              <a:latin typeface="+mn-lt"/>
              <a:ea typeface="Calibri" panose="020F0502020204030204" pitchFamily="34" charset="0"/>
              <a:cs typeface="Times New Roman"/>
            </a:endParaRPr>
          </a:p>
          <a:p>
            <a:pPr lvl="1">
              <a:lnSpc>
                <a:spcPct val="107000"/>
              </a:lnSpc>
              <a:spcBef>
                <a:spcPts val="0"/>
              </a:spcBef>
            </a:pPr>
            <a:r>
              <a:rPr lang="en-US" sz="2600" dirty="0">
                <a:solidFill>
                  <a:schemeClr val="bg1"/>
                </a:solidFill>
                <a:ea typeface="Calibri" panose="020F0502020204030204" pitchFamily="34" charset="0"/>
                <a:cs typeface="Times New Roman"/>
              </a:rPr>
              <a:t>Cash on Hand Start of 2026:			 $ 31,245.25</a:t>
            </a:r>
            <a:endParaRPr lang="en-US" sz="2600" dirty="0">
              <a:solidFill>
                <a:schemeClr val="bg1"/>
              </a:solidFill>
              <a:latin typeface="+mn-lt"/>
              <a:ea typeface="Calibri" panose="020F0502020204030204" pitchFamily="34" charset="0"/>
              <a:cs typeface="Times New Roman"/>
            </a:endParaRPr>
          </a:p>
          <a:p>
            <a:pPr marL="457200" lvl="1" indent="0">
              <a:lnSpc>
                <a:spcPct val="107000"/>
              </a:lnSpc>
              <a:spcBef>
                <a:spcPts val="0"/>
              </a:spcBef>
              <a:buNone/>
            </a:pPr>
            <a:endParaRPr lang="en-US" sz="1800" dirty="0">
              <a:effectLst/>
              <a:latin typeface="+mn-lt"/>
              <a:ea typeface="Calibri" panose="020F0502020204030204" pitchFamily="34" charset="0"/>
              <a:cs typeface="Times New Roman"/>
            </a:endParaRPr>
          </a:p>
        </p:txBody>
      </p:sp>
    </p:spTree>
    <p:extLst>
      <p:ext uri="{BB962C8B-B14F-4D97-AF65-F5344CB8AC3E}">
        <p14:creationId xmlns:p14="http://schemas.microsoft.com/office/powerpoint/2010/main" val="3112552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C8A51-8D36-E41A-B285-02D88D02E851}"/>
              </a:ext>
            </a:extLst>
          </p:cNvPr>
          <p:cNvSpPr>
            <a:spLocks noGrp="1"/>
          </p:cNvSpPr>
          <p:nvPr>
            <p:ph type="title"/>
          </p:nvPr>
        </p:nvSpPr>
        <p:spPr/>
        <p:txBody>
          <a:bodyPr>
            <a:normAutofit/>
          </a:bodyPr>
          <a:lstStyle/>
          <a:p>
            <a:r>
              <a:rPr lang="en-US" sz="4000" dirty="0">
                <a:latin typeface="+mn-lt"/>
              </a:rPr>
              <a:t>Top PACS Jan 1 – June 30, 2025</a:t>
            </a:r>
          </a:p>
        </p:txBody>
      </p:sp>
      <p:sp>
        <p:nvSpPr>
          <p:cNvPr id="3" name="Content Placeholder 2">
            <a:extLst>
              <a:ext uri="{FF2B5EF4-FFF2-40B4-BE49-F238E27FC236}">
                <a16:creationId xmlns:a16="http://schemas.microsoft.com/office/drawing/2014/main" id="{358FECA8-1182-9043-C11A-6D9642A309AB}"/>
              </a:ext>
            </a:extLst>
          </p:cNvPr>
          <p:cNvSpPr>
            <a:spLocks noGrp="1"/>
          </p:cNvSpPr>
          <p:nvPr>
            <p:ph idx="4294967295"/>
          </p:nvPr>
        </p:nvSpPr>
        <p:spPr>
          <a:xfrm>
            <a:off x="6601689" y="1366550"/>
            <a:ext cx="5113337" cy="4351337"/>
          </a:xfrm>
        </p:spPr>
        <p:txBody>
          <a:bodyPr/>
          <a:lstStyle/>
          <a:p>
            <a:pPr marL="0" indent="0">
              <a:buNone/>
            </a:pPr>
            <a:r>
              <a:rPr lang="en-US" dirty="0"/>
              <a:t>Top Corporate PACs:</a:t>
            </a:r>
          </a:p>
          <a:p>
            <a:endParaRPr lang="en-US" sz="1400" dirty="0"/>
          </a:p>
        </p:txBody>
      </p:sp>
      <p:sp>
        <p:nvSpPr>
          <p:cNvPr id="4" name="Content Placeholder 2">
            <a:extLst>
              <a:ext uri="{FF2B5EF4-FFF2-40B4-BE49-F238E27FC236}">
                <a16:creationId xmlns:a16="http://schemas.microsoft.com/office/drawing/2014/main" id="{B5720E46-DA80-C1C1-17F0-98AB6C04B98B}"/>
              </a:ext>
            </a:extLst>
          </p:cNvPr>
          <p:cNvSpPr txBox="1">
            <a:spLocks/>
          </p:cNvSpPr>
          <p:nvPr/>
        </p:nvSpPr>
        <p:spPr>
          <a:xfrm>
            <a:off x="365412" y="1431018"/>
            <a:ext cx="56741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Clr>
                <a:srgbClr val="C3C6C3"/>
              </a:buClr>
              <a:buSzPct val="120000"/>
              <a:buFont typeface="Arial" panose="020B0604020202020204" pitchFamily="34" charset="0"/>
              <a:buChar char="•"/>
              <a:defRPr sz="3200" kern="1200" baseline="0">
                <a:solidFill>
                  <a:schemeClr val="bg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1200"/>
              </a:spcBef>
              <a:buClr>
                <a:srgbClr val="C3C6C3"/>
              </a:buClr>
              <a:buSzPct val="120000"/>
              <a:buFont typeface="Arial" panose="020B0604020202020204" pitchFamily="34" charset="0"/>
              <a:buChar char="•"/>
              <a:defRPr sz="2800" kern="1200" baseline="0">
                <a:solidFill>
                  <a:schemeClr val="bg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1200"/>
              </a:spcBef>
              <a:buClr>
                <a:srgbClr val="C3C6C3"/>
              </a:buClr>
              <a:buSzPct val="120000"/>
              <a:buFont typeface="Arial" panose="020B0604020202020204" pitchFamily="34" charset="0"/>
              <a:buChar char="•"/>
              <a:defRPr sz="2800" kern="1200" baseline="0">
                <a:solidFill>
                  <a:schemeClr val="bg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1200"/>
              </a:spcBef>
              <a:buClr>
                <a:srgbClr val="C3C6C3"/>
              </a:buClr>
              <a:buSzPct val="120000"/>
              <a:buFont typeface="Arial" panose="020B0604020202020204" pitchFamily="34" charset="0"/>
              <a:buChar char="•"/>
              <a:defRPr sz="2800" kern="1200" baseline="0">
                <a:solidFill>
                  <a:schemeClr val="bg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1200"/>
              </a:spcBef>
              <a:buClr>
                <a:srgbClr val="C3C6C3"/>
              </a:buClr>
              <a:buSzPct val="120000"/>
              <a:buFont typeface="Arial" panose="020B0604020202020204" pitchFamily="34" charset="0"/>
              <a:buChar char="•"/>
              <a:defRPr sz="2800" kern="1200" baseline="0">
                <a:solidFill>
                  <a:schemeClr val="bg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Top Trade Assn PACs:</a:t>
            </a:r>
          </a:p>
        </p:txBody>
      </p:sp>
      <p:graphicFrame>
        <p:nvGraphicFramePr>
          <p:cNvPr id="5" name="Table 4">
            <a:extLst>
              <a:ext uri="{FF2B5EF4-FFF2-40B4-BE49-F238E27FC236}">
                <a16:creationId xmlns:a16="http://schemas.microsoft.com/office/drawing/2014/main" id="{49737F49-0BC3-76F8-37B9-A7784295B97C}"/>
              </a:ext>
            </a:extLst>
          </p:cNvPr>
          <p:cNvGraphicFramePr>
            <a:graphicFrameLocks noGrp="1"/>
          </p:cNvGraphicFramePr>
          <p:nvPr/>
        </p:nvGraphicFramePr>
        <p:xfrm>
          <a:off x="6498284" y="2159328"/>
          <a:ext cx="5582880" cy="3763410"/>
        </p:xfrm>
        <a:graphic>
          <a:graphicData uri="http://schemas.openxmlformats.org/drawingml/2006/table">
            <a:tbl>
              <a:tblPr/>
              <a:tblGrid>
                <a:gridCol w="4439880">
                  <a:extLst>
                    <a:ext uri="{9D8B030D-6E8A-4147-A177-3AD203B41FA5}">
                      <a16:colId xmlns:a16="http://schemas.microsoft.com/office/drawing/2014/main" val="273514776"/>
                    </a:ext>
                  </a:extLst>
                </a:gridCol>
                <a:gridCol w="1143000">
                  <a:extLst>
                    <a:ext uri="{9D8B030D-6E8A-4147-A177-3AD203B41FA5}">
                      <a16:colId xmlns:a16="http://schemas.microsoft.com/office/drawing/2014/main" val="2639318268"/>
                    </a:ext>
                  </a:extLst>
                </a:gridCol>
              </a:tblGrid>
              <a:tr h="221328">
                <a:tc>
                  <a:txBody>
                    <a:bodyPr/>
                    <a:lstStyle/>
                    <a:p>
                      <a:pPr algn="l" fontAlgn="b">
                        <a:buNone/>
                      </a:pPr>
                      <a:r>
                        <a:rPr lang="en-US" sz="1200" b="0" i="0" u="none" strike="noStrike" dirty="0">
                          <a:solidFill>
                            <a:schemeClr val="bg1"/>
                          </a:solidFill>
                          <a:effectLst/>
                          <a:latin typeface="Arial" panose="020B0604020202020204" pitchFamily="34" charset="0"/>
                        </a:rPr>
                        <a:t>HONEYWELL INTERNATIONAL</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$2,028,975</a:t>
                      </a:r>
                    </a:p>
                  </a:txBody>
                  <a:tcPr marL="6350" marR="6350" marT="6350" marB="0" anchor="b">
                    <a:lnL>
                      <a:noFill/>
                    </a:lnL>
                    <a:lnR>
                      <a:noFill/>
                    </a:lnR>
                    <a:lnT>
                      <a:noFill/>
                    </a:lnT>
                    <a:lnB>
                      <a:noFill/>
                    </a:lnB>
                    <a:noFill/>
                  </a:tcPr>
                </a:tc>
                <a:extLst>
                  <a:ext uri="{0D108BD9-81ED-4DB2-BD59-A6C34878D82A}">
                    <a16:rowId xmlns:a16="http://schemas.microsoft.com/office/drawing/2014/main" val="3273943919"/>
                  </a:ext>
                </a:extLst>
              </a:tr>
              <a:tr h="221328">
                <a:tc>
                  <a:txBody>
                    <a:bodyPr/>
                    <a:lstStyle/>
                    <a:p>
                      <a:pPr algn="l" fontAlgn="b">
                        <a:buNone/>
                      </a:pPr>
                      <a:r>
                        <a:rPr lang="en-US" sz="1200" b="0" i="0" u="none" strike="noStrike" dirty="0">
                          <a:solidFill>
                            <a:schemeClr val="bg1"/>
                          </a:solidFill>
                          <a:effectLst/>
                          <a:latin typeface="Arial" panose="020B0604020202020204" pitchFamily="34" charset="0"/>
                        </a:rPr>
                        <a:t>PRICEWATERHOUSECOOPERS</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$1,579,765</a:t>
                      </a:r>
                    </a:p>
                  </a:txBody>
                  <a:tcPr marL="6350" marR="6350" marT="6350" marB="0" anchor="b">
                    <a:lnL>
                      <a:noFill/>
                    </a:lnL>
                    <a:lnR>
                      <a:noFill/>
                    </a:lnR>
                    <a:lnT>
                      <a:noFill/>
                    </a:lnT>
                    <a:lnB>
                      <a:noFill/>
                    </a:lnB>
                    <a:noFill/>
                  </a:tcPr>
                </a:tc>
                <a:extLst>
                  <a:ext uri="{0D108BD9-81ED-4DB2-BD59-A6C34878D82A}">
                    <a16:rowId xmlns:a16="http://schemas.microsoft.com/office/drawing/2014/main" val="1159399310"/>
                  </a:ext>
                </a:extLst>
              </a:tr>
              <a:tr h="221328">
                <a:tc>
                  <a:txBody>
                    <a:bodyPr/>
                    <a:lstStyle/>
                    <a:p>
                      <a:pPr algn="l" fontAlgn="b">
                        <a:buNone/>
                      </a:pPr>
                      <a:r>
                        <a:rPr lang="en-US" sz="1200" b="0" i="0" u="none" strike="noStrike" dirty="0">
                          <a:solidFill>
                            <a:schemeClr val="bg1"/>
                          </a:solidFill>
                          <a:effectLst/>
                          <a:latin typeface="Arial" panose="020B0604020202020204" pitchFamily="34" charset="0"/>
                        </a:rPr>
                        <a:t>THE BOEING COMPANY </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$1,111,027</a:t>
                      </a:r>
                    </a:p>
                  </a:txBody>
                  <a:tcPr marL="6350" marR="6350" marT="6350" marB="0" anchor="b">
                    <a:lnL>
                      <a:noFill/>
                    </a:lnL>
                    <a:lnR>
                      <a:noFill/>
                    </a:lnR>
                    <a:lnT>
                      <a:noFill/>
                    </a:lnT>
                    <a:lnB>
                      <a:noFill/>
                    </a:lnB>
                    <a:noFill/>
                  </a:tcPr>
                </a:tc>
                <a:extLst>
                  <a:ext uri="{0D108BD9-81ED-4DB2-BD59-A6C34878D82A}">
                    <a16:rowId xmlns:a16="http://schemas.microsoft.com/office/drawing/2014/main" val="1218257679"/>
                  </a:ext>
                </a:extLst>
              </a:tr>
              <a:tr h="221328">
                <a:tc>
                  <a:txBody>
                    <a:bodyPr/>
                    <a:lstStyle/>
                    <a:p>
                      <a:pPr algn="l" fontAlgn="b">
                        <a:buNone/>
                      </a:pPr>
                      <a:r>
                        <a:rPr lang="en-US" sz="1200" b="0" i="0" u="none" strike="noStrike" dirty="0">
                          <a:solidFill>
                            <a:schemeClr val="bg1"/>
                          </a:solidFill>
                          <a:effectLst/>
                          <a:latin typeface="Arial" panose="020B0604020202020204" pitchFamily="34" charset="0"/>
                        </a:rPr>
                        <a:t>KOCH, INC. POLITICAL</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$1,108,744</a:t>
                      </a:r>
                    </a:p>
                  </a:txBody>
                  <a:tcPr marL="6350" marR="6350" marT="6350" marB="0" anchor="b">
                    <a:lnL>
                      <a:noFill/>
                    </a:lnL>
                    <a:lnR>
                      <a:noFill/>
                    </a:lnR>
                    <a:lnT>
                      <a:noFill/>
                    </a:lnT>
                    <a:lnB>
                      <a:noFill/>
                    </a:lnB>
                    <a:noFill/>
                  </a:tcPr>
                </a:tc>
                <a:extLst>
                  <a:ext uri="{0D108BD9-81ED-4DB2-BD59-A6C34878D82A}">
                    <a16:rowId xmlns:a16="http://schemas.microsoft.com/office/drawing/2014/main" val="3234878874"/>
                  </a:ext>
                </a:extLst>
              </a:tr>
              <a:tr h="221328">
                <a:tc>
                  <a:txBody>
                    <a:bodyPr/>
                    <a:lstStyle/>
                    <a:p>
                      <a:pPr algn="l" fontAlgn="b">
                        <a:buNone/>
                      </a:pPr>
                      <a:r>
                        <a:rPr lang="en-US" sz="1200" b="0" i="0" u="none" strike="noStrike" dirty="0">
                          <a:solidFill>
                            <a:schemeClr val="bg1"/>
                          </a:solidFill>
                          <a:effectLst/>
                          <a:latin typeface="Arial" panose="020B0604020202020204" pitchFamily="34" charset="0"/>
                        </a:rPr>
                        <a:t>THE HOME DEPOT INC. </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$1,108,275</a:t>
                      </a:r>
                    </a:p>
                  </a:txBody>
                  <a:tcPr marL="6350" marR="6350" marT="6350" marB="0" anchor="b">
                    <a:lnL>
                      <a:noFill/>
                    </a:lnL>
                    <a:lnR>
                      <a:noFill/>
                    </a:lnR>
                    <a:lnT>
                      <a:noFill/>
                    </a:lnT>
                    <a:lnB>
                      <a:noFill/>
                    </a:lnB>
                    <a:noFill/>
                  </a:tcPr>
                </a:tc>
                <a:extLst>
                  <a:ext uri="{0D108BD9-81ED-4DB2-BD59-A6C34878D82A}">
                    <a16:rowId xmlns:a16="http://schemas.microsoft.com/office/drawing/2014/main" val="3024824086"/>
                  </a:ext>
                </a:extLst>
              </a:tr>
              <a:tr h="221328">
                <a:tc>
                  <a:txBody>
                    <a:bodyPr/>
                    <a:lstStyle/>
                    <a:p>
                      <a:pPr algn="l" fontAlgn="b">
                        <a:buNone/>
                      </a:pPr>
                      <a:r>
                        <a:rPr lang="en-US" sz="1200" b="0" i="0" u="none" strike="noStrike" dirty="0">
                          <a:solidFill>
                            <a:schemeClr val="bg1"/>
                          </a:solidFill>
                          <a:effectLst/>
                          <a:latin typeface="Arial" panose="020B0604020202020204" pitchFamily="34" charset="0"/>
                        </a:rPr>
                        <a:t>DEMOCRACY ENGINE, INC., PAC</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$1,028,619</a:t>
                      </a:r>
                    </a:p>
                  </a:txBody>
                  <a:tcPr marL="6350" marR="6350" marT="6350" marB="0" anchor="b">
                    <a:lnL>
                      <a:noFill/>
                    </a:lnL>
                    <a:lnR>
                      <a:noFill/>
                    </a:lnR>
                    <a:lnT>
                      <a:noFill/>
                    </a:lnT>
                    <a:lnB>
                      <a:noFill/>
                    </a:lnB>
                    <a:noFill/>
                  </a:tcPr>
                </a:tc>
                <a:extLst>
                  <a:ext uri="{0D108BD9-81ED-4DB2-BD59-A6C34878D82A}">
                    <a16:rowId xmlns:a16="http://schemas.microsoft.com/office/drawing/2014/main" val="1806548558"/>
                  </a:ext>
                </a:extLst>
              </a:tr>
              <a:tr h="221328">
                <a:tc>
                  <a:txBody>
                    <a:bodyPr/>
                    <a:lstStyle/>
                    <a:p>
                      <a:pPr algn="l" fontAlgn="b">
                        <a:buNone/>
                      </a:pPr>
                      <a:r>
                        <a:rPr lang="en-US" sz="1200" b="0" i="0" u="none" strike="noStrike" dirty="0">
                          <a:solidFill>
                            <a:schemeClr val="bg1"/>
                          </a:solidFill>
                          <a:effectLst/>
                          <a:latin typeface="Arial" panose="020B0604020202020204" pitchFamily="34" charset="0"/>
                        </a:rPr>
                        <a:t>EMPLOYEES OF NORTHROP GRUMMAN</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$978,702</a:t>
                      </a:r>
                    </a:p>
                  </a:txBody>
                  <a:tcPr marL="6350" marR="6350" marT="6350" marB="0" anchor="b">
                    <a:lnL>
                      <a:noFill/>
                    </a:lnL>
                    <a:lnR>
                      <a:noFill/>
                    </a:lnR>
                    <a:lnT>
                      <a:noFill/>
                    </a:lnT>
                    <a:lnB>
                      <a:noFill/>
                    </a:lnB>
                    <a:noFill/>
                  </a:tcPr>
                </a:tc>
                <a:extLst>
                  <a:ext uri="{0D108BD9-81ED-4DB2-BD59-A6C34878D82A}">
                    <a16:rowId xmlns:a16="http://schemas.microsoft.com/office/drawing/2014/main" val="3374294191"/>
                  </a:ext>
                </a:extLst>
              </a:tr>
              <a:tr h="369158">
                <a:tc>
                  <a:txBody>
                    <a:bodyPr/>
                    <a:lstStyle/>
                    <a:p>
                      <a:pPr algn="l" fontAlgn="b">
                        <a:buNone/>
                      </a:pPr>
                      <a:r>
                        <a:rPr lang="en-US" sz="1200" b="0" i="0" u="none" strike="noStrike" dirty="0">
                          <a:solidFill>
                            <a:schemeClr val="bg1"/>
                          </a:solidFill>
                          <a:effectLst/>
                          <a:latin typeface="Arial" panose="020B0604020202020204" pitchFamily="34" charset="0"/>
                        </a:rPr>
                        <a:t>LOCKHEED MARTIN CORPORATION</a:t>
                      </a:r>
                    </a:p>
                  </a:txBody>
                  <a:tcPr marL="6350" marR="6350" marT="6350" marB="0" anchor="b">
                    <a:lnL>
                      <a:noFill/>
                    </a:lnL>
                    <a:lnR>
                      <a:noFill/>
                    </a:lnR>
                    <a:lnT>
                      <a:noFill/>
                    </a:lnT>
                    <a:lnB>
                      <a:noFill/>
                    </a:lnB>
                    <a:noFill/>
                  </a:tcPr>
                </a:tc>
                <a:tc>
                  <a:txBody>
                    <a:bodyPr/>
                    <a:lstStyle/>
                    <a:p>
                      <a:pPr algn="r" fontAlgn="b">
                        <a:buNone/>
                      </a:pPr>
                      <a:r>
                        <a:rPr lang="en-US" sz="1200" b="0" i="0" u="none" strike="noStrike" dirty="0">
                          <a:solidFill>
                            <a:schemeClr val="bg1"/>
                          </a:solidFill>
                          <a:effectLst/>
                          <a:latin typeface="Arial" panose="020B0604020202020204" pitchFamily="34" charset="0"/>
                        </a:rPr>
                        <a:t>$973,297</a:t>
                      </a:r>
                    </a:p>
                  </a:txBody>
                  <a:tcPr marL="6350" marR="6350" marT="6350" marB="0" anchor="b">
                    <a:lnL>
                      <a:noFill/>
                    </a:lnL>
                    <a:lnR>
                      <a:noFill/>
                    </a:lnR>
                    <a:lnT>
                      <a:noFill/>
                    </a:lnT>
                    <a:lnB>
                      <a:noFill/>
                    </a:lnB>
                    <a:noFill/>
                  </a:tcPr>
                </a:tc>
                <a:extLst>
                  <a:ext uri="{0D108BD9-81ED-4DB2-BD59-A6C34878D82A}">
                    <a16:rowId xmlns:a16="http://schemas.microsoft.com/office/drawing/2014/main" val="2477995975"/>
                  </a:ext>
                </a:extLst>
              </a:tr>
              <a:tr h="221328">
                <a:tc>
                  <a:txBody>
                    <a:bodyPr/>
                    <a:lstStyle/>
                    <a:p>
                      <a:pPr algn="l" fontAlgn="b">
                        <a:buNone/>
                      </a:pPr>
                      <a:r>
                        <a:rPr lang="en-US" sz="1200" b="0" i="0" u="none" strike="noStrike" dirty="0">
                          <a:solidFill>
                            <a:schemeClr val="bg1"/>
                          </a:solidFill>
                          <a:effectLst/>
                          <a:latin typeface="Arial" panose="020B0604020202020204" pitchFamily="34" charset="0"/>
                        </a:rPr>
                        <a:t>UNITED PARCEL SERVICE, INC. PAC (UPSPAC)</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$972,552</a:t>
                      </a:r>
                    </a:p>
                  </a:txBody>
                  <a:tcPr marL="6350" marR="6350" marT="6350" marB="0" anchor="b">
                    <a:lnL>
                      <a:noFill/>
                    </a:lnL>
                    <a:lnR>
                      <a:noFill/>
                    </a:lnR>
                    <a:lnT>
                      <a:noFill/>
                    </a:lnT>
                    <a:lnB>
                      <a:noFill/>
                    </a:lnB>
                    <a:noFill/>
                  </a:tcPr>
                </a:tc>
                <a:extLst>
                  <a:ext uri="{0D108BD9-81ED-4DB2-BD59-A6C34878D82A}">
                    <a16:rowId xmlns:a16="http://schemas.microsoft.com/office/drawing/2014/main" val="301092632"/>
                  </a:ext>
                </a:extLst>
              </a:tr>
              <a:tr h="369158">
                <a:tc>
                  <a:txBody>
                    <a:bodyPr/>
                    <a:lstStyle/>
                    <a:p>
                      <a:pPr algn="l" fontAlgn="b">
                        <a:buNone/>
                      </a:pPr>
                      <a:r>
                        <a:rPr lang="en-US" sz="1200" b="0" i="0" u="none" strike="noStrike" dirty="0">
                          <a:solidFill>
                            <a:schemeClr val="bg1"/>
                          </a:solidFill>
                          <a:effectLst/>
                          <a:latin typeface="Arial" panose="020B0604020202020204" pitchFamily="34" charset="0"/>
                        </a:rPr>
                        <a:t>COMCAST CORPORATION &amp; NBCUNIVERSAL </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$938,240</a:t>
                      </a:r>
                    </a:p>
                  </a:txBody>
                  <a:tcPr marL="6350" marR="6350" marT="6350" marB="0" anchor="b">
                    <a:lnL>
                      <a:noFill/>
                    </a:lnL>
                    <a:lnR>
                      <a:noFill/>
                    </a:lnR>
                    <a:lnT>
                      <a:noFill/>
                    </a:lnT>
                    <a:lnB>
                      <a:noFill/>
                    </a:lnB>
                    <a:noFill/>
                  </a:tcPr>
                </a:tc>
                <a:extLst>
                  <a:ext uri="{0D108BD9-81ED-4DB2-BD59-A6C34878D82A}">
                    <a16:rowId xmlns:a16="http://schemas.microsoft.com/office/drawing/2014/main" val="648119228"/>
                  </a:ext>
                </a:extLst>
              </a:tr>
              <a:tr h="221328">
                <a:tc>
                  <a:txBody>
                    <a:bodyPr/>
                    <a:lstStyle/>
                    <a:p>
                      <a:pPr algn="l" fontAlgn="b">
                        <a:buNone/>
                      </a:pPr>
                      <a:r>
                        <a:rPr lang="fr-FR" sz="1200" b="0" i="0" u="none" strike="noStrike" dirty="0">
                          <a:solidFill>
                            <a:schemeClr val="bg1"/>
                          </a:solidFill>
                          <a:effectLst/>
                          <a:latin typeface="Arial" panose="020B0604020202020204" pitchFamily="34" charset="0"/>
                        </a:rPr>
                        <a:t>SPACE EXPLORATION TECHNOLOGIES CORP.</a:t>
                      </a:r>
                    </a:p>
                  </a:txBody>
                  <a:tcPr marL="6350" marR="6350" marT="6350" marB="0" anchor="b">
                    <a:lnL>
                      <a:noFill/>
                    </a:lnL>
                    <a:lnR>
                      <a:noFill/>
                    </a:lnR>
                    <a:lnT>
                      <a:noFill/>
                    </a:lnT>
                    <a:lnB>
                      <a:noFill/>
                    </a:lnB>
                    <a:noFill/>
                  </a:tcPr>
                </a:tc>
                <a:tc>
                  <a:txBody>
                    <a:bodyPr/>
                    <a:lstStyle/>
                    <a:p>
                      <a:pPr algn="r" fontAlgn="b">
                        <a:buNone/>
                      </a:pPr>
                      <a:r>
                        <a:rPr lang="en-US" sz="1200" b="0" i="0" u="none" strike="noStrike" dirty="0">
                          <a:solidFill>
                            <a:schemeClr val="bg1"/>
                          </a:solidFill>
                          <a:effectLst/>
                          <a:latin typeface="Arial" panose="020B0604020202020204" pitchFamily="34" charset="0"/>
                        </a:rPr>
                        <a:t>$916,964</a:t>
                      </a:r>
                    </a:p>
                  </a:txBody>
                  <a:tcPr marL="6350" marR="6350" marT="6350" marB="0" anchor="b">
                    <a:lnL>
                      <a:noFill/>
                    </a:lnL>
                    <a:lnR>
                      <a:noFill/>
                    </a:lnR>
                    <a:lnT>
                      <a:noFill/>
                    </a:lnT>
                    <a:lnB>
                      <a:noFill/>
                    </a:lnB>
                    <a:noFill/>
                  </a:tcPr>
                </a:tc>
                <a:extLst>
                  <a:ext uri="{0D108BD9-81ED-4DB2-BD59-A6C34878D82A}">
                    <a16:rowId xmlns:a16="http://schemas.microsoft.com/office/drawing/2014/main" val="146798644"/>
                  </a:ext>
                </a:extLst>
              </a:tr>
              <a:tr h="369158">
                <a:tc>
                  <a:txBody>
                    <a:bodyPr/>
                    <a:lstStyle/>
                    <a:p>
                      <a:pPr algn="l" fontAlgn="b">
                        <a:buNone/>
                      </a:pPr>
                      <a:r>
                        <a:rPr lang="en-US" sz="1200" b="0" i="0" u="none" strike="noStrike" dirty="0">
                          <a:solidFill>
                            <a:schemeClr val="bg1"/>
                          </a:solidFill>
                          <a:effectLst/>
                          <a:latin typeface="Arial" panose="020B0604020202020204" pitchFamily="34" charset="0"/>
                        </a:rPr>
                        <a:t>ENTERPRISE HOLDINGS, INC. / ENTERPRISE MOBILITY </a:t>
                      </a:r>
                    </a:p>
                  </a:txBody>
                  <a:tcPr marL="6350" marR="6350" marT="6350" marB="0" anchor="b">
                    <a:lnL>
                      <a:noFill/>
                    </a:lnL>
                    <a:lnR>
                      <a:noFill/>
                    </a:lnR>
                    <a:lnT>
                      <a:noFill/>
                    </a:lnT>
                    <a:lnB>
                      <a:noFill/>
                    </a:lnB>
                    <a:noFill/>
                  </a:tcPr>
                </a:tc>
                <a:tc>
                  <a:txBody>
                    <a:bodyPr/>
                    <a:lstStyle/>
                    <a:p>
                      <a:pPr algn="r" fontAlgn="b">
                        <a:buNone/>
                      </a:pPr>
                      <a:r>
                        <a:rPr lang="en-US" sz="1200" b="0" i="0" u="none" strike="noStrike" dirty="0">
                          <a:solidFill>
                            <a:schemeClr val="bg1"/>
                          </a:solidFill>
                          <a:effectLst/>
                          <a:latin typeface="Arial" panose="020B0604020202020204" pitchFamily="34" charset="0"/>
                        </a:rPr>
                        <a:t>$902,644</a:t>
                      </a:r>
                    </a:p>
                  </a:txBody>
                  <a:tcPr marL="6350" marR="6350" marT="6350" marB="0" anchor="b">
                    <a:lnL>
                      <a:noFill/>
                    </a:lnL>
                    <a:lnR>
                      <a:noFill/>
                    </a:lnR>
                    <a:lnT>
                      <a:noFill/>
                    </a:lnT>
                    <a:lnB>
                      <a:noFill/>
                    </a:lnB>
                    <a:noFill/>
                  </a:tcPr>
                </a:tc>
                <a:extLst>
                  <a:ext uri="{0D108BD9-81ED-4DB2-BD59-A6C34878D82A}">
                    <a16:rowId xmlns:a16="http://schemas.microsoft.com/office/drawing/2014/main" val="1757914369"/>
                  </a:ext>
                </a:extLst>
              </a:tr>
              <a:tr h="221328">
                <a:tc>
                  <a:txBody>
                    <a:bodyPr/>
                    <a:lstStyle/>
                    <a:p>
                      <a:pPr algn="l" fontAlgn="b">
                        <a:buNone/>
                      </a:pPr>
                      <a:r>
                        <a:rPr lang="en-US" sz="1200" b="0" i="0" u="none" strike="noStrike" dirty="0">
                          <a:solidFill>
                            <a:schemeClr val="bg1"/>
                          </a:solidFill>
                          <a:effectLst/>
                          <a:latin typeface="Arial" panose="020B0604020202020204" pitchFamily="34" charset="0"/>
                        </a:rPr>
                        <a:t>WALMART INC. PAC FOR RESPONSIBLE GOVERNMENT</a:t>
                      </a:r>
                    </a:p>
                  </a:txBody>
                  <a:tcPr marL="6350" marR="6350" marT="6350" marB="0" anchor="b">
                    <a:lnL>
                      <a:noFill/>
                    </a:lnL>
                    <a:lnR>
                      <a:noFill/>
                    </a:lnR>
                    <a:lnT>
                      <a:noFill/>
                    </a:lnT>
                    <a:lnB>
                      <a:noFill/>
                    </a:lnB>
                    <a:noFill/>
                  </a:tcPr>
                </a:tc>
                <a:tc>
                  <a:txBody>
                    <a:bodyPr/>
                    <a:lstStyle/>
                    <a:p>
                      <a:pPr algn="r" fontAlgn="b">
                        <a:buNone/>
                      </a:pPr>
                      <a:r>
                        <a:rPr lang="en-US" sz="1200" b="0" i="0" u="none" strike="noStrike" dirty="0">
                          <a:solidFill>
                            <a:schemeClr val="bg1"/>
                          </a:solidFill>
                          <a:effectLst/>
                          <a:latin typeface="Arial" panose="020B0604020202020204" pitchFamily="34" charset="0"/>
                        </a:rPr>
                        <a:t>$823,317</a:t>
                      </a:r>
                    </a:p>
                  </a:txBody>
                  <a:tcPr marL="6350" marR="6350" marT="6350" marB="0" anchor="b">
                    <a:lnL>
                      <a:noFill/>
                    </a:lnL>
                    <a:lnR>
                      <a:noFill/>
                    </a:lnR>
                    <a:lnT>
                      <a:noFill/>
                    </a:lnT>
                    <a:lnB>
                      <a:noFill/>
                    </a:lnB>
                    <a:noFill/>
                  </a:tcPr>
                </a:tc>
                <a:extLst>
                  <a:ext uri="{0D108BD9-81ED-4DB2-BD59-A6C34878D82A}">
                    <a16:rowId xmlns:a16="http://schemas.microsoft.com/office/drawing/2014/main" val="255800333"/>
                  </a:ext>
                </a:extLst>
              </a:tr>
              <a:tr h="221328">
                <a:tc>
                  <a:txBody>
                    <a:bodyPr/>
                    <a:lstStyle/>
                    <a:p>
                      <a:pPr algn="l" fontAlgn="b">
                        <a:buNone/>
                      </a:pPr>
                      <a:r>
                        <a:rPr lang="en-US" sz="1200" b="0" i="0" u="none" strike="noStrike" dirty="0">
                          <a:solidFill>
                            <a:schemeClr val="bg1"/>
                          </a:solidFill>
                          <a:effectLst/>
                          <a:latin typeface="Arial" panose="020B0604020202020204" pitchFamily="34" charset="0"/>
                        </a:rPr>
                        <a:t>CHARTER COMMUNICATIONS INC. </a:t>
                      </a:r>
                    </a:p>
                  </a:txBody>
                  <a:tcPr marL="6350" marR="6350" marT="6350" marB="0" anchor="b">
                    <a:lnL>
                      <a:noFill/>
                    </a:lnL>
                    <a:lnR>
                      <a:noFill/>
                    </a:lnR>
                    <a:lnT>
                      <a:noFill/>
                    </a:lnT>
                    <a:lnB>
                      <a:noFill/>
                    </a:lnB>
                    <a:noFill/>
                  </a:tcPr>
                </a:tc>
                <a:tc>
                  <a:txBody>
                    <a:bodyPr/>
                    <a:lstStyle/>
                    <a:p>
                      <a:pPr algn="r" fontAlgn="b">
                        <a:buNone/>
                      </a:pPr>
                      <a:r>
                        <a:rPr lang="en-US" sz="1200" b="0" i="0" u="none" strike="noStrike" dirty="0">
                          <a:solidFill>
                            <a:schemeClr val="bg1"/>
                          </a:solidFill>
                          <a:effectLst/>
                          <a:latin typeface="Arial" panose="020B0604020202020204" pitchFamily="34" charset="0"/>
                        </a:rPr>
                        <a:t>$808,818</a:t>
                      </a:r>
                    </a:p>
                  </a:txBody>
                  <a:tcPr marL="6350" marR="6350" marT="6350" marB="0" anchor="b">
                    <a:lnL>
                      <a:noFill/>
                    </a:lnL>
                    <a:lnR>
                      <a:noFill/>
                    </a:lnR>
                    <a:lnT>
                      <a:noFill/>
                    </a:lnT>
                    <a:lnB>
                      <a:noFill/>
                    </a:lnB>
                    <a:noFill/>
                  </a:tcPr>
                </a:tc>
                <a:extLst>
                  <a:ext uri="{0D108BD9-81ED-4DB2-BD59-A6C34878D82A}">
                    <a16:rowId xmlns:a16="http://schemas.microsoft.com/office/drawing/2014/main" val="1878906539"/>
                  </a:ext>
                </a:extLst>
              </a:tr>
              <a:tr h="221328">
                <a:tc>
                  <a:txBody>
                    <a:bodyPr/>
                    <a:lstStyle/>
                    <a:p>
                      <a:pPr algn="l" fontAlgn="b">
                        <a:buNone/>
                      </a:pPr>
                      <a:r>
                        <a:rPr lang="en-US" sz="1200" b="0" i="0" u="none" strike="noStrike" dirty="0">
                          <a:solidFill>
                            <a:schemeClr val="bg1"/>
                          </a:solidFill>
                          <a:effectLst/>
                          <a:latin typeface="Arial" panose="020B0604020202020204" pitchFamily="34" charset="0"/>
                        </a:rPr>
                        <a:t>DIRECT SUPPLY, INC. PARTNERS PAC (DSI PARTNERS PAC)</a:t>
                      </a:r>
                    </a:p>
                  </a:txBody>
                  <a:tcPr marL="6350" marR="6350" marT="6350" marB="0" anchor="b">
                    <a:lnL>
                      <a:noFill/>
                    </a:lnL>
                    <a:lnR>
                      <a:noFill/>
                    </a:lnR>
                    <a:lnT>
                      <a:noFill/>
                    </a:lnT>
                    <a:lnB>
                      <a:noFill/>
                    </a:lnB>
                    <a:noFill/>
                  </a:tcPr>
                </a:tc>
                <a:tc>
                  <a:txBody>
                    <a:bodyPr/>
                    <a:lstStyle/>
                    <a:p>
                      <a:pPr algn="r" fontAlgn="b">
                        <a:buNone/>
                      </a:pPr>
                      <a:r>
                        <a:rPr lang="en-US" sz="1200" b="0" i="0" u="none" strike="noStrike" dirty="0">
                          <a:solidFill>
                            <a:schemeClr val="bg1"/>
                          </a:solidFill>
                          <a:effectLst/>
                          <a:latin typeface="Arial" panose="020B0604020202020204" pitchFamily="34" charset="0"/>
                        </a:rPr>
                        <a:t>$802,531</a:t>
                      </a:r>
                    </a:p>
                  </a:txBody>
                  <a:tcPr marL="6350" marR="6350" marT="6350" marB="0" anchor="b">
                    <a:lnL>
                      <a:noFill/>
                    </a:lnL>
                    <a:lnR>
                      <a:noFill/>
                    </a:lnR>
                    <a:lnT>
                      <a:noFill/>
                    </a:lnT>
                    <a:lnB>
                      <a:noFill/>
                    </a:lnB>
                    <a:noFill/>
                  </a:tcPr>
                </a:tc>
                <a:extLst>
                  <a:ext uri="{0D108BD9-81ED-4DB2-BD59-A6C34878D82A}">
                    <a16:rowId xmlns:a16="http://schemas.microsoft.com/office/drawing/2014/main" val="3301895550"/>
                  </a:ext>
                </a:extLst>
              </a:tr>
            </a:tbl>
          </a:graphicData>
        </a:graphic>
      </p:graphicFrame>
      <p:graphicFrame>
        <p:nvGraphicFramePr>
          <p:cNvPr id="6" name="Table 5">
            <a:extLst>
              <a:ext uri="{FF2B5EF4-FFF2-40B4-BE49-F238E27FC236}">
                <a16:creationId xmlns:a16="http://schemas.microsoft.com/office/drawing/2014/main" id="{D3DC6FC1-57A6-7A47-CE94-13D3F5899CD8}"/>
              </a:ext>
            </a:extLst>
          </p:cNvPr>
          <p:cNvGraphicFramePr>
            <a:graphicFrameLocks noGrp="1"/>
          </p:cNvGraphicFramePr>
          <p:nvPr/>
        </p:nvGraphicFramePr>
        <p:xfrm>
          <a:off x="340672" y="1812883"/>
          <a:ext cx="5723659" cy="4456301"/>
        </p:xfrm>
        <a:graphic>
          <a:graphicData uri="http://schemas.openxmlformats.org/drawingml/2006/table">
            <a:tbl>
              <a:tblPr/>
              <a:tblGrid>
                <a:gridCol w="4767695">
                  <a:extLst>
                    <a:ext uri="{9D8B030D-6E8A-4147-A177-3AD203B41FA5}">
                      <a16:colId xmlns:a16="http://schemas.microsoft.com/office/drawing/2014/main" val="502383506"/>
                    </a:ext>
                  </a:extLst>
                </a:gridCol>
                <a:gridCol w="955964">
                  <a:extLst>
                    <a:ext uri="{9D8B030D-6E8A-4147-A177-3AD203B41FA5}">
                      <a16:colId xmlns:a16="http://schemas.microsoft.com/office/drawing/2014/main" val="1716555822"/>
                    </a:ext>
                  </a:extLst>
                </a:gridCol>
              </a:tblGrid>
              <a:tr h="594372">
                <a:tc>
                  <a:txBody>
                    <a:bodyPr/>
                    <a:lstStyle/>
                    <a:p>
                      <a:pPr algn="l" fontAlgn="b">
                        <a:buNone/>
                      </a:pPr>
                      <a:r>
                        <a:rPr lang="en-US" sz="1200" b="0" i="0" u="none" strike="noStrike" dirty="0">
                          <a:solidFill>
                            <a:schemeClr val="bg1"/>
                          </a:solidFill>
                          <a:effectLst/>
                          <a:latin typeface="Arial" panose="020B0604020202020204" pitchFamily="34" charset="0"/>
                        </a:rPr>
                        <a:t>NATIONAL BEER WHOLESALERS </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$1,442,128</a:t>
                      </a:r>
                    </a:p>
                  </a:txBody>
                  <a:tcPr marL="6350" marR="6350" marT="6350" marB="0" anchor="b">
                    <a:lnL>
                      <a:noFill/>
                    </a:lnL>
                    <a:lnR>
                      <a:noFill/>
                    </a:lnR>
                    <a:lnT>
                      <a:noFill/>
                    </a:lnT>
                    <a:lnB>
                      <a:noFill/>
                    </a:lnB>
                    <a:noFill/>
                  </a:tcPr>
                </a:tc>
                <a:extLst>
                  <a:ext uri="{0D108BD9-81ED-4DB2-BD59-A6C34878D82A}">
                    <a16:rowId xmlns:a16="http://schemas.microsoft.com/office/drawing/2014/main" val="4156341698"/>
                  </a:ext>
                </a:extLst>
              </a:tr>
              <a:tr h="236190">
                <a:tc>
                  <a:txBody>
                    <a:bodyPr/>
                    <a:lstStyle/>
                    <a:p>
                      <a:pPr algn="l" fontAlgn="b">
                        <a:buNone/>
                      </a:pPr>
                      <a:r>
                        <a:rPr lang="en-US" sz="1200" b="0" i="0" u="none" strike="noStrike" dirty="0">
                          <a:solidFill>
                            <a:schemeClr val="bg1"/>
                          </a:solidFill>
                          <a:effectLst/>
                          <a:latin typeface="Arial" panose="020B0604020202020204" pitchFamily="34" charset="0"/>
                        </a:rPr>
                        <a:t>AMERICA'S CREDIT UNIONS</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$1,339,258</a:t>
                      </a:r>
                    </a:p>
                  </a:txBody>
                  <a:tcPr marL="6350" marR="6350" marT="6350" marB="0" anchor="b">
                    <a:lnL>
                      <a:noFill/>
                    </a:lnL>
                    <a:lnR>
                      <a:noFill/>
                    </a:lnR>
                    <a:lnT>
                      <a:noFill/>
                    </a:lnT>
                    <a:lnB>
                      <a:noFill/>
                    </a:lnB>
                    <a:noFill/>
                  </a:tcPr>
                </a:tc>
                <a:extLst>
                  <a:ext uri="{0D108BD9-81ED-4DB2-BD59-A6C34878D82A}">
                    <a16:rowId xmlns:a16="http://schemas.microsoft.com/office/drawing/2014/main" val="301495060"/>
                  </a:ext>
                </a:extLst>
              </a:tr>
              <a:tr h="236190">
                <a:tc>
                  <a:txBody>
                    <a:bodyPr/>
                    <a:lstStyle/>
                    <a:p>
                      <a:pPr algn="l" fontAlgn="b">
                        <a:buNone/>
                      </a:pPr>
                      <a:r>
                        <a:rPr lang="en-US" sz="1200" b="0" i="0" u="none" strike="noStrike" dirty="0">
                          <a:solidFill>
                            <a:schemeClr val="bg1"/>
                          </a:solidFill>
                          <a:effectLst/>
                          <a:latin typeface="Arial" panose="020B0604020202020204" pitchFamily="34" charset="0"/>
                        </a:rPr>
                        <a:t>NATIONAL AUTOMOBILE DEALERS</a:t>
                      </a:r>
                    </a:p>
                  </a:txBody>
                  <a:tcPr marL="6350" marR="6350" marT="6350" marB="0" anchor="b">
                    <a:lnL>
                      <a:noFill/>
                    </a:lnL>
                    <a:lnR>
                      <a:noFill/>
                    </a:lnR>
                    <a:lnT>
                      <a:noFill/>
                    </a:lnT>
                    <a:lnB>
                      <a:noFill/>
                    </a:lnB>
                    <a:noFill/>
                  </a:tcPr>
                </a:tc>
                <a:tc>
                  <a:txBody>
                    <a:bodyPr/>
                    <a:lstStyle/>
                    <a:p>
                      <a:pPr algn="r" fontAlgn="b">
                        <a:buNone/>
                      </a:pPr>
                      <a:r>
                        <a:rPr lang="en-US" sz="1200" b="0" i="0" u="none" strike="noStrike" dirty="0">
                          <a:solidFill>
                            <a:schemeClr val="bg1"/>
                          </a:solidFill>
                          <a:effectLst/>
                          <a:latin typeface="Arial" panose="020B0604020202020204" pitchFamily="34" charset="0"/>
                        </a:rPr>
                        <a:t>$1,307,359</a:t>
                      </a:r>
                    </a:p>
                  </a:txBody>
                  <a:tcPr marL="6350" marR="6350" marT="6350" marB="0" anchor="b">
                    <a:lnL>
                      <a:noFill/>
                    </a:lnL>
                    <a:lnR>
                      <a:noFill/>
                    </a:lnR>
                    <a:lnT>
                      <a:noFill/>
                    </a:lnT>
                    <a:lnB>
                      <a:noFill/>
                    </a:lnB>
                    <a:noFill/>
                  </a:tcPr>
                </a:tc>
                <a:extLst>
                  <a:ext uri="{0D108BD9-81ED-4DB2-BD59-A6C34878D82A}">
                    <a16:rowId xmlns:a16="http://schemas.microsoft.com/office/drawing/2014/main" val="254014725"/>
                  </a:ext>
                </a:extLst>
              </a:tr>
              <a:tr h="236190">
                <a:tc>
                  <a:txBody>
                    <a:bodyPr/>
                    <a:lstStyle/>
                    <a:p>
                      <a:pPr algn="l" fontAlgn="b">
                        <a:buNone/>
                      </a:pPr>
                      <a:r>
                        <a:rPr lang="en-US" sz="1200" b="0" i="0" u="none" strike="noStrike" dirty="0">
                          <a:solidFill>
                            <a:schemeClr val="bg1"/>
                          </a:solidFill>
                          <a:effectLst/>
                          <a:latin typeface="Arial" panose="020B0604020202020204" pitchFamily="34" charset="0"/>
                        </a:rPr>
                        <a:t>ASSOCIATED BUILDERS AND CONTRACTORS, INC. </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$1,230,474</a:t>
                      </a:r>
                    </a:p>
                  </a:txBody>
                  <a:tcPr marL="6350" marR="6350" marT="6350" marB="0" anchor="b">
                    <a:lnL>
                      <a:noFill/>
                    </a:lnL>
                    <a:lnR>
                      <a:noFill/>
                    </a:lnR>
                    <a:lnT>
                      <a:noFill/>
                    </a:lnT>
                    <a:lnB>
                      <a:noFill/>
                    </a:lnB>
                    <a:noFill/>
                  </a:tcPr>
                </a:tc>
                <a:extLst>
                  <a:ext uri="{0D108BD9-81ED-4DB2-BD59-A6C34878D82A}">
                    <a16:rowId xmlns:a16="http://schemas.microsoft.com/office/drawing/2014/main" val="1131385154"/>
                  </a:ext>
                </a:extLst>
              </a:tr>
              <a:tr h="236190">
                <a:tc>
                  <a:txBody>
                    <a:bodyPr/>
                    <a:lstStyle/>
                    <a:p>
                      <a:pPr algn="l" fontAlgn="b">
                        <a:buNone/>
                      </a:pPr>
                      <a:r>
                        <a:rPr lang="en-US" sz="1200" b="0" i="0" u="none" strike="noStrike" dirty="0">
                          <a:solidFill>
                            <a:schemeClr val="bg1"/>
                          </a:solidFill>
                          <a:effectLst/>
                          <a:latin typeface="Arial" panose="020B0604020202020204" pitchFamily="34" charset="0"/>
                        </a:rPr>
                        <a:t>NATIONAL RURAL ELECTRIC COOPERATIVE</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$1,155,918</a:t>
                      </a:r>
                    </a:p>
                  </a:txBody>
                  <a:tcPr marL="6350" marR="6350" marT="6350" marB="0" anchor="b">
                    <a:lnL>
                      <a:noFill/>
                    </a:lnL>
                    <a:lnR>
                      <a:noFill/>
                    </a:lnR>
                    <a:lnT>
                      <a:noFill/>
                    </a:lnT>
                    <a:lnB>
                      <a:noFill/>
                    </a:lnB>
                    <a:noFill/>
                  </a:tcPr>
                </a:tc>
                <a:extLst>
                  <a:ext uri="{0D108BD9-81ED-4DB2-BD59-A6C34878D82A}">
                    <a16:rowId xmlns:a16="http://schemas.microsoft.com/office/drawing/2014/main" val="3011340013"/>
                  </a:ext>
                </a:extLst>
              </a:tr>
              <a:tr h="236190">
                <a:tc>
                  <a:txBody>
                    <a:bodyPr/>
                    <a:lstStyle/>
                    <a:p>
                      <a:pPr algn="l" fontAlgn="b">
                        <a:buNone/>
                      </a:pPr>
                      <a:r>
                        <a:rPr lang="en-US" sz="1200" b="0" i="0" u="none" strike="noStrike" dirty="0">
                          <a:solidFill>
                            <a:schemeClr val="bg1"/>
                          </a:solidFill>
                          <a:effectLst/>
                          <a:latin typeface="Arial" panose="020B0604020202020204" pitchFamily="34" charset="0"/>
                        </a:rPr>
                        <a:t>AMERICAN SOCIETY OF ANESTHESIOLOGISTS </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$1,136,455</a:t>
                      </a:r>
                    </a:p>
                  </a:txBody>
                  <a:tcPr marL="6350" marR="6350" marT="6350" marB="0" anchor="b">
                    <a:lnL>
                      <a:noFill/>
                    </a:lnL>
                    <a:lnR>
                      <a:noFill/>
                    </a:lnR>
                    <a:lnT>
                      <a:noFill/>
                    </a:lnT>
                    <a:lnB>
                      <a:noFill/>
                    </a:lnB>
                    <a:noFill/>
                  </a:tcPr>
                </a:tc>
                <a:extLst>
                  <a:ext uri="{0D108BD9-81ED-4DB2-BD59-A6C34878D82A}">
                    <a16:rowId xmlns:a16="http://schemas.microsoft.com/office/drawing/2014/main" val="4097527981"/>
                  </a:ext>
                </a:extLst>
              </a:tr>
              <a:tr h="236190">
                <a:tc>
                  <a:txBody>
                    <a:bodyPr/>
                    <a:lstStyle/>
                    <a:p>
                      <a:pPr algn="l" fontAlgn="b">
                        <a:buNone/>
                      </a:pPr>
                      <a:r>
                        <a:rPr lang="en-US" sz="1200" b="0" i="0" u="none" strike="noStrike" dirty="0">
                          <a:solidFill>
                            <a:schemeClr val="bg1"/>
                          </a:solidFill>
                          <a:effectLst/>
                          <a:latin typeface="Arial" panose="020B0604020202020204" pitchFamily="34" charset="0"/>
                        </a:rPr>
                        <a:t>AMERICAN HOSPITAL ASSOCIATION PAC</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$1,128,314</a:t>
                      </a:r>
                    </a:p>
                  </a:txBody>
                  <a:tcPr marL="6350" marR="6350" marT="6350" marB="0" anchor="b">
                    <a:lnL>
                      <a:noFill/>
                    </a:lnL>
                    <a:lnR>
                      <a:noFill/>
                    </a:lnR>
                    <a:lnT>
                      <a:noFill/>
                    </a:lnT>
                    <a:lnB>
                      <a:noFill/>
                    </a:lnB>
                    <a:noFill/>
                  </a:tcPr>
                </a:tc>
                <a:extLst>
                  <a:ext uri="{0D108BD9-81ED-4DB2-BD59-A6C34878D82A}">
                    <a16:rowId xmlns:a16="http://schemas.microsoft.com/office/drawing/2014/main" val="3857762753"/>
                  </a:ext>
                </a:extLst>
              </a:tr>
              <a:tr h="236190">
                <a:tc>
                  <a:txBody>
                    <a:bodyPr/>
                    <a:lstStyle/>
                    <a:p>
                      <a:pPr algn="l" fontAlgn="b">
                        <a:buNone/>
                      </a:pPr>
                      <a:r>
                        <a:rPr lang="en-US" sz="1200" b="0" i="0" u="none" strike="noStrike" dirty="0">
                          <a:solidFill>
                            <a:schemeClr val="bg1"/>
                          </a:solidFill>
                          <a:effectLst/>
                          <a:latin typeface="Arial" panose="020B0604020202020204" pitchFamily="34" charset="0"/>
                        </a:rPr>
                        <a:t>MORTGAGE BANKERS ASSOCIATION (MORPAC)</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$854,731</a:t>
                      </a:r>
                    </a:p>
                  </a:txBody>
                  <a:tcPr marL="6350" marR="6350" marT="6350" marB="0" anchor="b">
                    <a:lnL>
                      <a:noFill/>
                    </a:lnL>
                    <a:lnR>
                      <a:noFill/>
                    </a:lnR>
                    <a:lnT>
                      <a:noFill/>
                    </a:lnT>
                    <a:lnB>
                      <a:noFill/>
                    </a:lnB>
                    <a:noFill/>
                  </a:tcPr>
                </a:tc>
                <a:extLst>
                  <a:ext uri="{0D108BD9-81ED-4DB2-BD59-A6C34878D82A}">
                    <a16:rowId xmlns:a16="http://schemas.microsoft.com/office/drawing/2014/main" val="2686777368"/>
                  </a:ext>
                </a:extLst>
              </a:tr>
              <a:tr h="359459">
                <a:tc>
                  <a:txBody>
                    <a:bodyPr/>
                    <a:lstStyle/>
                    <a:p>
                      <a:pPr algn="l" fontAlgn="b">
                        <a:buNone/>
                      </a:pPr>
                      <a:r>
                        <a:rPr lang="en-US" sz="1200" b="0" i="0" u="none" strike="noStrike" dirty="0">
                          <a:solidFill>
                            <a:schemeClr val="bg1"/>
                          </a:solidFill>
                          <a:effectLst/>
                          <a:latin typeface="Arial" panose="020B0604020202020204" pitchFamily="34" charset="0"/>
                        </a:rPr>
                        <a:t>NATIONAL ASSOCIATION OF HOME BUILDERS (BUILDPAC)</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$797,802</a:t>
                      </a:r>
                    </a:p>
                  </a:txBody>
                  <a:tcPr marL="6350" marR="6350" marT="6350" marB="0" anchor="b">
                    <a:lnL>
                      <a:noFill/>
                    </a:lnL>
                    <a:lnR>
                      <a:noFill/>
                    </a:lnR>
                    <a:lnT>
                      <a:noFill/>
                    </a:lnT>
                    <a:lnB>
                      <a:noFill/>
                    </a:lnB>
                    <a:noFill/>
                  </a:tcPr>
                </a:tc>
                <a:extLst>
                  <a:ext uri="{0D108BD9-81ED-4DB2-BD59-A6C34878D82A}">
                    <a16:rowId xmlns:a16="http://schemas.microsoft.com/office/drawing/2014/main" val="1379760572"/>
                  </a:ext>
                </a:extLst>
              </a:tr>
              <a:tr h="393946">
                <a:tc>
                  <a:txBody>
                    <a:bodyPr/>
                    <a:lstStyle/>
                    <a:p>
                      <a:pPr algn="l" fontAlgn="b">
                        <a:buNone/>
                      </a:pPr>
                      <a:r>
                        <a:rPr lang="en-US" sz="1200" b="0" i="0" u="none" strike="noStrike" dirty="0">
                          <a:solidFill>
                            <a:schemeClr val="bg1"/>
                          </a:solidFill>
                          <a:effectLst/>
                          <a:latin typeface="Arial" panose="020B0604020202020204" pitchFamily="34" charset="0"/>
                        </a:rPr>
                        <a:t>NATIONAL MULTIFAMILY HOUSING COUNCIL(NMHC PAC)</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$797,664</a:t>
                      </a:r>
                    </a:p>
                  </a:txBody>
                  <a:tcPr marL="6350" marR="6350" marT="6350" marB="0" anchor="b">
                    <a:lnL>
                      <a:noFill/>
                    </a:lnL>
                    <a:lnR>
                      <a:noFill/>
                    </a:lnR>
                    <a:lnT>
                      <a:noFill/>
                    </a:lnT>
                    <a:lnB>
                      <a:noFill/>
                    </a:lnB>
                    <a:noFill/>
                  </a:tcPr>
                </a:tc>
                <a:extLst>
                  <a:ext uri="{0D108BD9-81ED-4DB2-BD59-A6C34878D82A}">
                    <a16:rowId xmlns:a16="http://schemas.microsoft.com/office/drawing/2014/main" val="2846596259"/>
                  </a:ext>
                </a:extLst>
              </a:tr>
              <a:tr h="236190">
                <a:tc>
                  <a:txBody>
                    <a:bodyPr/>
                    <a:lstStyle/>
                    <a:p>
                      <a:pPr algn="l" fontAlgn="b">
                        <a:buNone/>
                      </a:pPr>
                      <a:r>
                        <a:rPr lang="en-US" sz="1200" b="0" i="0" u="none" strike="noStrike" dirty="0">
                          <a:solidFill>
                            <a:srgbClr val="FF0000"/>
                          </a:solidFill>
                          <a:effectLst/>
                          <a:latin typeface="Arial" panose="020B0604020202020204" pitchFamily="34" charset="0"/>
                        </a:rPr>
                        <a:t>NATIONAL STONE, SAND &amp; GRAVEL ASSOCIATION ROCKPAC</a:t>
                      </a:r>
                    </a:p>
                  </a:txBody>
                  <a:tcPr marL="6350" marR="6350" marT="6350" marB="0" anchor="b">
                    <a:lnL>
                      <a:noFill/>
                    </a:lnL>
                    <a:lnR>
                      <a:noFill/>
                    </a:lnR>
                    <a:lnT>
                      <a:noFill/>
                    </a:lnT>
                    <a:lnB>
                      <a:noFill/>
                    </a:lnB>
                    <a:noFill/>
                  </a:tcPr>
                </a:tc>
                <a:tc>
                  <a:txBody>
                    <a:bodyPr/>
                    <a:lstStyle/>
                    <a:p>
                      <a:pPr algn="r" fontAlgn="b">
                        <a:buNone/>
                      </a:pPr>
                      <a:r>
                        <a:rPr lang="en-US" sz="1200" b="0" i="0" u="none" strike="noStrike" dirty="0">
                          <a:solidFill>
                            <a:srgbClr val="FF0000"/>
                          </a:solidFill>
                          <a:effectLst/>
                          <a:latin typeface="Arial" panose="020B0604020202020204" pitchFamily="34" charset="0"/>
                        </a:rPr>
                        <a:t>$795,974</a:t>
                      </a:r>
                    </a:p>
                  </a:txBody>
                  <a:tcPr marL="6350" marR="6350" marT="6350" marB="0" anchor="b">
                    <a:lnL>
                      <a:noFill/>
                    </a:lnL>
                    <a:lnR>
                      <a:noFill/>
                    </a:lnR>
                    <a:lnT>
                      <a:noFill/>
                    </a:lnT>
                    <a:lnB>
                      <a:noFill/>
                    </a:lnB>
                    <a:noFill/>
                  </a:tcPr>
                </a:tc>
                <a:extLst>
                  <a:ext uri="{0D108BD9-81ED-4DB2-BD59-A6C34878D82A}">
                    <a16:rowId xmlns:a16="http://schemas.microsoft.com/office/drawing/2014/main" val="1731137765"/>
                  </a:ext>
                </a:extLst>
              </a:tr>
              <a:tr h="236190">
                <a:tc>
                  <a:txBody>
                    <a:bodyPr/>
                    <a:lstStyle/>
                    <a:p>
                      <a:pPr algn="l" fontAlgn="b">
                        <a:buNone/>
                      </a:pPr>
                      <a:r>
                        <a:rPr lang="en-US" sz="1200" b="0" i="0" u="none" strike="noStrike" dirty="0">
                          <a:solidFill>
                            <a:schemeClr val="bg1"/>
                          </a:solidFill>
                          <a:effectLst/>
                          <a:latin typeface="Arial" panose="020B0604020202020204" pitchFamily="34" charset="0"/>
                        </a:rPr>
                        <a:t>AMERICAN COUNCIL OF ENGINEERING COMPANIES (ACEC/PAC)</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$794,132</a:t>
                      </a:r>
                    </a:p>
                  </a:txBody>
                  <a:tcPr marL="6350" marR="6350" marT="6350" marB="0" anchor="b">
                    <a:lnL>
                      <a:noFill/>
                    </a:lnL>
                    <a:lnR>
                      <a:noFill/>
                    </a:lnR>
                    <a:lnT>
                      <a:noFill/>
                    </a:lnT>
                    <a:lnB>
                      <a:noFill/>
                    </a:lnB>
                    <a:noFill/>
                  </a:tcPr>
                </a:tc>
                <a:extLst>
                  <a:ext uri="{0D108BD9-81ED-4DB2-BD59-A6C34878D82A}">
                    <a16:rowId xmlns:a16="http://schemas.microsoft.com/office/drawing/2014/main" val="3611569831"/>
                  </a:ext>
                </a:extLst>
              </a:tr>
              <a:tr h="393946">
                <a:tc>
                  <a:txBody>
                    <a:bodyPr/>
                    <a:lstStyle/>
                    <a:p>
                      <a:pPr algn="l" fontAlgn="b">
                        <a:buNone/>
                      </a:pPr>
                      <a:r>
                        <a:rPr lang="en-US" sz="1200" b="0" i="0" u="none" strike="noStrike" dirty="0">
                          <a:solidFill>
                            <a:schemeClr val="bg1"/>
                          </a:solidFill>
                          <a:effectLst/>
                          <a:latin typeface="Arial" panose="020B0604020202020204" pitchFamily="34" charset="0"/>
                        </a:rPr>
                        <a:t>CALIFORNIA ASSOCIATION OF REALTORS</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$781,414</a:t>
                      </a:r>
                    </a:p>
                  </a:txBody>
                  <a:tcPr marL="6350" marR="6350" marT="6350" marB="0" anchor="b">
                    <a:lnL>
                      <a:noFill/>
                    </a:lnL>
                    <a:lnR>
                      <a:noFill/>
                    </a:lnR>
                    <a:lnT>
                      <a:noFill/>
                    </a:lnT>
                    <a:lnB>
                      <a:noFill/>
                    </a:lnB>
                    <a:noFill/>
                  </a:tcPr>
                </a:tc>
                <a:extLst>
                  <a:ext uri="{0D108BD9-81ED-4DB2-BD59-A6C34878D82A}">
                    <a16:rowId xmlns:a16="http://schemas.microsoft.com/office/drawing/2014/main" val="2213816994"/>
                  </a:ext>
                </a:extLst>
              </a:tr>
              <a:tr h="393946">
                <a:tc>
                  <a:txBody>
                    <a:bodyPr/>
                    <a:lstStyle/>
                    <a:p>
                      <a:pPr algn="l" fontAlgn="b">
                        <a:buNone/>
                      </a:pPr>
                      <a:r>
                        <a:rPr lang="en-US" sz="1200" b="0" i="0" u="none" strike="noStrike" dirty="0">
                          <a:solidFill>
                            <a:schemeClr val="bg1"/>
                          </a:solidFill>
                          <a:effectLst/>
                          <a:latin typeface="Arial" panose="020B0604020202020204" pitchFamily="34" charset="0"/>
                        </a:rPr>
                        <a:t>INDEPENDENT INSURANCE AGENTS &amp; BROKERS (INSURPAC)</a:t>
                      </a:r>
                    </a:p>
                  </a:txBody>
                  <a:tcPr marL="6350" marR="6350" marT="6350" marB="0" anchor="b">
                    <a:lnL>
                      <a:noFill/>
                    </a:lnL>
                    <a:lnR>
                      <a:noFill/>
                    </a:lnR>
                    <a:lnT>
                      <a:noFill/>
                    </a:lnT>
                    <a:lnB>
                      <a:noFill/>
                    </a:lnB>
                    <a:noFill/>
                  </a:tcPr>
                </a:tc>
                <a:tc>
                  <a:txBody>
                    <a:bodyPr/>
                    <a:lstStyle/>
                    <a:p>
                      <a:pPr algn="r" fontAlgn="b">
                        <a:buNone/>
                      </a:pPr>
                      <a:r>
                        <a:rPr lang="en-US" sz="1200" b="0" i="0" u="none" strike="noStrike">
                          <a:solidFill>
                            <a:schemeClr val="bg1"/>
                          </a:solidFill>
                          <a:effectLst/>
                          <a:latin typeface="Arial" panose="020B0604020202020204" pitchFamily="34" charset="0"/>
                        </a:rPr>
                        <a:t>$731,891</a:t>
                      </a:r>
                    </a:p>
                  </a:txBody>
                  <a:tcPr marL="6350" marR="6350" marT="6350" marB="0" anchor="b">
                    <a:lnL>
                      <a:noFill/>
                    </a:lnL>
                    <a:lnR>
                      <a:noFill/>
                    </a:lnR>
                    <a:lnT>
                      <a:noFill/>
                    </a:lnT>
                    <a:lnB>
                      <a:noFill/>
                    </a:lnB>
                    <a:noFill/>
                  </a:tcPr>
                </a:tc>
                <a:extLst>
                  <a:ext uri="{0D108BD9-81ED-4DB2-BD59-A6C34878D82A}">
                    <a16:rowId xmlns:a16="http://schemas.microsoft.com/office/drawing/2014/main" val="534369335"/>
                  </a:ext>
                </a:extLst>
              </a:tr>
              <a:tr h="194922">
                <a:tc>
                  <a:txBody>
                    <a:bodyPr/>
                    <a:lstStyle/>
                    <a:p>
                      <a:pPr algn="l" fontAlgn="b">
                        <a:buNone/>
                      </a:pPr>
                      <a:r>
                        <a:rPr lang="en-US" sz="1200" b="0" i="0" u="none" strike="noStrike" dirty="0">
                          <a:solidFill>
                            <a:schemeClr val="bg1"/>
                          </a:solidFill>
                          <a:effectLst/>
                          <a:latin typeface="Arial" panose="020B0604020202020204" pitchFamily="34" charset="0"/>
                        </a:rPr>
                        <a:t>NATIONAL ASSOCIATION OF BROADCASTERS (NABPAC)</a:t>
                      </a:r>
                    </a:p>
                  </a:txBody>
                  <a:tcPr marL="6350" marR="6350" marT="6350" marB="0" anchor="b">
                    <a:lnL>
                      <a:noFill/>
                    </a:lnL>
                    <a:lnR>
                      <a:noFill/>
                    </a:lnR>
                    <a:lnT>
                      <a:noFill/>
                    </a:lnT>
                    <a:lnB>
                      <a:noFill/>
                    </a:lnB>
                    <a:noFill/>
                  </a:tcPr>
                </a:tc>
                <a:tc>
                  <a:txBody>
                    <a:bodyPr/>
                    <a:lstStyle/>
                    <a:p>
                      <a:pPr algn="r" fontAlgn="b">
                        <a:buNone/>
                      </a:pPr>
                      <a:r>
                        <a:rPr lang="en-US" sz="1200" b="0" i="0" u="none" strike="noStrike" dirty="0">
                          <a:solidFill>
                            <a:schemeClr val="bg1"/>
                          </a:solidFill>
                          <a:effectLst/>
                          <a:latin typeface="Arial" panose="020B0604020202020204" pitchFamily="34" charset="0"/>
                        </a:rPr>
                        <a:t>$706,037</a:t>
                      </a:r>
                    </a:p>
                  </a:txBody>
                  <a:tcPr marL="6350" marR="6350" marT="6350" marB="0" anchor="b">
                    <a:lnL>
                      <a:noFill/>
                    </a:lnL>
                    <a:lnR>
                      <a:noFill/>
                    </a:lnR>
                    <a:lnT>
                      <a:noFill/>
                    </a:lnT>
                    <a:lnB>
                      <a:noFill/>
                    </a:lnB>
                    <a:noFill/>
                  </a:tcPr>
                </a:tc>
                <a:extLst>
                  <a:ext uri="{0D108BD9-81ED-4DB2-BD59-A6C34878D82A}">
                    <a16:rowId xmlns:a16="http://schemas.microsoft.com/office/drawing/2014/main" val="3311193888"/>
                  </a:ext>
                </a:extLst>
              </a:tr>
            </a:tbl>
          </a:graphicData>
        </a:graphic>
      </p:graphicFrame>
    </p:spTree>
    <p:extLst>
      <p:ext uri="{BB962C8B-B14F-4D97-AF65-F5344CB8AC3E}">
        <p14:creationId xmlns:p14="http://schemas.microsoft.com/office/powerpoint/2010/main" val="1711868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BA3EEFF-EFD0-4626-ADB3-A745510F8161}"/>
              </a:ext>
            </a:extLst>
          </p:cNvPr>
          <p:cNvSpPr>
            <a:spLocks noGrp="1"/>
          </p:cNvSpPr>
          <p:nvPr>
            <p:ph type="title"/>
          </p:nvPr>
        </p:nvSpPr>
        <p:spPr>
          <a:xfrm>
            <a:off x="623284" y="11619"/>
            <a:ext cx="10515600" cy="1325563"/>
          </a:xfrm>
        </p:spPr>
        <p:txBody>
          <a:bodyPr>
            <a:normAutofit/>
          </a:bodyPr>
          <a:lstStyle/>
          <a:p>
            <a:r>
              <a:rPr lang="en-US" b="1" dirty="0">
                <a:solidFill>
                  <a:schemeClr val="accent1">
                    <a:lumMod val="50000"/>
                  </a:schemeClr>
                </a:solidFill>
                <a:latin typeface="+mn-lt"/>
                <a:ea typeface="Open Sans" panose="020B0606030504020204" pitchFamily="34" charset="0"/>
                <a:cs typeface="Open Sans" panose="020B0606030504020204" pitchFamily="34" charset="0"/>
              </a:rPr>
              <a:t>Fighting Above our Weight Class</a:t>
            </a:r>
            <a:endParaRPr lang="en-US" b="1" dirty="0">
              <a:solidFill>
                <a:schemeClr val="accent1">
                  <a:lumMod val="50000"/>
                </a:schemeClr>
              </a:solidFill>
              <a:latin typeface="+mn-lt"/>
              <a:ea typeface="Open Sans Extrabold" panose="020B0906030804020204" pitchFamily="34" charset="0"/>
              <a:cs typeface="Open Sans Extrabold" panose="020B0906030804020204" pitchFamily="34" charset="0"/>
            </a:endParaRPr>
          </a:p>
        </p:txBody>
      </p:sp>
      <p:pic>
        <p:nvPicPr>
          <p:cNvPr id="3" name="Picture 2" descr="A graph of construction materials sector&#10;&#10;AI-generated content may be incorrect.">
            <a:extLst>
              <a:ext uri="{FF2B5EF4-FFF2-40B4-BE49-F238E27FC236}">
                <a16:creationId xmlns:a16="http://schemas.microsoft.com/office/drawing/2014/main" id="{F4C99DC3-5E7B-6DB6-8BCE-B9358C640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335" y="1381632"/>
            <a:ext cx="9608453" cy="5476367"/>
          </a:xfrm>
          <a:prstGeom prst="rect">
            <a:avLst/>
          </a:prstGeom>
        </p:spPr>
      </p:pic>
    </p:spTree>
    <p:extLst>
      <p:ext uri="{BB962C8B-B14F-4D97-AF65-F5344CB8AC3E}">
        <p14:creationId xmlns:p14="http://schemas.microsoft.com/office/powerpoint/2010/main" val="2860682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5422-596A-4B04-9C03-41F3200BAD42}"/>
              </a:ext>
            </a:extLst>
          </p:cNvPr>
          <p:cNvSpPr>
            <a:spLocks noGrp="1"/>
          </p:cNvSpPr>
          <p:nvPr>
            <p:ph type="title"/>
          </p:nvPr>
        </p:nvSpPr>
        <p:spPr/>
        <p:txBody>
          <a:bodyPr/>
          <a:lstStyle/>
          <a:p>
            <a:r>
              <a:rPr lang="en-US" dirty="0">
                <a:latin typeface="+mn-lt"/>
              </a:rPr>
              <a:t>ROCKPAC Fundraising – Lets Go!</a:t>
            </a:r>
          </a:p>
        </p:txBody>
      </p:sp>
      <p:graphicFrame>
        <p:nvGraphicFramePr>
          <p:cNvPr id="3" name="Content Placeholder 5">
            <a:extLst>
              <a:ext uri="{FF2B5EF4-FFF2-40B4-BE49-F238E27FC236}">
                <a16:creationId xmlns:a16="http://schemas.microsoft.com/office/drawing/2014/main" id="{BC81C65A-8926-76F7-CE95-6637760D3686}"/>
              </a:ext>
            </a:extLst>
          </p:cNvPr>
          <p:cNvGraphicFramePr>
            <a:graphicFrameLocks/>
          </p:cNvGraphicFramePr>
          <p:nvPr/>
        </p:nvGraphicFramePr>
        <p:xfrm>
          <a:off x="-324353" y="1306483"/>
          <a:ext cx="6550586" cy="49312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a:extLst>
              <a:ext uri="{FF2B5EF4-FFF2-40B4-BE49-F238E27FC236}">
                <a16:creationId xmlns:a16="http://schemas.microsoft.com/office/drawing/2014/main" id="{D0CBD15F-1696-0E5C-429B-A969AEA7F334}"/>
              </a:ext>
            </a:extLst>
          </p:cNvPr>
          <p:cNvGraphicFramePr>
            <a:graphicFrameLocks/>
          </p:cNvGraphicFramePr>
          <p:nvPr/>
        </p:nvGraphicFramePr>
        <p:xfrm>
          <a:off x="6778791" y="1798947"/>
          <a:ext cx="4955224" cy="45288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2907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80965-2247-B613-CAAC-73EE421DB5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8D2854C-EE97-2F4C-4844-8B8C6E206704}"/>
              </a:ext>
            </a:extLst>
          </p:cNvPr>
          <p:cNvSpPr>
            <a:spLocks noGrp="1"/>
          </p:cNvSpPr>
          <p:nvPr>
            <p:ph type="title"/>
          </p:nvPr>
        </p:nvSpPr>
        <p:spPr/>
        <p:txBody>
          <a:bodyPr/>
          <a:lstStyle/>
          <a:p>
            <a:r>
              <a:rPr lang="en-US" sz="4200" dirty="0">
                <a:solidFill>
                  <a:schemeClr val="accent1">
                    <a:lumMod val="50000"/>
                  </a:schemeClr>
                </a:solidFill>
              </a:rPr>
              <a:t>Ballot in 2026</a:t>
            </a:r>
          </a:p>
        </p:txBody>
      </p:sp>
      <p:sp>
        <p:nvSpPr>
          <p:cNvPr id="26" name="TextBox 25">
            <a:extLst>
              <a:ext uri="{FF2B5EF4-FFF2-40B4-BE49-F238E27FC236}">
                <a16:creationId xmlns:a16="http://schemas.microsoft.com/office/drawing/2014/main" id="{FCF7B40F-C274-FBA3-1088-4C34472F4D5A}"/>
              </a:ext>
            </a:extLst>
          </p:cNvPr>
          <p:cNvSpPr txBox="1"/>
          <p:nvPr/>
        </p:nvSpPr>
        <p:spPr>
          <a:xfrm>
            <a:off x="3886680" y="1416690"/>
            <a:ext cx="4663440" cy="1372942"/>
          </a:xfrm>
          <a:prstGeom prst="roundRect">
            <a:avLst>
              <a:gd name="adj" fmla="val 7971"/>
            </a:avLst>
          </a:prstGeom>
          <a:noFill/>
          <a:ln w="28575">
            <a:solidFill>
              <a:schemeClr val="accent1">
                <a:lumMod val="50000"/>
              </a:schemeClr>
            </a:solidFill>
          </a:ln>
        </p:spPr>
        <p:txBody>
          <a:bodyPr wrap="square" lIns="1005840" tIns="45720" rIns="91440" bIns="45720" rtlCol="0" anchor="ctr">
            <a:noAutofit/>
          </a:bodyPr>
          <a:lstStyle/>
          <a:p>
            <a:pPr>
              <a:spcAft>
                <a:spcPts val="600"/>
              </a:spcAft>
            </a:pPr>
            <a:r>
              <a:rPr lang="en-US" sz="2800" b="1" dirty="0">
                <a:solidFill>
                  <a:schemeClr val="bg1"/>
                </a:solidFill>
              </a:rPr>
              <a:t>THE MAJORITY</a:t>
            </a:r>
          </a:p>
          <a:p>
            <a:pPr>
              <a:spcAft>
                <a:spcPts val="600"/>
              </a:spcAft>
            </a:pPr>
            <a:r>
              <a:rPr lang="en-US" sz="2800" b="1" dirty="0">
                <a:solidFill>
                  <a:schemeClr val="bg1"/>
                </a:solidFill>
              </a:rPr>
              <a:t>Continued Trifecta? </a:t>
            </a:r>
          </a:p>
        </p:txBody>
      </p:sp>
      <p:sp>
        <p:nvSpPr>
          <p:cNvPr id="27" name="Oval 26">
            <a:extLst>
              <a:ext uri="{FF2B5EF4-FFF2-40B4-BE49-F238E27FC236}">
                <a16:creationId xmlns:a16="http://schemas.microsoft.com/office/drawing/2014/main" id="{E0FC3708-7D2D-0D99-28D0-21516893CCF0}"/>
              </a:ext>
            </a:extLst>
          </p:cNvPr>
          <p:cNvSpPr/>
          <p:nvPr/>
        </p:nvSpPr>
        <p:spPr>
          <a:xfrm>
            <a:off x="3958619" y="1740270"/>
            <a:ext cx="822960" cy="82296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B1D1AF43-4E6B-B671-B50E-7F63FB1352CC}"/>
              </a:ext>
            </a:extLst>
          </p:cNvPr>
          <p:cNvPicPr>
            <a:picLocks/>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68388" y="1836374"/>
            <a:ext cx="603421" cy="603421"/>
          </a:xfrm>
          <a:prstGeom prst="rect">
            <a:avLst/>
          </a:prstGeom>
        </p:spPr>
      </p:pic>
      <p:sp>
        <p:nvSpPr>
          <p:cNvPr id="29" name="TextBox 28">
            <a:extLst>
              <a:ext uri="{FF2B5EF4-FFF2-40B4-BE49-F238E27FC236}">
                <a16:creationId xmlns:a16="http://schemas.microsoft.com/office/drawing/2014/main" id="{CA6D1546-96F4-C28F-0C89-6380128A7A45}"/>
              </a:ext>
            </a:extLst>
          </p:cNvPr>
          <p:cNvSpPr txBox="1"/>
          <p:nvPr/>
        </p:nvSpPr>
        <p:spPr>
          <a:xfrm>
            <a:off x="1959238" y="3154826"/>
            <a:ext cx="4155163" cy="1371600"/>
          </a:xfrm>
          <a:prstGeom prst="roundRect">
            <a:avLst>
              <a:gd name="adj" fmla="val 7971"/>
            </a:avLst>
          </a:prstGeom>
          <a:noFill/>
          <a:ln w="28575">
            <a:solidFill>
              <a:schemeClr val="accent1">
                <a:lumMod val="75000"/>
              </a:schemeClr>
            </a:solidFill>
          </a:ln>
        </p:spPr>
        <p:txBody>
          <a:bodyPr wrap="square" lIns="1005840" tIns="45720" rIns="91440" bIns="45720" rtlCol="0" anchor="ctr">
            <a:noAutofit/>
          </a:bodyPr>
          <a:lstStyle/>
          <a:p>
            <a:pPr>
              <a:spcAft>
                <a:spcPts val="600"/>
              </a:spcAft>
            </a:pPr>
            <a:r>
              <a:rPr lang="en-US" sz="2400" b="1" dirty="0">
                <a:solidFill>
                  <a:schemeClr val="bg1"/>
                </a:solidFill>
              </a:rPr>
              <a:t>SENATE</a:t>
            </a:r>
          </a:p>
          <a:p>
            <a:pPr>
              <a:spcAft>
                <a:spcPts val="600"/>
              </a:spcAft>
            </a:pPr>
            <a:r>
              <a:rPr lang="en-US" sz="2400" dirty="0">
                <a:solidFill>
                  <a:schemeClr val="bg1"/>
                </a:solidFill>
              </a:rPr>
              <a:t>53-45 Republican majority in jeopardy? </a:t>
            </a:r>
          </a:p>
        </p:txBody>
      </p:sp>
      <p:sp>
        <p:nvSpPr>
          <p:cNvPr id="30" name="TextBox 29">
            <a:extLst>
              <a:ext uri="{FF2B5EF4-FFF2-40B4-BE49-F238E27FC236}">
                <a16:creationId xmlns:a16="http://schemas.microsoft.com/office/drawing/2014/main" id="{FEC40E5B-7444-3F29-8F9D-A28A7B1AF034}"/>
              </a:ext>
            </a:extLst>
          </p:cNvPr>
          <p:cNvSpPr txBox="1"/>
          <p:nvPr/>
        </p:nvSpPr>
        <p:spPr>
          <a:xfrm>
            <a:off x="6172223" y="3154826"/>
            <a:ext cx="4114800" cy="1371600"/>
          </a:xfrm>
          <a:prstGeom prst="roundRect">
            <a:avLst>
              <a:gd name="adj" fmla="val 7971"/>
            </a:avLst>
          </a:prstGeom>
          <a:noFill/>
          <a:ln w="28575">
            <a:solidFill>
              <a:schemeClr val="accent1">
                <a:lumMod val="75000"/>
              </a:schemeClr>
            </a:solidFill>
          </a:ln>
        </p:spPr>
        <p:txBody>
          <a:bodyPr wrap="square" lIns="1005840" tIns="45720" rIns="91440" bIns="45720" rtlCol="0" anchor="ctr">
            <a:noAutofit/>
          </a:bodyPr>
          <a:lstStyle/>
          <a:p>
            <a:pPr>
              <a:spcAft>
                <a:spcPts val="600"/>
              </a:spcAft>
            </a:pPr>
            <a:r>
              <a:rPr lang="en-US" sz="2400" b="1" dirty="0">
                <a:solidFill>
                  <a:schemeClr val="bg1"/>
                </a:solidFill>
              </a:rPr>
              <a:t>HOUSE </a:t>
            </a:r>
          </a:p>
          <a:p>
            <a:pPr>
              <a:spcAft>
                <a:spcPts val="600"/>
              </a:spcAft>
            </a:pPr>
            <a:r>
              <a:rPr lang="en-US" sz="2400" dirty="0">
                <a:solidFill>
                  <a:schemeClr val="bg1"/>
                </a:solidFill>
              </a:rPr>
              <a:t>18 toss up seats </a:t>
            </a:r>
          </a:p>
        </p:txBody>
      </p:sp>
      <p:sp>
        <p:nvSpPr>
          <p:cNvPr id="31" name="TextBox 30">
            <a:extLst>
              <a:ext uri="{FF2B5EF4-FFF2-40B4-BE49-F238E27FC236}">
                <a16:creationId xmlns:a16="http://schemas.microsoft.com/office/drawing/2014/main" id="{612161F6-619B-CA79-8552-432E19F21677}"/>
              </a:ext>
            </a:extLst>
          </p:cNvPr>
          <p:cNvSpPr txBox="1"/>
          <p:nvPr/>
        </p:nvSpPr>
        <p:spPr>
          <a:xfrm>
            <a:off x="7863074" y="4776138"/>
            <a:ext cx="4114800" cy="1371600"/>
          </a:xfrm>
          <a:prstGeom prst="roundRect">
            <a:avLst>
              <a:gd name="adj" fmla="val 7971"/>
            </a:avLst>
          </a:prstGeom>
          <a:noFill/>
          <a:ln w="28575">
            <a:solidFill>
              <a:schemeClr val="accent1"/>
            </a:solidFill>
          </a:ln>
        </p:spPr>
        <p:txBody>
          <a:bodyPr wrap="square" lIns="1005840" tIns="45720" rIns="91440" bIns="45720" rtlCol="0" anchor="ctr">
            <a:noAutofit/>
          </a:bodyPr>
          <a:lstStyle/>
          <a:p>
            <a:pPr>
              <a:spcAft>
                <a:spcPts val="600"/>
              </a:spcAft>
            </a:pPr>
            <a:r>
              <a:rPr lang="en-US" b="1" dirty="0">
                <a:solidFill>
                  <a:schemeClr val="accent1"/>
                </a:solidFill>
              </a:rPr>
              <a:t>STATE LEGISLATURE</a:t>
            </a:r>
          </a:p>
          <a:p>
            <a:pPr>
              <a:spcAft>
                <a:spcPts val="600"/>
              </a:spcAft>
            </a:pPr>
            <a:r>
              <a:rPr lang="en-US" dirty="0">
                <a:solidFill>
                  <a:schemeClr val="bg1"/>
                </a:solidFill>
              </a:rPr>
              <a:t>88 of the 99 state legislative chambers up</a:t>
            </a:r>
          </a:p>
        </p:txBody>
      </p:sp>
      <p:sp>
        <p:nvSpPr>
          <p:cNvPr id="32" name="TextBox 31">
            <a:extLst>
              <a:ext uri="{FF2B5EF4-FFF2-40B4-BE49-F238E27FC236}">
                <a16:creationId xmlns:a16="http://schemas.microsoft.com/office/drawing/2014/main" id="{DA71C2F8-7AAA-4AB0-AAB2-E997037306A4}"/>
              </a:ext>
            </a:extLst>
          </p:cNvPr>
          <p:cNvSpPr txBox="1"/>
          <p:nvPr/>
        </p:nvSpPr>
        <p:spPr>
          <a:xfrm>
            <a:off x="214935" y="4751356"/>
            <a:ext cx="4155163" cy="1280160"/>
          </a:xfrm>
          <a:prstGeom prst="roundRect">
            <a:avLst>
              <a:gd name="adj" fmla="val 7971"/>
            </a:avLst>
          </a:prstGeom>
          <a:noFill/>
          <a:ln w="28575">
            <a:solidFill>
              <a:schemeClr val="accent1"/>
            </a:solidFill>
          </a:ln>
        </p:spPr>
        <p:txBody>
          <a:bodyPr wrap="square" lIns="1005840" tIns="45720" rIns="91440" bIns="45720" rtlCol="0" anchor="ctr">
            <a:noAutofit/>
          </a:bodyPr>
          <a:lstStyle/>
          <a:p>
            <a:pPr>
              <a:spcAft>
                <a:spcPts val="600"/>
              </a:spcAft>
            </a:pPr>
            <a:r>
              <a:rPr lang="en-US" b="1" dirty="0">
                <a:solidFill>
                  <a:schemeClr val="accent1"/>
                </a:solidFill>
              </a:rPr>
              <a:t>GOVERNORS</a:t>
            </a:r>
          </a:p>
          <a:p>
            <a:pPr>
              <a:spcAft>
                <a:spcPts val="600"/>
              </a:spcAft>
            </a:pPr>
            <a:r>
              <a:rPr lang="en-US" dirty="0">
                <a:solidFill>
                  <a:schemeClr val="bg1"/>
                </a:solidFill>
              </a:rPr>
              <a:t>36 governors’ mansions up for grabs</a:t>
            </a:r>
          </a:p>
        </p:txBody>
      </p:sp>
      <p:sp>
        <p:nvSpPr>
          <p:cNvPr id="33" name="Oval 32">
            <a:extLst>
              <a:ext uri="{FF2B5EF4-FFF2-40B4-BE49-F238E27FC236}">
                <a16:creationId xmlns:a16="http://schemas.microsoft.com/office/drawing/2014/main" id="{AC100F15-6D63-8CF3-128A-6202965C1508}"/>
              </a:ext>
            </a:extLst>
          </p:cNvPr>
          <p:cNvSpPr/>
          <p:nvPr/>
        </p:nvSpPr>
        <p:spPr>
          <a:xfrm>
            <a:off x="2017060" y="3433803"/>
            <a:ext cx="822960" cy="82296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9B12721A-4B9B-3324-26D1-D31125620AF3}"/>
              </a:ext>
            </a:extLst>
          </p:cNvPr>
          <p:cNvPicPr>
            <a:picLocks/>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31354" y="3605190"/>
            <a:ext cx="457200" cy="457200"/>
          </a:xfrm>
          <a:prstGeom prst="rect">
            <a:avLst/>
          </a:prstGeom>
        </p:spPr>
      </p:pic>
      <p:sp>
        <p:nvSpPr>
          <p:cNvPr id="35" name="Oval 34">
            <a:extLst>
              <a:ext uri="{FF2B5EF4-FFF2-40B4-BE49-F238E27FC236}">
                <a16:creationId xmlns:a16="http://schemas.microsoft.com/office/drawing/2014/main" id="{A2FACEE9-A3FA-EC68-2842-3F260AC06C53}"/>
              </a:ext>
            </a:extLst>
          </p:cNvPr>
          <p:cNvSpPr/>
          <p:nvPr/>
        </p:nvSpPr>
        <p:spPr>
          <a:xfrm>
            <a:off x="367691" y="4979956"/>
            <a:ext cx="822960" cy="82296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8C11818F-F0FD-E4DC-EFA5-03287015CE3F}"/>
              </a:ext>
            </a:extLst>
          </p:cNvPr>
          <p:cNvSpPr/>
          <p:nvPr/>
        </p:nvSpPr>
        <p:spPr>
          <a:xfrm>
            <a:off x="6319243" y="3414069"/>
            <a:ext cx="822960" cy="82296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C703C07-9B7C-665F-13E7-EBB794AF6C33}"/>
              </a:ext>
            </a:extLst>
          </p:cNvPr>
          <p:cNvSpPr/>
          <p:nvPr/>
        </p:nvSpPr>
        <p:spPr>
          <a:xfrm>
            <a:off x="7972561" y="5050458"/>
            <a:ext cx="822960" cy="82296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77AD0DF8-157E-A5DF-515D-506F1A76FB42}"/>
              </a:ext>
            </a:extLst>
          </p:cNvPr>
          <p:cNvPicPr>
            <a:picLocks/>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456403" y="3496241"/>
            <a:ext cx="548640" cy="548640"/>
          </a:xfrm>
          <a:prstGeom prst="rect">
            <a:avLst/>
          </a:prstGeom>
        </p:spPr>
      </p:pic>
      <p:pic>
        <p:nvPicPr>
          <p:cNvPr id="39" name="Graphic 38">
            <a:extLst>
              <a:ext uri="{FF2B5EF4-FFF2-40B4-BE49-F238E27FC236}">
                <a16:creationId xmlns:a16="http://schemas.microsoft.com/office/drawing/2014/main" id="{5006A227-FD8C-3EB8-4B89-EFDC76ADF9EC}"/>
              </a:ext>
            </a:extLst>
          </p:cNvPr>
          <p:cNvPicPr>
            <a:picLocks/>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50571" y="5162836"/>
            <a:ext cx="457200" cy="457200"/>
          </a:xfrm>
          <a:prstGeom prst="rect">
            <a:avLst/>
          </a:prstGeom>
        </p:spPr>
      </p:pic>
      <p:pic>
        <p:nvPicPr>
          <p:cNvPr id="40" name="Graphic 39">
            <a:extLst>
              <a:ext uri="{FF2B5EF4-FFF2-40B4-BE49-F238E27FC236}">
                <a16:creationId xmlns:a16="http://schemas.microsoft.com/office/drawing/2014/main" id="{80DB186C-C7A2-5E5D-DDD4-56AF9322A5B5}"/>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8064001" y="5141898"/>
            <a:ext cx="640080" cy="640080"/>
          </a:xfrm>
          <a:prstGeom prst="rect">
            <a:avLst/>
          </a:prstGeom>
        </p:spPr>
      </p:pic>
    </p:spTree>
    <p:extLst>
      <p:ext uri="{BB962C8B-B14F-4D97-AF65-F5344CB8AC3E}">
        <p14:creationId xmlns:p14="http://schemas.microsoft.com/office/powerpoint/2010/main" val="4184591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2AEF-D311-9CDA-7948-30638772EC2D}"/>
              </a:ext>
            </a:extLst>
          </p:cNvPr>
          <p:cNvSpPr>
            <a:spLocks noGrp="1"/>
          </p:cNvSpPr>
          <p:nvPr>
            <p:ph type="title"/>
          </p:nvPr>
        </p:nvSpPr>
        <p:spPr/>
        <p:txBody>
          <a:bodyPr/>
          <a:lstStyle/>
          <a:p>
            <a:r>
              <a:rPr lang="en-US" dirty="0"/>
              <a:t>NSSGA Representation</a:t>
            </a:r>
          </a:p>
        </p:txBody>
      </p:sp>
      <p:pic>
        <p:nvPicPr>
          <p:cNvPr id="4" name="Content Placeholder 3">
            <a:extLst>
              <a:ext uri="{FF2B5EF4-FFF2-40B4-BE49-F238E27FC236}">
                <a16:creationId xmlns:a16="http://schemas.microsoft.com/office/drawing/2014/main" id="{B19ACA1A-3924-F121-00AB-E481DE5B5F86}"/>
              </a:ext>
            </a:extLst>
          </p:cNvPr>
          <p:cNvPicPr>
            <a:picLocks noGrp="1" noChangeAspect="1"/>
          </p:cNvPicPr>
          <p:nvPr>
            <p:ph idx="1"/>
          </p:nvPr>
        </p:nvPicPr>
        <p:blipFill>
          <a:blip r:embed="rId3"/>
          <a:stretch>
            <a:fillRect/>
          </a:stretch>
        </p:blipFill>
        <p:spPr>
          <a:xfrm>
            <a:off x="1700902" y="1567395"/>
            <a:ext cx="8790195" cy="4944485"/>
          </a:xfrm>
          <a:prstGeom prst="rect">
            <a:avLst/>
          </a:prstGeom>
        </p:spPr>
      </p:pic>
    </p:spTree>
    <p:extLst>
      <p:ext uri="{BB962C8B-B14F-4D97-AF65-F5344CB8AC3E}">
        <p14:creationId xmlns:p14="http://schemas.microsoft.com/office/powerpoint/2010/main" val="1025502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89366-3940-442B-8C0F-404C0E8B73C6}"/>
              </a:ext>
            </a:extLst>
          </p:cNvPr>
          <p:cNvSpPr>
            <a:spLocks noGrp="1"/>
          </p:cNvSpPr>
          <p:nvPr>
            <p:ph type="title"/>
          </p:nvPr>
        </p:nvSpPr>
        <p:spPr>
          <a:xfrm>
            <a:off x="781245" y="310988"/>
            <a:ext cx="9786419" cy="723622"/>
          </a:xfrm>
        </p:spPr>
        <p:txBody>
          <a:bodyPr>
            <a:normAutofit/>
          </a:bodyPr>
          <a:lstStyle/>
          <a:p>
            <a:r>
              <a:rPr lang="en-US" sz="4000" dirty="0">
                <a:latin typeface="+mn-lt"/>
              </a:rPr>
              <a:t>Why ROCKPAC – Education Matters</a:t>
            </a:r>
          </a:p>
        </p:txBody>
      </p:sp>
      <p:sp>
        <p:nvSpPr>
          <p:cNvPr id="8" name="TextBox 7">
            <a:extLst>
              <a:ext uri="{FF2B5EF4-FFF2-40B4-BE49-F238E27FC236}">
                <a16:creationId xmlns:a16="http://schemas.microsoft.com/office/drawing/2014/main" id="{A36A0F48-FFF9-754C-BBDB-733D1240E745}"/>
              </a:ext>
            </a:extLst>
          </p:cNvPr>
          <p:cNvSpPr txBox="1"/>
          <p:nvPr/>
        </p:nvSpPr>
        <p:spPr>
          <a:xfrm>
            <a:off x="2160991" y="6224624"/>
            <a:ext cx="6364701" cy="200055"/>
          </a:xfrm>
          <a:prstGeom prst="rect">
            <a:avLst/>
          </a:prstGeom>
          <a:noFill/>
        </p:spPr>
        <p:txBody>
          <a:bodyPr wrap="square" rtlCol="0">
            <a:spAutoFit/>
          </a:bodyPr>
          <a:lstStyle/>
          <a:p>
            <a:r>
              <a:rPr lang="en-US" sz="700" spc="200" dirty="0">
                <a:solidFill>
                  <a:schemeClr val="bg2">
                    <a:lumMod val="50000"/>
                  </a:schemeClr>
                </a:solidFill>
              </a:rPr>
              <a:t>SOURCE</a:t>
            </a:r>
            <a:r>
              <a:rPr lang="en-US" sz="700" spc="200" dirty="0">
                <a:solidFill>
                  <a:schemeClr val="accent2"/>
                </a:solidFill>
              </a:rPr>
              <a:t> </a:t>
            </a:r>
            <a:r>
              <a:rPr lang="en-US" sz="700" i="1" dirty="0">
                <a:solidFill>
                  <a:schemeClr val="bg2">
                    <a:lumMod val="75000"/>
                  </a:schemeClr>
                </a:solidFill>
              </a:rPr>
              <a:t>Ballotpedia, NPR</a:t>
            </a:r>
          </a:p>
        </p:txBody>
      </p:sp>
      <p:sp>
        <p:nvSpPr>
          <p:cNvPr id="3" name="Google Shape;2085;p66">
            <a:extLst>
              <a:ext uri="{FF2B5EF4-FFF2-40B4-BE49-F238E27FC236}">
                <a16:creationId xmlns:a16="http://schemas.microsoft.com/office/drawing/2014/main" id="{24E14760-A5B0-CC79-F9C8-6F2CDCEB832F}"/>
              </a:ext>
            </a:extLst>
          </p:cNvPr>
          <p:cNvSpPr/>
          <p:nvPr/>
        </p:nvSpPr>
        <p:spPr>
          <a:xfrm>
            <a:off x="1558636" y="1475509"/>
            <a:ext cx="8273195" cy="4871448"/>
          </a:xfrm>
          <a:prstGeom prst="roundRect">
            <a:avLst>
              <a:gd name="adj" fmla="val 3856"/>
            </a:avLst>
          </a:prstGeom>
          <a:noFill/>
          <a:ln w="12700" cap="flat" cmpd="sng">
            <a:solidFill>
              <a:schemeClr val="bg2"/>
            </a:solidFill>
            <a:prstDash val="solid"/>
            <a:miter lim="800000"/>
            <a:headEnd type="none" w="sm" len="sm"/>
            <a:tailEnd type="none" w="sm" len="sm"/>
          </a:ln>
        </p:spPr>
        <p:txBody>
          <a:bodyPr spcFirstLastPara="1" wrap="square" lIns="91425" tIns="45700" rIns="91425" bIns="45700" anchor="t" anchorCtr="0">
            <a:noAutofit/>
          </a:bodyPr>
          <a:lstStyle/>
          <a:p>
            <a:pPr defTabSz="457200">
              <a:spcAft>
                <a:spcPts val="300"/>
              </a:spcAft>
              <a:buClr>
                <a:srgbClr val="359E8F"/>
              </a:buClr>
              <a:buSzPts val="700"/>
              <a:defRPr/>
            </a:pPr>
            <a:r>
              <a:rPr lang="en-US" sz="1200" b="1" dirty="0">
                <a:solidFill>
                  <a:schemeClr val="bg1"/>
                </a:solidFill>
                <a:ea typeface="Arial"/>
                <a:cs typeface="Arial"/>
                <a:sym typeface="Arial"/>
              </a:rPr>
              <a:t>RETIREMENTS FROM CONGRESS BY ELECTION CYCLE</a:t>
            </a:r>
          </a:p>
          <a:p>
            <a:pPr>
              <a:spcAft>
                <a:spcPts val="300"/>
              </a:spcAft>
              <a:buClr>
                <a:srgbClr val="359E8F"/>
              </a:buClr>
              <a:buSzPts val="700"/>
              <a:defRPr/>
            </a:pPr>
            <a:r>
              <a:rPr lang="en-US" sz="1000" b="1" dirty="0">
                <a:solidFill>
                  <a:srgbClr val="0380E3"/>
                </a:solidFill>
                <a:ea typeface="Arial"/>
                <a:cs typeface="Arial"/>
                <a:sym typeface="Arial"/>
              </a:rPr>
              <a:t>■</a:t>
            </a:r>
            <a:r>
              <a:rPr lang="en-US" sz="1000" b="1" dirty="0">
                <a:ea typeface="Arial"/>
                <a:cs typeface="Arial"/>
                <a:sym typeface="Arial"/>
              </a:rPr>
              <a:t> </a:t>
            </a:r>
            <a:r>
              <a:rPr lang="en-US" sz="1000" b="1" dirty="0">
                <a:solidFill>
                  <a:schemeClr val="bg1"/>
                </a:solidFill>
                <a:ea typeface="Arial"/>
                <a:cs typeface="Arial"/>
                <a:sym typeface="Arial"/>
              </a:rPr>
              <a:t>Democrats</a:t>
            </a:r>
            <a:r>
              <a:rPr lang="en-US" sz="1000" b="1" dirty="0">
                <a:ea typeface="Arial"/>
                <a:cs typeface="Arial"/>
                <a:sym typeface="Arial"/>
              </a:rPr>
              <a:t>   </a:t>
            </a:r>
            <a:r>
              <a:rPr lang="en-US" sz="1000" b="1" dirty="0">
                <a:solidFill>
                  <a:srgbClr val="FF5739"/>
                </a:solidFill>
                <a:ea typeface="Arial"/>
                <a:cs typeface="Arial"/>
                <a:sym typeface="Arial"/>
              </a:rPr>
              <a:t>■</a:t>
            </a:r>
            <a:r>
              <a:rPr lang="en-US" sz="1000" b="1" dirty="0">
                <a:ea typeface="Arial"/>
                <a:cs typeface="Arial"/>
                <a:sym typeface="Arial"/>
              </a:rPr>
              <a:t> </a:t>
            </a:r>
            <a:r>
              <a:rPr lang="en-US" sz="1000" b="1" dirty="0">
                <a:solidFill>
                  <a:schemeClr val="bg1"/>
                </a:solidFill>
                <a:ea typeface="Arial"/>
                <a:cs typeface="Arial"/>
                <a:sym typeface="Arial"/>
              </a:rPr>
              <a:t>Republicans</a:t>
            </a:r>
            <a:r>
              <a:rPr lang="en-US" sz="1000" b="1" dirty="0">
                <a:ea typeface="Arial"/>
                <a:cs typeface="Arial"/>
                <a:sym typeface="Arial"/>
              </a:rPr>
              <a:t>   </a:t>
            </a:r>
            <a:r>
              <a:rPr lang="en-US" sz="1000" b="1" dirty="0">
                <a:solidFill>
                  <a:srgbClr val="FFBF04"/>
                </a:solidFill>
                <a:ea typeface="Arial"/>
                <a:cs typeface="Arial"/>
                <a:sym typeface="Arial"/>
              </a:rPr>
              <a:t>■</a:t>
            </a:r>
            <a:r>
              <a:rPr lang="en-US" sz="1000" b="1" dirty="0">
                <a:ea typeface="Arial"/>
                <a:cs typeface="Arial"/>
                <a:sym typeface="Arial"/>
              </a:rPr>
              <a:t> </a:t>
            </a:r>
            <a:r>
              <a:rPr lang="en-US" sz="1000" b="1" dirty="0">
                <a:solidFill>
                  <a:schemeClr val="bg1"/>
                </a:solidFill>
                <a:ea typeface="Arial"/>
                <a:cs typeface="Arial"/>
                <a:sym typeface="Arial"/>
              </a:rPr>
              <a:t>Independent/Libertarian</a:t>
            </a:r>
          </a:p>
        </p:txBody>
      </p:sp>
      <p:graphicFrame>
        <p:nvGraphicFramePr>
          <p:cNvPr id="15" name="Chart 14">
            <a:extLst>
              <a:ext uri="{FF2B5EF4-FFF2-40B4-BE49-F238E27FC236}">
                <a16:creationId xmlns:a16="http://schemas.microsoft.com/office/drawing/2014/main" id="{D860FBD1-08C3-3E79-DBCE-98E39DFF34E3}"/>
              </a:ext>
            </a:extLst>
          </p:cNvPr>
          <p:cNvGraphicFramePr/>
          <p:nvPr/>
        </p:nvGraphicFramePr>
        <p:xfrm>
          <a:off x="2502915" y="2001983"/>
          <a:ext cx="7315200" cy="3893126"/>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Placeholder 18">
            <a:extLst>
              <a:ext uri="{FF2B5EF4-FFF2-40B4-BE49-F238E27FC236}">
                <a16:creationId xmlns:a16="http://schemas.microsoft.com/office/drawing/2014/main" id="{23AB08A5-6603-C491-B313-CE4171DE7384}"/>
              </a:ext>
            </a:extLst>
          </p:cNvPr>
          <p:cNvSpPr txBox="1">
            <a:spLocks/>
          </p:cNvSpPr>
          <p:nvPr/>
        </p:nvSpPr>
        <p:spPr bwMode="auto">
          <a:xfrm>
            <a:off x="1982272" y="5942604"/>
            <a:ext cx="5653377" cy="362161"/>
          </a:xfrm>
          <a:prstGeom prst="rect">
            <a:avLst/>
          </a:prstGeom>
          <a:noFill/>
          <a:ln>
            <a:noFill/>
          </a:ln>
        </p:spPr>
        <p:txBody>
          <a:bodyPr anchor="b"/>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defRPr/>
            </a:pPr>
            <a:r>
              <a:rPr lang="en-US" sz="1000" i="1" dirty="0">
                <a:solidFill>
                  <a:schemeClr val="tx1">
                    <a:lumMod val="75000"/>
                    <a:lumOff val="25000"/>
                  </a:schemeClr>
                </a:solidFill>
                <a:latin typeface="+mn-lt"/>
                <a:cs typeface="Georgia"/>
              </a:rPr>
              <a:t>*</a:t>
            </a:r>
            <a:r>
              <a:rPr lang="en-US" sz="1000" i="1" dirty="0">
                <a:solidFill>
                  <a:schemeClr val="bg1"/>
                </a:solidFill>
                <a:latin typeface="+mn-lt"/>
                <a:cs typeface="Georgia"/>
              </a:rPr>
              <a:t>Data includes retirements and members of Congress seeking a different office; does not include members of Congress who resigned from or otherwise vacated their seat before their term ended</a:t>
            </a:r>
          </a:p>
        </p:txBody>
      </p:sp>
      <p:sp>
        <p:nvSpPr>
          <p:cNvPr id="4" name="TextBox 3">
            <a:extLst>
              <a:ext uri="{FF2B5EF4-FFF2-40B4-BE49-F238E27FC236}">
                <a16:creationId xmlns:a16="http://schemas.microsoft.com/office/drawing/2014/main" id="{FF66DF8B-88BE-6B3A-0369-D991AEE67079}"/>
              </a:ext>
            </a:extLst>
          </p:cNvPr>
          <p:cNvSpPr txBox="1"/>
          <p:nvPr/>
        </p:nvSpPr>
        <p:spPr>
          <a:xfrm>
            <a:off x="2160990" y="6346957"/>
            <a:ext cx="2685329" cy="200055"/>
          </a:xfrm>
          <a:prstGeom prst="rect">
            <a:avLst/>
          </a:prstGeom>
          <a:noFill/>
        </p:spPr>
        <p:txBody>
          <a:bodyPr wrap="square" rtlCol="0">
            <a:spAutoFit/>
          </a:bodyPr>
          <a:lstStyle/>
          <a:p>
            <a:r>
              <a:rPr lang="en-US" sz="700" spc="200" dirty="0">
                <a:solidFill>
                  <a:schemeClr val="accent1"/>
                </a:solidFill>
              </a:rPr>
              <a:t>PRESENTATION CENTER </a:t>
            </a:r>
            <a:r>
              <a:rPr lang="en-US" sz="700" dirty="0">
                <a:solidFill>
                  <a:schemeClr val="bg2">
                    <a:lumMod val="75000"/>
                  </a:schemeClr>
                </a:solidFill>
              </a:rPr>
              <a:t>1/20/26</a:t>
            </a:r>
          </a:p>
        </p:txBody>
      </p:sp>
    </p:spTree>
    <p:extLst>
      <p:ext uri="{BB962C8B-B14F-4D97-AF65-F5344CB8AC3E}">
        <p14:creationId xmlns:p14="http://schemas.microsoft.com/office/powerpoint/2010/main" val="2952227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BD97C-92FC-97B0-E6BB-B8115260BC46}"/>
              </a:ext>
            </a:extLst>
          </p:cNvPr>
          <p:cNvSpPr>
            <a:spLocks noGrp="1"/>
          </p:cNvSpPr>
          <p:nvPr>
            <p:ph type="title"/>
          </p:nvPr>
        </p:nvSpPr>
        <p:spPr/>
        <p:txBody>
          <a:bodyPr>
            <a:normAutofit/>
          </a:bodyPr>
          <a:lstStyle/>
          <a:p>
            <a:r>
              <a:rPr lang="en-US" sz="4000" dirty="0">
                <a:latin typeface="+mn-lt"/>
              </a:rPr>
              <a:t>Why ROCKPAC – Elections Matter</a:t>
            </a:r>
          </a:p>
        </p:txBody>
      </p:sp>
      <p:pic>
        <p:nvPicPr>
          <p:cNvPr id="2050" name="Picture 2">
            <a:extLst>
              <a:ext uri="{FF2B5EF4-FFF2-40B4-BE49-F238E27FC236}">
                <a16:creationId xmlns:a16="http://schemas.microsoft.com/office/drawing/2014/main" id="{0F658E91-DD58-B5D5-39AC-35CE49FE5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118" y="1656912"/>
            <a:ext cx="9066336" cy="503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047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3ABF-5F6D-9425-67CF-23ED971C907A}"/>
              </a:ext>
            </a:extLst>
          </p:cNvPr>
          <p:cNvSpPr>
            <a:spLocks noGrp="1"/>
          </p:cNvSpPr>
          <p:nvPr>
            <p:ph type="title"/>
          </p:nvPr>
        </p:nvSpPr>
        <p:spPr/>
        <p:txBody>
          <a:bodyPr/>
          <a:lstStyle/>
          <a:p>
            <a:r>
              <a:rPr lang="en-US" dirty="0"/>
              <a:t>Senate Toss Up Seats</a:t>
            </a:r>
          </a:p>
        </p:txBody>
      </p:sp>
      <p:pic>
        <p:nvPicPr>
          <p:cNvPr id="6" name="Content Placeholder 5">
            <a:extLst>
              <a:ext uri="{FF2B5EF4-FFF2-40B4-BE49-F238E27FC236}">
                <a16:creationId xmlns:a16="http://schemas.microsoft.com/office/drawing/2014/main" id="{CD7F2762-CB4D-3DD2-B3A6-81EF813060A0}"/>
              </a:ext>
            </a:extLst>
          </p:cNvPr>
          <p:cNvPicPr>
            <a:picLocks noGrp="1" noChangeAspect="1"/>
          </p:cNvPicPr>
          <p:nvPr>
            <p:ph idx="1"/>
          </p:nvPr>
        </p:nvPicPr>
        <p:blipFill>
          <a:blip r:embed="rId2"/>
          <a:stretch>
            <a:fillRect/>
          </a:stretch>
        </p:blipFill>
        <p:spPr>
          <a:xfrm>
            <a:off x="1941134" y="1525916"/>
            <a:ext cx="8718527" cy="5164670"/>
          </a:xfrm>
          <a:prstGeom prst="rect">
            <a:avLst/>
          </a:prstGeom>
        </p:spPr>
      </p:pic>
      <p:sp>
        <p:nvSpPr>
          <p:cNvPr id="4" name="Slide Number Placeholder 3">
            <a:extLst>
              <a:ext uri="{FF2B5EF4-FFF2-40B4-BE49-F238E27FC236}">
                <a16:creationId xmlns:a16="http://schemas.microsoft.com/office/drawing/2014/main" id="{BC1F3F51-BD94-8674-9C1F-718085B0545C}"/>
              </a:ext>
            </a:extLst>
          </p:cNvPr>
          <p:cNvSpPr>
            <a:spLocks noGrp="1"/>
          </p:cNvSpPr>
          <p:nvPr>
            <p:ph type="sldNum" sz="quarter" idx="12"/>
          </p:nvPr>
        </p:nvSpPr>
        <p:spPr/>
        <p:txBody>
          <a:bodyPr/>
          <a:lstStyle/>
          <a:p>
            <a:fld id="{66552C6F-D479-4791-83FA-91803F4F2FE3}" type="slidenum">
              <a:rPr lang="en-US" smtClean="0"/>
              <a:t>32</a:t>
            </a:fld>
            <a:endParaRPr lang="en-US"/>
          </a:p>
        </p:txBody>
      </p:sp>
    </p:spTree>
    <p:extLst>
      <p:ext uri="{BB962C8B-B14F-4D97-AF65-F5344CB8AC3E}">
        <p14:creationId xmlns:p14="http://schemas.microsoft.com/office/powerpoint/2010/main" val="1893820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A7DE8-1E32-A2FF-654A-0E604F02457C}"/>
              </a:ext>
            </a:extLst>
          </p:cNvPr>
          <p:cNvSpPr>
            <a:spLocks noGrp="1"/>
          </p:cNvSpPr>
          <p:nvPr>
            <p:ph type="title"/>
          </p:nvPr>
        </p:nvSpPr>
        <p:spPr/>
        <p:txBody>
          <a:bodyPr/>
          <a:lstStyle/>
          <a:p>
            <a:r>
              <a:rPr lang="en-US" dirty="0"/>
              <a:t>House Toss Up Seats</a:t>
            </a:r>
          </a:p>
        </p:txBody>
      </p:sp>
      <p:pic>
        <p:nvPicPr>
          <p:cNvPr id="6" name="Content Placeholder 5">
            <a:extLst>
              <a:ext uri="{FF2B5EF4-FFF2-40B4-BE49-F238E27FC236}">
                <a16:creationId xmlns:a16="http://schemas.microsoft.com/office/drawing/2014/main" id="{5A697BB7-506F-C5D6-1035-45E3253B04EC}"/>
              </a:ext>
            </a:extLst>
          </p:cNvPr>
          <p:cNvPicPr>
            <a:picLocks noGrp="1" noChangeAspect="1"/>
          </p:cNvPicPr>
          <p:nvPr>
            <p:ph idx="1"/>
          </p:nvPr>
        </p:nvPicPr>
        <p:blipFill>
          <a:blip r:embed="rId2"/>
          <a:stretch>
            <a:fillRect/>
          </a:stretch>
        </p:blipFill>
        <p:spPr>
          <a:xfrm>
            <a:off x="1811710" y="1478506"/>
            <a:ext cx="9109730" cy="5212080"/>
          </a:xfrm>
        </p:spPr>
      </p:pic>
      <p:sp>
        <p:nvSpPr>
          <p:cNvPr id="4" name="Slide Number Placeholder 3">
            <a:extLst>
              <a:ext uri="{FF2B5EF4-FFF2-40B4-BE49-F238E27FC236}">
                <a16:creationId xmlns:a16="http://schemas.microsoft.com/office/drawing/2014/main" id="{67787781-5A3B-76E8-3A1E-AE204BAA4117}"/>
              </a:ext>
            </a:extLst>
          </p:cNvPr>
          <p:cNvSpPr>
            <a:spLocks noGrp="1"/>
          </p:cNvSpPr>
          <p:nvPr>
            <p:ph type="sldNum" sz="quarter" idx="12"/>
          </p:nvPr>
        </p:nvSpPr>
        <p:spPr/>
        <p:txBody>
          <a:bodyPr/>
          <a:lstStyle/>
          <a:p>
            <a:fld id="{66552C6F-D479-4791-83FA-91803F4F2FE3}" type="slidenum">
              <a:rPr lang="en-US" smtClean="0"/>
              <a:t>33</a:t>
            </a:fld>
            <a:endParaRPr lang="en-US"/>
          </a:p>
        </p:txBody>
      </p:sp>
    </p:spTree>
    <p:extLst>
      <p:ext uri="{BB962C8B-B14F-4D97-AF65-F5344CB8AC3E}">
        <p14:creationId xmlns:p14="http://schemas.microsoft.com/office/powerpoint/2010/main" val="3906722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0C5B3-333E-AB35-EE14-39A1660A15EE}"/>
              </a:ext>
            </a:extLst>
          </p:cNvPr>
          <p:cNvSpPr>
            <a:spLocks noGrp="1"/>
          </p:cNvSpPr>
          <p:nvPr>
            <p:ph type="title"/>
          </p:nvPr>
        </p:nvSpPr>
        <p:spPr/>
        <p:txBody>
          <a:bodyPr/>
          <a:lstStyle/>
          <a:p>
            <a:r>
              <a:rPr lang="en-US" sz="4000" dirty="0"/>
              <a:t>Prior Approval</a:t>
            </a:r>
            <a:r>
              <a:rPr lang="en-US" b="0" dirty="0"/>
              <a:t>​</a:t>
            </a:r>
            <a:endParaRPr lang="en-US" dirty="0"/>
          </a:p>
        </p:txBody>
      </p:sp>
      <p:sp>
        <p:nvSpPr>
          <p:cNvPr id="3" name="Slide Number Placeholder 2">
            <a:extLst>
              <a:ext uri="{FF2B5EF4-FFF2-40B4-BE49-F238E27FC236}">
                <a16:creationId xmlns:a16="http://schemas.microsoft.com/office/drawing/2014/main" id="{AEA69C5E-03A0-5380-1400-B62708941F3F}"/>
              </a:ext>
            </a:extLst>
          </p:cNvPr>
          <p:cNvSpPr>
            <a:spLocks noGrp="1"/>
          </p:cNvSpPr>
          <p:nvPr>
            <p:ph type="sldNum" sz="quarter" idx="12"/>
          </p:nvPr>
        </p:nvSpPr>
        <p:spPr/>
        <p:txBody>
          <a:bodyPr/>
          <a:lstStyle/>
          <a:p>
            <a:fld id="{E7B10058-12F3-634C-AD0F-6D3F2CC4FF39}" type="slidenum">
              <a:rPr lang="en-US" smtClean="0"/>
              <a:t>34</a:t>
            </a:fld>
            <a:endParaRPr lang="en-US"/>
          </a:p>
        </p:txBody>
      </p:sp>
      <p:sp>
        <p:nvSpPr>
          <p:cNvPr id="7" name="TextBox 6">
            <a:extLst>
              <a:ext uri="{FF2B5EF4-FFF2-40B4-BE49-F238E27FC236}">
                <a16:creationId xmlns:a16="http://schemas.microsoft.com/office/drawing/2014/main" id="{01C26C16-4822-02DB-FEF5-94D9CFBE5D16}"/>
              </a:ext>
            </a:extLst>
          </p:cNvPr>
          <p:cNvSpPr txBox="1"/>
          <p:nvPr/>
        </p:nvSpPr>
        <p:spPr>
          <a:xfrm>
            <a:off x="1070848" y="3352617"/>
            <a:ext cx="3306419" cy="1200329"/>
          </a:xfrm>
          <a:prstGeom prst="rect">
            <a:avLst/>
          </a:prstGeom>
          <a:noFill/>
        </p:spPr>
        <p:txBody>
          <a:bodyPr wrap="square" lIns="91440" tIns="45720" rIns="91440" bIns="45720" anchor="t">
            <a:spAutoFit/>
          </a:bodyPr>
          <a:lstStyle/>
          <a:p>
            <a:r>
              <a:rPr lang="en-US" sz="1800" b="0" i="0" u="none" strike="noStrike" dirty="0">
                <a:solidFill>
                  <a:schemeClr val="bg1"/>
                </a:solidFill>
                <a:effectLst/>
                <a:latin typeface="Calibri"/>
                <a:ea typeface="Calibri"/>
                <a:cs typeface="Calibri"/>
              </a:rPr>
              <a:t>Ashley Taylor is reaching out to every member –if </a:t>
            </a:r>
            <a:r>
              <a:rPr lang="en-US" dirty="0">
                <a:solidFill>
                  <a:schemeClr val="bg1"/>
                </a:solidFill>
                <a:latin typeface="Calibri"/>
                <a:ea typeface="Calibri"/>
                <a:cs typeface="Calibri"/>
              </a:rPr>
              <a:t>you have</a:t>
            </a:r>
            <a:r>
              <a:rPr lang="en-US" sz="1800" b="0" i="0" u="none" strike="noStrike" dirty="0">
                <a:solidFill>
                  <a:schemeClr val="bg1"/>
                </a:solidFill>
                <a:effectLst/>
                <a:latin typeface="Calibri"/>
                <a:ea typeface="Calibri"/>
                <a:cs typeface="Calibri"/>
              </a:rPr>
              <a:t> any questions, </a:t>
            </a:r>
            <a:r>
              <a:rPr lang="en-US" dirty="0">
                <a:solidFill>
                  <a:schemeClr val="bg1"/>
                </a:solidFill>
                <a:latin typeface="Calibri"/>
                <a:ea typeface="Calibri"/>
                <a:cs typeface="Calibri"/>
              </a:rPr>
              <a:t>please email</a:t>
            </a:r>
            <a:r>
              <a:rPr lang="en-US" sz="1800" b="0" i="0" u="none" strike="noStrike" dirty="0">
                <a:solidFill>
                  <a:schemeClr val="bg1"/>
                </a:solidFill>
                <a:effectLst/>
                <a:latin typeface="Calibri"/>
                <a:ea typeface="Calibri"/>
                <a:cs typeface="Calibri"/>
              </a:rPr>
              <a:t> her </a:t>
            </a:r>
            <a:r>
              <a:rPr lang="en-US" dirty="0">
                <a:solidFill>
                  <a:schemeClr val="bg1"/>
                </a:solidFill>
                <a:latin typeface="Calibri"/>
                <a:ea typeface="Calibri"/>
                <a:cs typeface="Calibri"/>
              </a:rPr>
              <a:t>ataylor</a:t>
            </a:r>
            <a:r>
              <a:rPr lang="en-US" sz="1800" b="0" i="0" u="none" strike="noStrike" dirty="0">
                <a:solidFill>
                  <a:schemeClr val="bg1"/>
                </a:solidFill>
                <a:effectLst/>
                <a:latin typeface="Calibri"/>
                <a:ea typeface="Calibri"/>
                <a:cs typeface="Calibri"/>
              </a:rPr>
              <a:t>@nssga.org</a:t>
            </a:r>
            <a:r>
              <a:rPr lang="en-US" sz="1800" b="0" i="0" dirty="0">
                <a:solidFill>
                  <a:schemeClr val="bg1"/>
                </a:solidFill>
                <a:effectLst/>
                <a:latin typeface="Calibri"/>
                <a:ea typeface="Calibri"/>
                <a:cs typeface="Calibri"/>
              </a:rPr>
              <a:t>​</a:t>
            </a:r>
            <a:endParaRPr lang="en-US" dirty="0">
              <a:solidFill>
                <a:schemeClr val="bg1"/>
              </a:solidFill>
              <a:latin typeface="Calibri"/>
              <a:ea typeface="Calibri"/>
              <a:cs typeface="Calibri"/>
            </a:endParaRPr>
          </a:p>
        </p:txBody>
      </p:sp>
      <p:pic>
        <p:nvPicPr>
          <p:cNvPr id="4098" name="Picture 2">
            <a:extLst>
              <a:ext uri="{FF2B5EF4-FFF2-40B4-BE49-F238E27FC236}">
                <a16:creationId xmlns:a16="http://schemas.microsoft.com/office/drawing/2014/main" id="{1393C920-8EBD-BF9E-3FB7-AC90072CE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126" y="1981199"/>
            <a:ext cx="5627378" cy="3884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561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6E1B0-915F-1CB5-74A0-A491832F8FC9}"/>
              </a:ext>
            </a:extLst>
          </p:cNvPr>
          <p:cNvSpPr>
            <a:spLocks noGrp="1"/>
          </p:cNvSpPr>
          <p:nvPr>
            <p:ph type="title"/>
          </p:nvPr>
        </p:nvSpPr>
        <p:spPr/>
        <p:txBody>
          <a:bodyPr>
            <a:normAutofit/>
          </a:bodyPr>
          <a:lstStyle/>
          <a:p>
            <a:r>
              <a:rPr lang="en-US" sz="4000" dirty="0" err="1">
                <a:latin typeface="Calibri"/>
                <a:ea typeface="Calibri"/>
                <a:cs typeface="Calibri"/>
              </a:rPr>
              <a:t>LIVe</a:t>
            </a:r>
            <a:r>
              <a:rPr lang="en-US" sz="4000" dirty="0">
                <a:latin typeface="Calibri"/>
                <a:ea typeface="Calibri"/>
                <a:cs typeface="Calibri"/>
              </a:rPr>
              <a:t> from Las Vegas</a:t>
            </a:r>
            <a:endParaRPr lang="en-US" sz="4000" dirty="0"/>
          </a:p>
        </p:txBody>
      </p:sp>
      <p:sp>
        <p:nvSpPr>
          <p:cNvPr id="3" name="Slide Number Placeholder 2">
            <a:extLst>
              <a:ext uri="{FF2B5EF4-FFF2-40B4-BE49-F238E27FC236}">
                <a16:creationId xmlns:a16="http://schemas.microsoft.com/office/drawing/2014/main" id="{A42D33FB-2757-C5C0-9222-A2B33B7A88EB}"/>
              </a:ext>
            </a:extLst>
          </p:cNvPr>
          <p:cNvSpPr>
            <a:spLocks noGrp="1"/>
          </p:cNvSpPr>
          <p:nvPr>
            <p:ph type="sldNum" sz="quarter" idx="12"/>
          </p:nvPr>
        </p:nvSpPr>
        <p:spPr/>
        <p:txBody>
          <a:bodyPr/>
          <a:lstStyle/>
          <a:p>
            <a:fld id="{E7B10058-12F3-634C-AD0F-6D3F2CC4FF39}" type="slidenum">
              <a:rPr lang="en-US" smtClean="0"/>
              <a:t>35</a:t>
            </a:fld>
            <a:endParaRPr lang="en-US"/>
          </a:p>
        </p:txBody>
      </p:sp>
      <p:pic>
        <p:nvPicPr>
          <p:cNvPr id="4" name="Picture 3" descr="A poster with a city skyline and qr code&#10;&#10;AI-generated content may be incorrect.">
            <a:extLst>
              <a:ext uri="{FF2B5EF4-FFF2-40B4-BE49-F238E27FC236}">
                <a16:creationId xmlns:a16="http://schemas.microsoft.com/office/drawing/2014/main" id="{34ADC2FE-8CC6-1087-6A27-849D201D923B}"/>
              </a:ext>
            </a:extLst>
          </p:cNvPr>
          <p:cNvPicPr>
            <a:picLocks noChangeAspect="1"/>
          </p:cNvPicPr>
          <p:nvPr/>
        </p:nvPicPr>
        <p:blipFill>
          <a:blip r:embed="rId2"/>
          <a:stretch>
            <a:fillRect/>
          </a:stretch>
        </p:blipFill>
        <p:spPr>
          <a:xfrm>
            <a:off x="4058221" y="1345963"/>
            <a:ext cx="4082679" cy="5284150"/>
          </a:xfrm>
          <a:prstGeom prst="rect">
            <a:avLst/>
          </a:prstGeom>
        </p:spPr>
      </p:pic>
    </p:spTree>
    <p:extLst>
      <p:ext uri="{BB962C8B-B14F-4D97-AF65-F5344CB8AC3E}">
        <p14:creationId xmlns:p14="http://schemas.microsoft.com/office/powerpoint/2010/main" val="1321456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E69F0-7D0F-B68E-225D-6E20619A5FF3}"/>
              </a:ext>
            </a:extLst>
          </p:cNvPr>
          <p:cNvSpPr>
            <a:spLocks noGrp="1"/>
          </p:cNvSpPr>
          <p:nvPr>
            <p:ph type="title"/>
          </p:nvPr>
        </p:nvSpPr>
        <p:spPr/>
        <p:txBody>
          <a:bodyPr>
            <a:normAutofit/>
          </a:bodyPr>
          <a:lstStyle/>
          <a:p>
            <a:r>
              <a:rPr lang="en-US" sz="4000" dirty="0"/>
              <a:t>See you in Las Vegas!</a:t>
            </a:r>
          </a:p>
        </p:txBody>
      </p:sp>
      <p:sp>
        <p:nvSpPr>
          <p:cNvPr id="3" name="Slide Number Placeholder 2">
            <a:extLst>
              <a:ext uri="{FF2B5EF4-FFF2-40B4-BE49-F238E27FC236}">
                <a16:creationId xmlns:a16="http://schemas.microsoft.com/office/drawing/2014/main" id="{9A6721B8-6079-A37D-7FBE-F8DC6C56F680}"/>
              </a:ext>
            </a:extLst>
          </p:cNvPr>
          <p:cNvSpPr>
            <a:spLocks noGrp="1"/>
          </p:cNvSpPr>
          <p:nvPr>
            <p:ph type="sldNum" sz="quarter" idx="12"/>
          </p:nvPr>
        </p:nvSpPr>
        <p:spPr/>
        <p:txBody>
          <a:bodyPr/>
          <a:lstStyle/>
          <a:p>
            <a:fld id="{E7B10058-12F3-634C-AD0F-6D3F2CC4FF39}" type="slidenum">
              <a:rPr lang="en-US" smtClean="0"/>
              <a:t>36</a:t>
            </a:fld>
            <a:endParaRPr lang="en-US"/>
          </a:p>
        </p:txBody>
      </p:sp>
      <p:pic>
        <p:nvPicPr>
          <p:cNvPr id="3074" name="Picture 2" descr="Joint AC 2026 Webblock">
            <a:extLst>
              <a:ext uri="{FF2B5EF4-FFF2-40B4-BE49-F238E27FC236}">
                <a16:creationId xmlns:a16="http://schemas.microsoft.com/office/drawing/2014/main" id="{78805AEE-34FD-42CD-8A1F-48F3D85B5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561" y="2155872"/>
            <a:ext cx="6922312" cy="3461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639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1B23-B44D-2B6A-D434-E0BF10B0C8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29B04A-6FA0-D147-E845-79283FA58E78}"/>
              </a:ext>
            </a:extLst>
          </p:cNvPr>
          <p:cNvSpPr>
            <a:spLocks noGrp="1"/>
          </p:cNvSpPr>
          <p:nvPr>
            <p:ph idx="1"/>
          </p:nvPr>
        </p:nvSpPr>
        <p:spPr/>
        <p:txBody>
          <a:bodyPr>
            <a:normAutofit/>
          </a:bodyPr>
          <a:lstStyle/>
          <a:p>
            <a:pPr algn="ctr"/>
            <a:endParaRPr lang="en-US" sz="6000" b="1" dirty="0"/>
          </a:p>
          <a:p>
            <a:pPr marL="0" indent="0" algn="ctr">
              <a:buNone/>
            </a:pPr>
            <a:r>
              <a:rPr lang="en-US" sz="6000" b="1" dirty="0"/>
              <a:t>Questions?</a:t>
            </a:r>
          </a:p>
        </p:txBody>
      </p:sp>
    </p:spTree>
    <p:extLst>
      <p:ext uri="{BB962C8B-B14F-4D97-AF65-F5344CB8AC3E}">
        <p14:creationId xmlns:p14="http://schemas.microsoft.com/office/powerpoint/2010/main" val="2611571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88ABA-70AB-0A54-FEF7-B6C5AA537D8D}"/>
              </a:ext>
            </a:extLst>
          </p:cNvPr>
          <p:cNvSpPr>
            <a:spLocks noGrp="1"/>
          </p:cNvSpPr>
          <p:nvPr>
            <p:ph type="title"/>
          </p:nvPr>
        </p:nvSpPr>
        <p:spPr>
          <a:xfrm>
            <a:off x="976263" y="189992"/>
            <a:ext cx="9248245" cy="1022758"/>
          </a:xfrm>
        </p:spPr>
        <p:txBody>
          <a:bodyPr/>
          <a:lstStyle/>
          <a:p>
            <a:r>
              <a:rPr lang="en-US" dirty="0"/>
              <a:t>NSSGA Producer Member Locations</a:t>
            </a:r>
          </a:p>
        </p:txBody>
      </p:sp>
      <p:pic>
        <p:nvPicPr>
          <p:cNvPr id="4" name="Content Placeholder 3">
            <a:extLst>
              <a:ext uri="{FF2B5EF4-FFF2-40B4-BE49-F238E27FC236}">
                <a16:creationId xmlns:a16="http://schemas.microsoft.com/office/drawing/2014/main" id="{28FE6940-1927-7D29-4621-5A1ED9D94340}"/>
              </a:ext>
            </a:extLst>
          </p:cNvPr>
          <p:cNvPicPr>
            <a:picLocks noGrp="1" noChangeAspect="1"/>
          </p:cNvPicPr>
          <p:nvPr>
            <p:ph idx="1"/>
          </p:nvPr>
        </p:nvPicPr>
        <p:blipFill>
          <a:blip r:embed="rId2"/>
          <a:stretch>
            <a:fillRect/>
          </a:stretch>
        </p:blipFill>
        <p:spPr>
          <a:xfrm>
            <a:off x="1224000" y="1374743"/>
            <a:ext cx="9743999" cy="5389686"/>
          </a:xfrm>
          <a:prstGeom prst="rect">
            <a:avLst/>
          </a:prstGeom>
        </p:spPr>
      </p:pic>
    </p:spTree>
    <p:extLst>
      <p:ext uri="{BB962C8B-B14F-4D97-AF65-F5344CB8AC3E}">
        <p14:creationId xmlns:p14="http://schemas.microsoft.com/office/powerpoint/2010/main" val="1135828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5166-193C-E2C3-D1AD-206FE87064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16E594-2505-B575-4EDD-688B26E18E2D}"/>
              </a:ext>
            </a:extLst>
          </p:cNvPr>
          <p:cNvSpPr>
            <a:spLocks noGrp="1"/>
          </p:cNvSpPr>
          <p:nvPr>
            <p:ph type="title"/>
          </p:nvPr>
        </p:nvSpPr>
        <p:spPr>
          <a:xfrm>
            <a:off x="996785" y="325459"/>
            <a:ext cx="9248245" cy="1022758"/>
          </a:xfrm>
        </p:spPr>
        <p:txBody>
          <a:bodyPr/>
          <a:lstStyle/>
          <a:p>
            <a:r>
              <a:rPr lang="en-US" dirty="0"/>
              <a:t>2025 By the Numbers</a:t>
            </a:r>
          </a:p>
        </p:txBody>
      </p:sp>
      <p:sp>
        <p:nvSpPr>
          <p:cNvPr id="3" name="Content Placeholder 2">
            <a:extLst>
              <a:ext uri="{FF2B5EF4-FFF2-40B4-BE49-F238E27FC236}">
                <a16:creationId xmlns:a16="http://schemas.microsoft.com/office/drawing/2014/main" id="{B34D183A-B9BE-B716-A65F-B2D03E778010}"/>
              </a:ext>
            </a:extLst>
          </p:cNvPr>
          <p:cNvSpPr>
            <a:spLocks noGrp="1"/>
          </p:cNvSpPr>
          <p:nvPr>
            <p:ph idx="1"/>
          </p:nvPr>
        </p:nvSpPr>
        <p:spPr/>
        <p:txBody>
          <a:bodyPr/>
          <a:lstStyle/>
          <a:p>
            <a:pPr lvl="1"/>
            <a:endParaRPr lang="en-US" sz="2000" dirty="0"/>
          </a:p>
          <a:p>
            <a:pPr lvl="1"/>
            <a:endParaRPr lang="en-US" dirty="0"/>
          </a:p>
        </p:txBody>
      </p:sp>
      <p:sp>
        <p:nvSpPr>
          <p:cNvPr id="4" name="TextBox 3">
            <a:extLst>
              <a:ext uri="{FF2B5EF4-FFF2-40B4-BE49-F238E27FC236}">
                <a16:creationId xmlns:a16="http://schemas.microsoft.com/office/drawing/2014/main" id="{7D6A53B8-89AF-7BF5-0973-882BD3172A90}"/>
              </a:ext>
            </a:extLst>
          </p:cNvPr>
          <p:cNvSpPr txBox="1"/>
          <p:nvPr/>
        </p:nvSpPr>
        <p:spPr>
          <a:xfrm>
            <a:off x="679731" y="1739788"/>
            <a:ext cx="11061812" cy="3046988"/>
          </a:xfrm>
          <a:prstGeom prst="rect">
            <a:avLst/>
          </a:prstGeom>
          <a:noFill/>
        </p:spPr>
        <p:txBody>
          <a:bodyPr wrap="square" lIns="91440" tIns="45720" rIns="91440" bIns="45720" rtlCol="0" anchor="t">
            <a:spAutoFit/>
          </a:bodyPr>
          <a:lstStyle/>
          <a:p>
            <a:pPr marL="342900" indent="-342900">
              <a:buFont typeface="Wingdings" panose="020B0604020202020204" pitchFamily="34" charset="0"/>
              <a:buChar char="v"/>
            </a:pPr>
            <a:r>
              <a:rPr lang="en-US" sz="3200" dirty="0">
                <a:solidFill>
                  <a:schemeClr val="bg1"/>
                </a:solidFill>
              </a:rPr>
              <a:t>Production </a:t>
            </a:r>
            <a:r>
              <a:rPr lang="en-US" sz="3200">
                <a:solidFill>
                  <a:schemeClr val="bg1"/>
                </a:solidFill>
              </a:rPr>
              <a:t>increased 5% </a:t>
            </a:r>
            <a:r>
              <a:rPr lang="en-US" sz="3200" dirty="0">
                <a:solidFill>
                  <a:schemeClr val="bg1"/>
                </a:solidFill>
              </a:rPr>
              <a:t>in </a:t>
            </a:r>
            <a:r>
              <a:rPr lang="en-US" sz="3200">
                <a:solidFill>
                  <a:schemeClr val="bg1"/>
                </a:solidFill>
              </a:rPr>
              <a:t>Q3</a:t>
            </a:r>
            <a:r>
              <a:rPr lang="en-US" sz="3200" dirty="0">
                <a:solidFill>
                  <a:schemeClr val="bg1"/>
                </a:solidFill>
              </a:rPr>
              <a:t> 2025</a:t>
            </a:r>
            <a:r>
              <a:rPr lang="en-US" sz="3200">
                <a:solidFill>
                  <a:schemeClr val="bg1"/>
                </a:solidFill>
              </a:rPr>
              <a:t> – 703 Mt</a:t>
            </a:r>
            <a:endParaRPr lang="en-US">
              <a:solidFill>
                <a:schemeClr val="bg1"/>
              </a:solidFill>
            </a:endParaRPr>
          </a:p>
          <a:p>
            <a:pPr marL="342900" indent="-342900">
              <a:buFont typeface="Wingdings" panose="020B0604020202020204" pitchFamily="34" charset="0"/>
              <a:buChar char="v"/>
            </a:pPr>
            <a:r>
              <a:rPr lang="en-US" sz="3200">
                <a:solidFill>
                  <a:schemeClr val="bg1"/>
                </a:solidFill>
              </a:rPr>
              <a:t>1.76</a:t>
            </a:r>
            <a:r>
              <a:rPr lang="en-US" sz="3200" dirty="0">
                <a:solidFill>
                  <a:schemeClr val="bg1"/>
                </a:solidFill>
              </a:rPr>
              <a:t> </a:t>
            </a:r>
            <a:r>
              <a:rPr lang="en-US" sz="3200" err="1">
                <a:solidFill>
                  <a:schemeClr val="bg1"/>
                </a:solidFill>
              </a:rPr>
              <a:t>Bt</a:t>
            </a:r>
            <a:r>
              <a:rPr lang="en-US" sz="3200" dirty="0">
                <a:solidFill>
                  <a:schemeClr val="bg1"/>
                </a:solidFill>
              </a:rPr>
              <a:t> of construction aggregates </a:t>
            </a:r>
            <a:r>
              <a:rPr lang="en-US" sz="3200">
                <a:solidFill>
                  <a:schemeClr val="bg1"/>
                </a:solidFill>
              </a:rPr>
              <a:t>sold or used</a:t>
            </a:r>
            <a:r>
              <a:rPr lang="en-US" sz="3200" dirty="0">
                <a:solidFill>
                  <a:schemeClr val="bg1"/>
                </a:solidFill>
              </a:rPr>
              <a:t> </a:t>
            </a:r>
            <a:endParaRPr lang="en-US" sz="3200">
              <a:solidFill>
                <a:schemeClr val="bg1"/>
              </a:solidFill>
              <a:ea typeface="Calibri"/>
              <a:cs typeface="Calibri"/>
            </a:endParaRPr>
          </a:p>
          <a:p>
            <a:r>
              <a:rPr lang="en-US" sz="3200" dirty="0">
                <a:solidFill>
                  <a:schemeClr val="bg1"/>
                </a:solidFill>
              </a:rPr>
              <a:t>in first</a:t>
            </a:r>
            <a:r>
              <a:rPr lang="en-US" sz="3200">
                <a:solidFill>
                  <a:schemeClr val="bg1"/>
                </a:solidFill>
              </a:rPr>
              <a:t> three quarters of</a:t>
            </a:r>
            <a:r>
              <a:rPr lang="en-US" sz="3200" dirty="0">
                <a:solidFill>
                  <a:schemeClr val="bg1"/>
                </a:solidFill>
              </a:rPr>
              <a:t> 2025 (</a:t>
            </a:r>
            <a:r>
              <a:rPr lang="en-US" sz="3200">
                <a:solidFill>
                  <a:schemeClr val="bg1"/>
                </a:solidFill>
              </a:rPr>
              <a:t>     1</a:t>
            </a:r>
            <a:r>
              <a:rPr lang="en-US" sz="3200" dirty="0">
                <a:solidFill>
                  <a:schemeClr val="bg1"/>
                </a:solidFill>
              </a:rPr>
              <a:t>% ) </a:t>
            </a:r>
            <a:endParaRPr lang="en-US" sz="3200">
              <a:solidFill>
                <a:schemeClr val="bg1"/>
              </a:solidFill>
              <a:ea typeface="Calibri"/>
              <a:cs typeface="Calibri"/>
            </a:endParaRPr>
          </a:p>
          <a:p>
            <a:pPr marL="800100" lvl="1" indent="-342900">
              <a:buFont typeface="Wingdings" panose="020B0604020202020204" pitchFamily="34" charset="0"/>
              <a:buChar char="Ø"/>
            </a:pPr>
            <a:endParaRPr lang="en-US" sz="3200">
              <a:solidFill>
                <a:schemeClr val="bg1"/>
              </a:solidFill>
              <a:ea typeface="Calibri"/>
              <a:cs typeface="Calibri"/>
            </a:endParaRPr>
          </a:p>
          <a:p>
            <a:pPr marL="914400" lvl="1" indent="-457200">
              <a:buFont typeface="Wingdings" panose="020B0604020202020204" pitchFamily="34" charset="0"/>
              <a:buChar char="Ø"/>
            </a:pPr>
            <a:r>
              <a:rPr lang="en-US" sz="3200">
                <a:solidFill>
                  <a:schemeClr val="bg1"/>
                </a:solidFill>
              </a:rPr>
              <a:t>1.10 billion</a:t>
            </a:r>
            <a:r>
              <a:rPr lang="en-US" sz="3200" dirty="0">
                <a:solidFill>
                  <a:schemeClr val="bg1"/>
                </a:solidFill>
              </a:rPr>
              <a:t> metric tons crushed stone (</a:t>
            </a:r>
            <a:r>
              <a:rPr lang="en-US" sz="3200">
                <a:solidFill>
                  <a:schemeClr val="bg1"/>
                </a:solidFill>
              </a:rPr>
              <a:t>     </a:t>
            </a:r>
            <a:r>
              <a:rPr lang="en-US" sz="3200" dirty="0">
                <a:solidFill>
                  <a:schemeClr val="bg1"/>
                </a:solidFill>
              </a:rPr>
              <a:t> </a:t>
            </a:r>
            <a:r>
              <a:rPr lang="en-US" sz="3200">
                <a:solidFill>
                  <a:schemeClr val="bg1"/>
                </a:solidFill>
              </a:rPr>
              <a:t>1.8</a:t>
            </a:r>
            <a:r>
              <a:rPr lang="en-US" sz="3200" dirty="0">
                <a:solidFill>
                  <a:schemeClr val="bg1"/>
                </a:solidFill>
              </a:rPr>
              <a:t>%) </a:t>
            </a:r>
            <a:endParaRPr lang="en-US" sz="3200">
              <a:solidFill>
                <a:schemeClr val="bg1"/>
              </a:solidFill>
              <a:ea typeface="Calibri"/>
              <a:cs typeface="Calibri"/>
            </a:endParaRPr>
          </a:p>
          <a:p>
            <a:pPr marL="800100" lvl="1" indent="-342900">
              <a:buFont typeface="Wingdings" panose="020B0604020202020204" pitchFamily="34" charset="0"/>
              <a:buChar char="Ø"/>
            </a:pPr>
            <a:r>
              <a:rPr lang="en-US" sz="3200">
                <a:solidFill>
                  <a:schemeClr val="bg1"/>
                </a:solidFill>
              </a:rPr>
              <a:t>657</a:t>
            </a:r>
            <a:r>
              <a:rPr lang="en-US" sz="3200" dirty="0">
                <a:solidFill>
                  <a:schemeClr val="bg1"/>
                </a:solidFill>
              </a:rPr>
              <a:t> million metric tons of sand and gravel (</a:t>
            </a:r>
            <a:r>
              <a:rPr lang="en-US" sz="3200">
                <a:solidFill>
                  <a:schemeClr val="bg1"/>
                </a:solidFill>
              </a:rPr>
              <a:t>     2</a:t>
            </a:r>
            <a:r>
              <a:rPr lang="en-US" sz="3200" dirty="0">
                <a:solidFill>
                  <a:schemeClr val="bg1"/>
                </a:solidFill>
              </a:rPr>
              <a:t>%)</a:t>
            </a:r>
            <a:endParaRPr lang="en-US" sz="3200">
              <a:solidFill>
                <a:schemeClr val="bg1"/>
              </a:solidFill>
              <a:ea typeface="Calibri"/>
              <a:cs typeface="Calibri"/>
            </a:endParaRPr>
          </a:p>
        </p:txBody>
      </p:sp>
      <p:sp>
        <p:nvSpPr>
          <p:cNvPr id="5" name="Arrow: Down 4">
            <a:extLst>
              <a:ext uri="{FF2B5EF4-FFF2-40B4-BE49-F238E27FC236}">
                <a16:creationId xmlns:a16="http://schemas.microsoft.com/office/drawing/2014/main" id="{882C976A-7BEF-1A30-3187-A5D20BC4F9EE}"/>
              </a:ext>
            </a:extLst>
          </p:cNvPr>
          <p:cNvSpPr/>
          <p:nvPr/>
        </p:nvSpPr>
        <p:spPr>
          <a:xfrm>
            <a:off x="5851745" y="2845027"/>
            <a:ext cx="484632" cy="5983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52D57C50-D7CB-FDAF-DE68-9159AF59E671}"/>
              </a:ext>
            </a:extLst>
          </p:cNvPr>
          <p:cNvSpPr/>
          <p:nvPr/>
        </p:nvSpPr>
        <p:spPr>
          <a:xfrm>
            <a:off x="8055543" y="3755724"/>
            <a:ext cx="484632" cy="5983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FED01960-9F70-DFA7-EBEC-49E90426E36E}"/>
              </a:ext>
            </a:extLst>
          </p:cNvPr>
          <p:cNvSpPr/>
          <p:nvPr/>
        </p:nvSpPr>
        <p:spPr>
          <a:xfrm>
            <a:off x="8679649" y="4286620"/>
            <a:ext cx="484632" cy="5983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ee the source image">
            <a:extLst>
              <a:ext uri="{FF2B5EF4-FFF2-40B4-BE49-F238E27FC236}">
                <a16:creationId xmlns:a16="http://schemas.microsoft.com/office/drawing/2014/main" id="{4C7445B3-4919-6804-572B-DFCB65643BCC}"/>
              </a:ext>
            </a:extLst>
          </p:cNvPr>
          <p:cNvPicPr>
            <a:picLocks noChangeAspect="1"/>
          </p:cNvPicPr>
          <p:nvPr/>
        </p:nvPicPr>
        <p:blipFill>
          <a:blip r:embed="rId3"/>
          <a:stretch>
            <a:fillRect/>
          </a:stretch>
        </p:blipFill>
        <p:spPr>
          <a:xfrm>
            <a:off x="3180990" y="4789457"/>
            <a:ext cx="3903453" cy="2023614"/>
          </a:xfrm>
          <a:prstGeom prst="rect">
            <a:avLst/>
          </a:prstGeom>
        </p:spPr>
      </p:pic>
    </p:spTree>
    <p:extLst>
      <p:ext uri="{BB962C8B-B14F-4D97-AF65-F5344CB8AC3E}">
        <p14:creationId xmlns:p14="http://schemas.microsoft.com/office/powerpoint/2010/main" val="3116553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A11CE-773B-CE27-CAED-EA2346A9AE3B}"/>
              </a:ext>
            </a:extLst>
          </p:cNvPr>
          <p:cNvSpPr>
            <a:spLocks noGrp="1"/>
          </p:cNvSpPr>
          <p:nvPr>
            <p:ph type="title"/>
          </p:nvPr>
        </p:nvSpPr>
        <p:spPr>
          <a:xfrm>
            <a:off x="-948267" y="109906"/>
            <a:ext cx="10515600" cy="1133499"/>
          </a:xfrm>
        </p:spPr>
        <p:txBody>
          <a:bodyPr>
            <a:normAutofit/>
          </a:bodyPr>
          <a:lstStyle/>
          <a:p>
            <a:pPr algn="ctr"/>
            <a:r>
              <a:rPr lang="en-US"/>
              <a:t>Factors for Production Decrease</a:t>
            </a:r>
          </a:p>
        </p:txBody>
      </p:sp>
      <p:graphicFrame>
        <p:nvGraphicFramePr>
          <p:cNvPr id="5" name="Content Placeholder 2">
            <a:extLst>
              <a:ext uri="{FF2B5EF4-FFF2-40B4-BE49-F238E27FC236}">
                <a16:creationId xmlns:a16="http://schemas.microsoft.com/office/drawing/2014/main" id="{C0935B04-1D34-7622-AAAD-D9C8613B30B3}"/>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7632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EF2BC-0156-098C-83C5-13F6196D9E49}"/>
              </a:ext>
            </a:extLst>
          </p:cNvPr>
          <p:cNvSpPr>
            <a:spLocks noGrp="1"/>
          </p:cNvSpPr>
          <p:nvPr>
            <p:ph type="title"/>
          </p:nvPr>
        </p:nvSpPr>
        <p:spPr>
          <a:xfrm>
            <a:off x="838200" y="114190"/>
            <a:ext cx="10515600" cy="1133693"/>
          </a:xfrm>
        </p:spPr>
        <p:txBody>
          <a:bodyPr>
            <a:normAutofit/>
          </a:bodyPr>
          <a:lstStyle/>
          <a:p>
            <a:r>
              <a:rPr lang="en-US"/>
              <a:t>Key Industry Trends</a:t>
            </a:r>
          </a:p>
        </p:txBody>
      </p:sp>
      <p:graphicFrame>
        <p:nvGraphicFramePr>
          <p:cNvPr id="5" name="Content Placeholder 2">
            <a:extLst>
              <a:ext uri="{FF2B5EF4-FFF2-40B4-BE49-F238E27FC236}">
                <a16:creationId xmlns:a16="http://schemas.microsoft.com/office/drawing/2014/main" id="{B96BE110-1BC3-EE13-D180-62CF9F5E6F8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9096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632B6-D86B-9A8C-51C7-27D8EAA184D2}"/>
              </a:ext>
            </a:extLst>
          </p:cNvPr>
          <p:cNvSpPr>
            <a:spLocks noGrp="1"/>
          </p:cNvSpPr>
          <p:nvPr>
            <p:ph type="title"/>
          </p:nvPr>
        </p:nvSpPr>
        <p:spPr/>
        <p:txBody>
          <a:bodyPr/>
          <a:lstStyle/>
          <a:p>
            <a:r>
              <a:rPr lang="en-US" dirty="0"/>
              <a:t>Economic Impact</a:t>
            </a:r>
          </a:p>
        </p:txBody>
      </p:sp>
      <p:sp>
        <p:nvSpPr>
          <p:cNvPr id="3" name="Content Placeholder 2">
            <a:extLst>
              <a:ext uri="{FF2B5EF4-FFF2-40B4-BE49-F238E27FC236}">
                <a16:creationId xmlns:a16="http://schemas.microsoft.com/office/drawing/2014/main" id="{E681A488-7167-71B8-BB80-72C8AB0C7178}"/>
              </a:ext>
            </a:extLst>
          </p:cNvPr>
          <p:cNvSpPr>
            <a:spLocks noGrp="1"/>
          </p:cNvSpPr>
          <p:nvPr>
            <p:ph idx="1"/>
          </p:nvPr>
        </p:nvSpPr>
        <p:spPr/>
        <p:txBody>
          <a:bodyPr/>
          <a:lstStyle/>
          <a:p>
            <a:endParaRPr lang="en-US" dirty="0"/>
          </a:p>
          <a:p>
            <a:endParaRPr lang="en-US" dirty="0"/>
          </a:p>
          <a:p>
            <a:endParaRPr lang="en-US" dirty="0"/>
          </a:p>
        </p:txBody>
      </p:sp>
      <p:pic>
        <p:nvPicPr>
          <p:cNvPr id="7" name="Picture 6" descr="A grey and blue logo&#10;&#10;AI-generated content may be incorrect.">
            <a:extLst>
              <a:ext uri="{FF2B5EF4-FFF2-40B4-BE49-F238E27FC236}">
                <a16:creationId xmlns:a16="http://schemas.microsoft.com/office/drawing/2014/main" id="{0489A124-7E51-2F0F-D517-50BBBC373C2E}"/>
              </a:ext>
            </a:extLst>
          </p:cNvPr>
          <p:cNvPicPr>
            <a:picLocks noChangeAspect="1"/>
          </p:cNvPicPr>
          <p:nvPr/>
        </p:nvPicPr>
        <p:blipFill>
          <a:blip r:embed="rId3"/>
          <a:stretch>
            <a:fillRect/>
          </a:stretch>
        </p:blipFill>
        <p:spPr>
          <a:xfrm>
            <a:off x="1552271" y="1980999"/>
            <a:ext cx="9087457" cy="1448001"/>
          </a:xfrm>
          <a:prstGeom prst="rect">
            <a:avLst/>
          </a:prstGeom>
        </p:spPr>
      </p:pic>
      <p:pic>
        <p:nvPicPr>
          <p:cNvPr id="9" name="Picture 8" descr="A table with text and numbers&#10;&#10;AI-generated content may be incorrect.">
            <a:extLst>
              <a:ext uri="{FF2B5EF4-FFF2-40B4-BE49-F238E27FC236}">
                <a16:creationId xmlns:a16="http://schemas.microsoft.com/office/drawing/2014/main" id="{32E63DE9-EBC3-57C5-2D05-9DDB3C91BDC2}"/>
              </a:ext>
            </a:extLst>
          </p:cNvPr>
          <p:cNvPicPr>
            <a:picLocks noChangeAspect="1"/>
          </p:cNvPicPr>
          <p:nvPr/>
        </p:nvPicPr>
        <p:blipFill>
          <a:blip r:embed="rId4"/>
          <a:stretch>
            <a:fillRect/>
          </a:stretch>
        </p:blipFill>
        <p:spPr>
          <a:xfrm>
            <a:off x="2188957" y="3918230"/>
            <a:ext cx="7814083" cy="2414107"/>
          </a:xfrm>
          <a:prstGeom prst="rect">
            <a:avLst/>
          </a:prstGeom>
        </p:spPr>
      </p:pic>
    </p:spTree>
    <p:extLst>
      <p:ext uri="{BB962C8B-B14F-4D97-AF65-F5344CB8AC3E}">
        <p14:creationId xmlns:p14="http://schemas.microsoft.com/office/powerpoint/2010/main" val="2238451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C094-B8C4-C3FD-8306-AFD66044FC7C}"/>
              </a:ext>
            </a:extLst>
          </p:cNvPr>
          <p:cNvSpPr>
            <a:spLocks noGrp="1"/>
          </p:cNvSpPr>
          <p:nvPr>
            <p:ph type="title"/>
          </p:nvPr>
        </p:nvSpPr>
        <p:spPr/>
        <p:txBody>
          <a:bodyPr/>
          <a:lstStyle/>
          <a:p>
            <a:r>
              <a:rPr lang="en-US" dirty="0"/>
              <a:t>New Vision at NSSGA</a:t>
            </a:r>
          </a:p>
        </p:txBody>
      </p:sp>
      <p:pic>
        <p:nvPicPr>
          <p:cNvPr id="4" name="Content Placeholder 3">
            <a:extLst>
              <a:ext uri="{FF2B5EF4-FFF2-40B4-BE49-F238E27FC236}">
                <a16:creationId xmlns:a16="http://schemas.microsoft.com/office/drawing/2014/main" id="{4A25FCE4-EBD8-06A1-84A1-8F8CB39B89B4}"/>
              </a:ext>
            </a:extLst>
          </p:cNvPr>
          <p:cNvPicPr>
            <a:picLocks noGrp="1" noChangeAspect="1"/>
          </p:cNvPicPr>
          <p:nvPr>
            <p:ph idx="1"/>
          </p:nvPr>
        </p:nvPicPr>
        <p:blipFill>
          <a:blip r:embed="rId3"/>
          <a:srcRect t="32649"/>
          <a:stretch>
            <a:fillRect/>
          </a:stretch>
        </p:blipFill>
        <p:spPr>
          <a:xfrm>
            <a:off x="1252894" y="1840522"/>
            <a:ext cx="9686211" cy="4349140"/>
          </a:xfrm>
          <a:prstGeom prst="rect">
            <a:avLst/>
          </a:prstGeom>
        </p:spPr>
      </p:pic>
    </p:spTree>
    <p:extLst>
      <p:ext uri="{BB962C8B-B14F-4D97-AF65-F5344CB8AC3E}">
        <p14:creationId xmlns:p14="http://schemas.microsoft.com/office/powerpoint/2010/main" val="1167524582"/>
      </p:ext>
    </p:extLst>
  </p:cSld>
  <p:clrMapOvr>
    <a:masterClrMapping/>
  </p:clrMapOvr>
</p:sld>
</file>

<file path=ppt/theme/theme1.xml><?xml version="1.0" encoding="utf-8"?>
<a:theme xmlns:a="http://schemas.openxmlformats.org/drawingml/2006/main" name="nssga 25">
  <a:themeElements>
    <a:clrScheme name="Custom 40">
      <a:dk1>
        <a:srgbClr val="FDBD93"/>
      </a:dk1>
      <a:lt1>
        <a:srgbClr val="FFFFFF"/>
      </a:lt1>
      <a:dk2>
        <a:srgbClr val="E7E7E8"/>
      </a:dk2>
      <a:lt2>
        <a:srgbClr val="E7E6E6"/>
      </a:lt2>
      <a:accent1>
        <a:srgbClr val="FCECE1"/>
      </a:accent1>
      <a:accent2>
        <a:srgbClr val="EDEDED"/>
      </a:accent2>
      <a:accent3>
        <a:srgbClr val="FFC000"/>
      </a:accent3>
      <a:accent4>
        <a:srgbClr val="F4B183"/>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sga 25" id="{C5C1463F-E417-4DE7-ADB2-92584553C4E5}" vid="{D5988A32-A116-41C2-B91B-F21BEF9D46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A020251-D2FC-40E0-A1AA-4C5D79376E49}">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nssga 25</Template>
  <TotalTime>16994</TotalTime>
  <Words>4798</Words>
  <Application>Microsoft Macintosh PowerPoint</Application>
  <PresentationFormat>Widescreen</PresentationFormat>
  <Paragraphs>460</Paragraphs>
  <Slides>37</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Open Sans</vt:lpstr>
      <vt:lpstr>Segoe UI</vt:lpstr>
      <vt:lpstr>Wingdings</vt:lpstr>
      <vt:lpstr>nssga 25</vt:lpstr>
      <vt:lpstr>National Aggregates Update</vt:lpstr>
      <vt:lpstr>Agenda</vt:lpstr>
      <vt:lpstr>NSSGA Representation</vt:lpstr>
      <vt:lpstr>NSSGA Producer Member Locations</vt:lpstr>
      <vt:lpstr>2025 By the Numbers</vt:lpstr>
      <vt:lpstr>Factors for Production Decrease</vt:lpstr>
      <vt:lpstr>Key Industry Trends</vt:lpstr>
      <vt:lpstr>Economic Impact</vt:lpstr>
      <vt:lpstr>New Vision at NSSGA</vt:lpstr>
      <vt:lpstr>Communications Accomplishments</vt:lpstr>
      <vt:lpstr>Meetings and Membership Accomplishments</vt:lpstr>
      <vt:lpstr>Technical Accomplishments</vt:lpstr>
      <vt:lpstr>Policy Accomplishments</vt:lpstr>
      <vt:lpstr>One Big Beautiful Bill Act</vt:lpstr>
      <vt:lpstr>2026 Opportunities</vt:lpstr>
      <vt:lpstr>Deregulation – 10:1 Goal</vt:lpstr>
      <vt:lpstr>Clean Water Act</vt:lpstr>
      <vt:lpstr>2026 Threats</vt:lpstr>
      <vt:lpstr>Permitting Challenges &amp; Opportunities</vt:lpstr>
      <vt:lpstr>MSHA Silica Rule Update</vt:lpstr>
      <vt:lpstr>Secretary of Labor, MSHA v.  Consol Pennsylvania Coal Co. </vt:lpstr>
      <vt:lpstr>2026 Priorities</vt:lpstr>
      <vt:lpstr>PowerPoint Presentation</vt:lpstr>
      <vt:lpstr> Supported Candidates</vt:lpstr>
      <vt:lpstr>2025 Financial Wrap Up</vt:lpstr>
      <vt:lpstr>Top PACS Jan 1 – June 30, 2025</vt:lpstr>
      <vt:lpstr>Fighting Above our Weight Class</vt:lpstr>
      <vt:lpstr>ROCKPAC Fundraising – Lets Go!</vt:lpstr>
      <vt:lpstr>Ballot in 2026</vt:lpstr>
      <vt:lpstr>Why ROCKPAC – Education Matters</vt:lpstr>
      <vt:lpstr>Why ROCKPAC – Elections Matter</vt:lpstr>
      <vt:lpstr>Senate Toss Up Seats</vt:lpstr>
      <vt:lpstr>House Toss Up Seats</vt:lpstr>
      <vt:lpstr>Prior Approval​</vt:lpstr>
      <vt:lpstr>LIVe from Las Vegas</vt:lpstr>
      <vt:lpstr>See you in Las Vegas!</vt:lpstr>
      <vt:lpstr>PowerPoint Presentation</vt:lpstr>
    </vt:vector>
  </TitlesOfParts>
  <Company>Atlantic Media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Presentation Center</dc:creator>
  <cp:lastModifiedBy>Doug Needham</cp:lastModifiedBy>
  <cp:revision>5</cp:revision>
  <dcterms:created xsi:type="dcterms:W3CDTF">2020-05-28T13:14:54Z</dcterms:created>
  <dcterms:modified xsi:type="dcterms:W3CDTF">2026-02-16T18:59:21Z</dcterms:modified>
</cp:coreProperties>
</file>