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344" r:id="rId5"/>
    <p:sldId id="339" r:id="rId6"/>
    <p:sldId id="430" r:id="rId7"/>
    <p:sldId id="422" r:id="rId8"/>
    <p:sldId id="423" r:id="rId9"/>
    <p:sldId id="425" r:id="rId10"/>
    <p:sldId id="424" r:id="rId11"/>
    <p:sldId id="427" r:id="rId12"/>
    <p:sldId id="428" r:id="rId13"/>
    <p:sldId id="429" r:id="rId14"/>
    <p:sldId id="431" r:id="rId15"/>
    <p:sldId id="433" r:id="rId16"/>
    <p:sldId id="434" r:id="rId17"/>
    <p:sldId id="437" r:id="rId18"/>
    <p:sldId id="438" r:id="rId19"/>
    <p:sldId id="356" r:id="rId20"/>
    <p:sldId id="292" r:id="rId21"/>
    <p:sldId id="407" r:id="rId22"/>
    <p:sldId id="408" r:id="rId23"/>
    <p:sldId id="362" r:id="rId24"/>
    <p:sldId id="367" r:id="rId25"/>
    <p:sldId id="348" r:id="rId26"/>
    <p:sldId id="258" r:id="rId27"/>
    <p:sldId id="402" r:id="rId28"/>
    <p:sldId id="413" r:id="rId29"/>
    <p:sldId id="417" r:id="rId30"/>
    <p:sldId id="418" r:id="rId31"/>
    <p:sldId id="439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F53"/>
    <a:srgbClr val="DB2033"/>
    <a:srgbClr val="D52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18"/>
  </p:normalViewPr>
  <p:slideViewPr>
    <p:cSldViewPr snapToGrid="0" snapToObjects="1" showGuides="1">
      <p:cViewPr varScale="1">
        <p:scale>
          <a:sx n="112" d="100"/>
          <a:sy n="112" d="100"/>
        </p:scale>
        <p:origin x="480" y="192"/>
      </p:cViewPr>
      <p:guideLst>
        <p:guide orient="horz" pos="2160"/>
        <p:guide pos="3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4AD5A-6D0B-DA48-ABBE-619E49ADF9EC}" type="datetimeFigureOut">
              <a:rPr lang="en-US" smtClean="0"/>
              <a:t>7/24/23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E15BF-FB15-5D46-8157-17DB76F84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75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DB2454-1822-4140-B5B3-FBBEF9773932}" type="datetimeFigureOut">
              <a:rPr lang="en-US" smtClean="0"/>
              <a:t>7/24/23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A13C0-3E67-1047-BFEA-A41CFFB3B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253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13C0-3E67-1047-BFEA-A41CFFB3B2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82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2D06-F345-194D-B9F8-18C640C9A5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14237"/>
            <a:ext cx="10363200" cy="784956"/>
          </a:xfr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2717128"/>
            <a:ext cx="10363200" cy="58741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3346621"/>
            <a:ext cx="10363200" cy="658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z="1400" b="0" i="0" dirty="0">
                <a:latin typeface="Arial"/>
                <a:cs typeface="Arial"/>
              </a:rPr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097682"/>
            <a:ext cx="10363200" cy="115411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cap="none" baseline="0">
                <a:solidFill>
                  <a:schemeClr val="bg1"/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1600" b="1" dirty="0">
                <a:latin typeface="Arial"/>
                <a:cs typeface="Arial"/>
              </a:rPr>
              <a:t>CLICK TO EDIT</a:t>
            </a:r>
            <a:r>
              <a:rPr lang="en-US" sz="1600" b="1" baseline="0" dirty="0">
                <a:latin typeface="Arial"/>
                <a:cs typeface="Arial"/>
              </a:rPr>
              <a:t> MASTER TITLE STYLE </a:t>
            </a:r>
            <a:r>
              <a:rPr lang="en-US" baseline="0" dirty="0">
                <a:solidFill>
                  <a:schemeClr val="bg1">
                    <a:lumMod val="95000"/>
                  </a:schemeClr>
                </a:solidFill>
              </a:rPr>
              <a:t>|</a:t>
            </a:r>
            <a:r>
              <a:rPr lang="en-US" baseline="0" dirty="0"/>
              <a:t> </a:t>
            </a:r>
            <a:r>
              <a:rPr lang="en-US" sz="1300" dirty="0"/>
              <a:t>Click to edit</a:t>
            </a:r>
            <a:r>
              <a:rPr lang="en-US" sz="1300" baseline="0" dirty="0"/>
              <a:t>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721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 (No Cap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2D06-F345-194D-B9F8-18C640C9A59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1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95625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2D06-F345-194D-B9F8-18C640C9A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7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2D06-F345-194D-B9F8-18C640C9A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754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850383"/>
            <a:ext cx="53867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647914"/>
            <a:ext cx="5386754" cy="4478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693" y="850383"/>
            <a:ext cx="53887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693" y="1647914"/>
            <a:ext cx="5388708" cy="44782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2512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101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708" y="2066925"/>
            <a:ext cx="10363200" cy="1362075"/>
          </a:xfrm>
        </p:spPr>
        <p:txBody>
          <a:bodyPr anchor="t">
            <a:normAutofit/>
          </a:bodyPr>
          <a:lstStyle>
            <a:lvl1pPr algn="l">
              <a:defRPr sz="2800" b="1" cap="none" baseline="0">
                <a:solidFill>
                  <a:srgbClr val="4D4F53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section subtitle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708" y="429889"/>
            <a:ext cx="9965721" cy="91015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600" b="0" cap="all" baseline="0">
                <a:solidFill>
                  <a:schemeClr val="bg1"/>
                </a:solidFill>
                <a:latin typeface="Impact"/>
                <a:cs typeface="Impac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section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2D06-F345-194D-B9F8-18C640C9A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8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>
                <a:solidFill>
                  <a:srgbClr val="4D4F53"/>
                </a:solidFill>
              </a:defRPr>
            </a:lvl1pPr>
            <a:lvl2pPr>
              <a:buClr>
                <a:srgbClr val="FF0000"/>
              </a:buClr>
              <a:defRPr sz="2000">
                <a:solidFill>
                  <a:srgbClr val="4D4F53"/>
                </a:solidFill>
              </a:defRPr>
            </a:lvl2pPr>
            <a:lvl3pPr>
              <a:buClr>
                <a:srgbClr val="FF0000"/>
              </a:buClr>
              <a:defRPr sz="1800">
                <a:solidFill>
                  <a:srgbClr val="4D4F53"/>
                </a:solidFill>
              </a:defRPr>
            </a:lvl3pPr>
            <a:lvl4pPr>
              <a:buClr>
                <a:srgbClr val="FF0000"/>
              </a:buClr>
              <a:defRPr sz="1600">
                <a:solidFill>
                  <a:srgbClr val="4D4F53"/>
                </a:solidFill>
              </a:defRPr>
            </a:lvl4pPr>
            <a:lvl5pPr>
              <a:buClr>
                <a:srgbClr val="FF0000"/>
              </a:buClr>
              <a:defRPr sz="1600">
                <a:solidFill>
                  <a:srgbClr val="4D4F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2D06-F345-194D-B9F8-18C640C9A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86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>
                <a:solidFill>
                  <a:srgbClr val="4D4F53"/>
                </a:solidFill>
              </a:defRPr>
            </a:lvl1pPr>
            <a:lvl2pPr>
              <a:buClr>
                <a:srgbClr val="FF0000"/>
              </a:buClr>
              <a:defRPr sz="2000">
                <a:solidFill>
                  <a:srgbClr val="4D4F53"/>
                </a:solidFill>
              </a:defRPr>
            </a:lvl2pPr>
            <a:lvl3pPr>
              <a:buClr>
                <a:srgbClr val="FF0000"/>
              </a:buClr>
              <a:defRPr sz="1800">
                <a:solidFill>
                  <a:srgbClr val="4D4F53"/>
                </a:solidFill>
              </a:defRPr>
            </a:lvl3pPr>
            <a:lvl4pPr>
              <a:buClr>
                <a:srgbClr val="FF0000"/>
              </a:buClr>
              <a:defRPr sz="1600">
                <a:solidFill>
                  <a:srgbClr val="4D4F53"/>
                </a:solidFill>
              </a:defRPr>
            </a:lvl4pPr>
            <a:lvl5pPr>
              <a:buClr>
                <a:srgbClr val="FF0000"/>
              </a:buClr>
              <a:defRPr sz="1600">
                <a:solidFill>
                  <a:srgbClr val="4D4F5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 sz="2400">
                <a:solidFill>
                  <a:srgbClr val="4D4F53"/>
                </a:solidFill>
              </a:defRPr>
            </a:lvl1pPr>
            <a:lvl2pPr>
              <a:buClr>
                <a:srgbClr val="FF0000"/>
              </a:buClr>
              <a:defRPr sz="2000">
                <a:solidFill>
                  <a:srgbClr val="4D4F53"/>
                </a:solidFill>
              </a:defRPr>
            </a:lvl2pPr>
            <a:lvl3pPr>
              <a:buClr>
                <a:srgbClr val="FF0000"/>
              </a:buClr>
              <a:defRPr sz="1800">
                <a:solidFill>
                  <a:srgbClr val="4D4F53"/>
                </a:solidFill>
              </a:defRPr>
            </a:lvl3pPr>
            <a:lvl4pPr>
              <a:buClr>
                <a:srgbClr val="FF0000"/>
              </a:buClr>
              <a:defRPr sz="1600">
                <a:solidFill>
                  <a:srgbClr val="4D4F53"/>
                </a:solidFill>
              </a:defRPr>
            </a:lvl4pPr>
            <a:lvl5pPr>
              <a:buClr>
                <a:srgbClr val="FF0000"/>
              </a:buClr>
              <a:defRPr sz="1600">
                <a:solidFill>
                  <a:srgbClr val="4D4F5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2D06-F345-194D-B9F8-18C640C9A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6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(R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78858"/>
            <a:ext cx="4011084" cy="47473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4D4F5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2D06-F345-194D-B9F8-18C640C9A5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2" y="410687"/>
            <a:ext cx="4011084" cy="795528"/>
          </a:xfrm>
        </p:spPr>
        <p:txBody>
          <a:bodyPr/>
          <a:lstStyle>
            <a:lvl1pPr>
              <a:defRPr>
                <a:solidFill>
                  <a:srgbClr val="D52A1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65554" y="-145143"/>
            <a:ext cx="7571589" cy="710684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067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Pictures (Righ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78858"/>
            <a:ext cx="4011084" cy="47473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4D4F5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2D06-F345-194D-B9F8-18C640C9A5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2" y="410687"/>
            <a:ext cx="4011084" cy="795528"/>
          </a:xfrm>
        </p:spPr>
        <p:txBody>
          <a:bodyPr/>
          <a:lstStyle>
            <a:lvl1pPr>
              <a:defRPr>
                <a:solidFill>
                  <a:srgbClr val="D52A1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765554" y="-145143"/>
            <a:ext cx="7571589" cy="3611674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65553" y="3486503"/>
            <a:ext cx="7571589" cy="3611674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9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(Lef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83818" y="-145143"/>
            <a:ext cx="7571589" cy="710684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5489" y="1378858"/>
            <a:ext cx="4011084" cy="47473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4D4F5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2D06-F345-194D-B9F8-18C640C9A5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05490" y="410687"/>
            <a:ext cx="4011084" cy="795528"/>
          </a:xfrm>
        </p:spPr>
        <p:txBody>
          <a:bodyPr/>
          <a:lstStyle>
            <a:lvl1pPr>
              <a:defRPr>
                <a:solidFill>
                  <a:srgbClr val="D52A1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020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Pictures (Lef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83818" y="-145143"/>
            <a:ext cx="7571589" cy="3570731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5489" y="1378858"/>
            <a:ext cx="4011084" cy="47473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4D4F5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2D06-F345-194D-B9F8-18C640C9A5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605490" y="410687"/>
            <a:ext cx="4011084" cy="795528"/>
          </a:xfrm>
        </p:spPr>
        <p:txBody>
          <a:bodyPr/>
          <a:lstStyle>
            <a:lvl1pPr>
              <a:defRPr>
                <a:solidFill>
                  <a:srgbClr val="D52A1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183818" y="3452883"/>
            <a:ext cx="7571589" cy="3611674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31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30629" y="-101599"/>
            <a:ext cx="12467772" cy="52547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7371" y="5367338"/>
            <a:ext cx="11510414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4D4F53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2D06-F345-194D-B9F8-18C640C9A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9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945" y="479161"/>
            <a:ext cx="10189026" cy="7955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60047"/>
            <a:ext cx="3150185" cy="5016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rgbClr val="4D4F53"/>
                </a:solidFill>
                <a:latin typeface="Arial"/>
                <a:cs typeface="Arial"/>
              </a:defRPr>
            </a:lvl1pPr>
          </a:lstStyle>
          <a:p>
            <a:fld id="{8C6E2D06-F345-194D-B9F8-18C640C9A5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11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6" r:id="rId5"/>
    <p:sldLayoutId id="2147483660" r:id="rId6"/>
    <p:sldLayoutId id="2147483658" r:id="rId7"/>
    <p:sldLayoutId id="2147483661" r:id="rId8"/>
    <p:sldLayoutId id="2147483657" r:id="rId9"/>
    <p:sldLayoutId id="2147483655" r:id="rId10"/>
    <p:sldLayoutId id="2147483654" r:id="rId11"/>
    <p:sldLayoutId id="2147483659" r:id="rId12"/>
    <p:sldLayoutId id="2147483662" r:id="rId13"/>
    <p:sldLayoutId id="2147483663" r:id="rId1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kern="1200">
          <a:solidFill>
            <a:schemeClr val="bg1"/>
          </a:solidFill>
          <a:latin typeface="Impact"/>
          <a:ea typeface="+mj-ea"/>
          <a:cs typeface="Impac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ozinga.com/product/ca6-recycled-concrete/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14400" y="1630141"/>
            <a:ext cx="10363200" cy="784956"/>
          </a:xfrm>
        </p:spPr>
        <p:txBody>
          <a:bodyPr>
            <a:noAutofit/>
          </a:bodyPr>
          <a:lstStyle/>
          <a:p>
            <a:r>
              <a:rPr lang="en-GB" sz="3600" dirty="0"/>
              <a:t>What to do about material contamination</a:t>
            </a:r>
            <a:br>
              <a:rPr lang="en-GB" sz="3600" dirty="0"/>
            </a:br>
            <a:r>
              <a:rPr lang="en-GB" sz="3600" dirty="0"/>
              <a:t>	The easy material is gone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21st July 2023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1" dirty="0"/>
              <a:t>Mark Krause </a:t>
            </a:r>
            <a:r>
              <a:rPr lang="en-US" dirty="0">
                <a:solidFill>
                  <a:srgbClr val="FF0000"/>
                </a:solidFill>
              </a:rPr>
              <a:t>|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 </a:t>
            </a:r>
            <a:r>
              <a:rPr lang="en-US" sz="1300" dirty="0"/>
              <a:t>North America Managing Director</a:t>
            </a:r>
            <a:br>
              <a:rPr lang="en-US" sz="1300" dirty="0"/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019175" y="2638425"/>
            <a:ext cx="2300097" cy="45719"/>
          </a:xfrm>
          <a:prstGeom prst="rect">
            <a:avLst/>
          </a:prstGeom>
          <a:solidFill>
            <a:srgbClr val="DB20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03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2206626" y="2317750"/>
            <a:ext cx="7802563" cy="2653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Common case of density separation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-  lignite SG 1.4 &amp; Silica SG 2.7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	   difference = 1.3 </a:t>
            </a:r>
          </a:p>
          <a:p>
            <a:pPr algn="l" eaLnBrk="1" hangingPunct="1">
              <a:spcBef>
                <a:spcPct val="20000"/>
              </a:spcBef>
              <a:buFontTx/>
              <a:buChar char="•"/>
              <a:defRPr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Use with Sieve Bend on overflow to 	recover fine sand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49945" y="479161"/>
            <a:ext cx="10189026" cy="7955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en-US" altLang="en-US" sz="3600" dirty="0">
                <a:latin typeface="Arial Black" panose="020B0A04020102020204" pitchFamily="34" charset="0"/>
              </a:rPr>
              <a:t>Removal of Organics</a:t>
            </a:r>
          </a:p>
        </p:txBody>
      </p:sp>
    </p:spTree>
    <p:extLst>
      <p:ext uri="{BB962C8B-B14F-4D97-AF65-F5344CB8AC3E}">
        <p14:creationId xmlns:p14="http://schemas.microsoft.com/office/powerpoint/2010/main" val="336935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4"/>
          <p:cNvSpPr>
            <a:spLocks noChangeArrowheads="1"/>
          </p:cNvSpPr>
          <p:nvPr/>
        </p:nvSpPr>
        <p:spPr bwMode="auto">
          <a:xfrm>
            <a:off x="4343400" y="4892675"/>
            <a:ext cx="3505200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29" name="Rectangle 25"/>
          <p:cNvSpPr>
            <a:spLocks noChangeArrowheads="1"/>
          </p:cNvSpPr>
          <p:nvPr/>
        </p:nvSpPr>
        <p:spPr bwMode="auto">
          <a:xfrm>
            <a:off x="4267200" y="2133600"/>
            <a:ext cx="36576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30" name="Rectangle 26"/>
          <p:cNvSpPr>
            <a:spLocks noChangeArrowheads="1"/>
          </p:cNvSpPr>
          <p:nvPr/>
        </p:nvSpPr>
        <p:spPr bwMode="auto">
          <a:xfrm>
            <a:off x="4800600" y="4876800"/>
            <a:ext cx="457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031" name="Rectangle 27"/>
          <p:cNvSpPr>
            <a:spLocks noChangeArrowheads="1"/>
          </p:cNvSpPr>
          <p:nvPr/>
        </p:nvSpPr>
        <p:spPr bwMode="auto">
          <a:xfrm>
            <a:off x="6919913" y="4876800"/>
            <a:ext cx="457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 b="0" baseline="-25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26" name="Object 28"/>
          <p:cNvGraphicFramePr>
            <a:graphicFrameLocks noChangeAspect="1"/>
          </p:cNvGraphicFramePr>
          <p:nvPr/>
        </p:nvGraphicFramePr>
        <p:xfrm>
          <a:off x="4267201" y="4724401"/>
          <a:ext cx="36560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655771" imgH="339547" progId="Visio.Drawing.11">
                  <p:embed/>
                </p:oleObj>
              </mc:Choice>
              <mc:Fallback>
                <p:oleObj name="Visio" r:id="rId2" imgW="3655771" imgH="339547" progId="Visio.Drawing.11">
                  <p:embed/>
                  <p:pic>
                    <p:nvPicPr>
                      <p:cNvPr id="1026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1" y="4724401"/>
                        <a:ext cx="365601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29"/>
          <p:cNvGraphicFramePr>
            <a:graphicFrameLocks noChangeAspect="1"/>
          </p:cNvGraphicFramePr>
          <p:nvPr/>
        </p:nvGraphicFramePr>
        <p:xfrm>
          <a:off x="4038601" y="1905001"/>
          <a:ext cx="4316413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4317187" imgH="1199083" progId="Visio.Drawing.11">
                  <p:embed/>
                </p:oleObj>
              </mc:Choice>
              <mc:Fallback>
                <p:oleObj name="Visio" r:id="rId4" imgW="4317187" imgH="1199083" progId="Visio.Drawing.11">
                  <p:embed/>
                  <p:pic>
                    <p:nvPicPr>
                      <p:cNvPr id="1027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1" y="1905001"/>
                        <a:ext cx="4316413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2" name="Group 30"/>
          <p:cNvGrpSpPr>
            <a:grpSpLocks/>
          </p:cNvGrpSpPr>
          <p:nvPr/>
        </p:nvGrpSpPr>
        <p:grpSpPr bwMode="auto">
          <a:xfrm>
            <a:off x="4841875" y="1463675"/>
            <a:ext cx="381000" cy="3429000"/>
            <a:chOff x="1344" y="1008"/>
            <a:chExt cx="240" cy="2160"/>
          </a:xfrm>
        </p:grpSpPr>
        <p:sp>
          <p:nvSpPr>
            <p:cNvPr id="1084" name="Rectangle 31"/>
            <p:cNvSpPr>
              <a:spLocks noChangeArrowheads="1"/>
            </p:cNvSpPr>
            <p:nvPr/>
          </p:nvSpPr>
          <p:spPr bwMode="auto">
            <a:xfrm>
              <a:off x="1440" y="1008"/>
              <a:ext cx="48" cy="201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50000">
                  <a:srgbClr val="FCB2B7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5" name="AutoShape 32"/>
            <p:cNvSpPr>
              <a:spLocks noChangeArrowheads="1"/>
            </p:cNvSpPr>
            <p:nvPr/>
          </p:nvSpPr>
          <p:spPr bwMode="auto">
            <a:xfrm>
              <a:off x="1344" y="2976"/>
              <a:ext cx="240" cy="192"/>
            </a:xfrm>
            <a:custGeom>
              <a:avLst/>
              <a:gdLst>
                <a:gd name="T0" fmla="*/ 210 w 21600"/>
                <a:gd name="T1" fmla="*/ 96 h 21600"/>
                <a:gd name="T2" fmla="*/ 120 w 21600"/>
                <a:gd name="T3" fmla="*/ 192 h 21600"/>
                <a:gd name="T4" fmla="*/ 30 w 21600"/>
                <a:gd name="T5" fmla="*/ 96 h 21600"/>
                <a:gd name="T6" fmla="*/ 12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3" name="Rectangle 33"/>
          <p:cNvSpPr>
            <a:spLocks noChangeArrowheads="1"/>
          </p:cNvSpPr>
          <p:nvPr/>
        </p:nvSpPr>
        <p:spPr bwMode="auto">
          <a:xfrm>
            <a:off x="4879975" y="1028700"/>
            <a:ext cx="304800" cy="6858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00FF00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034" name="Group 34"/>
          <p:cNvGrpSpPr>
            <a:grpSpLocks/>
          </p:cNvGrpSpPr>
          <p:nvPr/>
        </p:nvGrpSpPr>
        <p:grpSpPr bwMode="auto">
          <a:xfrm>
            <a:off x="6961188" y="1463675"/>
            <a:ext cx="381000" cy="3429000"/>
            <a:chOff x="1344" y="1008"/>
            <a:chExt cx="240" cy="2160"/>
          </a:xfrm>
        </p:grpSpPr>
        <p:sp>
          <p:nvSpPr>
            <p:cNvPr id="1082" name="Rectangle 35"/>
            <p:cNvSpPr>
              <a:spLocks noChangeArrowheads="1"/>
            </p:cNvSpPr>
            <p:nvPr/>
          </p:nvSpPr>
          <p:spPr bwMode="auto">
            <a:xfrm>
              <a:off x="1440" y="1008"/>
              <a:ext cx="48" cy="201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50000">
                  <a:srgbClr val="FCB2B7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3" name="AutoShape 36"/>
            <p:cNvSpPr>
              <a:spLocks noChangeArrowheads="1"/>
            </p:cNvSpPr>
            <p:nvPr/>
          </p:nvSpPr>
          <p:spPr bwMode="auto">
            <a:xfrm>
              <a:off x="1344" y="2976"/>
              <a:ext cx="240" cy="192"/>
            </a:xfrm>
            <a:custGeom>
              <a:avLst/>
              <a:gdLst>
                <a:gd name="T0" fmla="*/ 210 w 21600"/>
                <a:gd name="T1" fmla="*/ 96 h 21600"/>
                <a:gd name="T2" fmla="*/ 120 w 21600"/>
                <a:gd name="T3" fmla="*/ 192 h 21600"/>
                <a:gd name="T4" fmla="*/ 30 w 21600"/>
                <a:gd name="T5" fmla="*/ 96 h 21600"/>
                <a:gd name="T6" fmla="*/ 12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5" name="Rectangle 37"/>
          <p:cNvSpPr>
            <a:spLocks noChangeArrowheads="1"/>
          </p:cNvSpPr>
          <p:nvPr/>
        </p:nvSpPr>
        <p:spPr bwMode="auto">
          <a:xfrm>
            <a:off x="6999288" y="1028700"/>
            <a:ext cx="304800" cy="6858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00FF00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1036" name="Group 38"/>
          <p:cNvGrpSpPr>
            <a:grpSpLocks/>
          </p:cNvGrpSpPr>
          <p:nvPr/>
        </p:nvGrpSpPr>
        <p:grpSpPr bwMode="auto">
          <a:xfrm>
            <a:off x="5592764" y="1828801"/>
            <a:ext cx="1004887" cy="1281113"/>
            <a:chOff x="490" y="547"/>
            <a:chExt cx="633" cy="807"/>
          </a:xfrm>
        </p:grpSpPr>
        <p:sp>
          <p:nvSpPr>
            <p:cNvPr id="1076" name="Rectangle 39"/>
            <p:cNvSpPr>
              <a:spLocks noChangeArrowheads="1"/>
            </p:cNvSpPr>
            <p:nvPr/>
          </p:nvSpPr>
          <p:spPr bwMode="auto">
            <a:xfrm>
              <a:off x="547" y="1181"/>
              <a:ext cx="29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7" name="Rectangle 40"/>
            <p:cNvSpPr>
              <a:spLocks noChangeArrowheads="1"/>
            </p:cNvSpPr>
            <p:nvPr/>
          </p:nvSpPr>
          <p:spPr bwMode="auto">
            <a:xfrm>
              <a:off x="1037" y="1181"/>
              <a:ext cx="29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1078" name="Group 41"/>
            <p:cNvGrpSpPr>
              <a:grpSpLocks/>
            </p:cNvGrpSpPr>
            <p:nvPr/>
          </p:nvGrpSpPr>
          <p:grpSpPr bwMode="auto">
            <a:xfrm>
              <a:off x="490" y="1296"/>
              <a:ext cx="633" cy="58"/>
              <a:chOff x="490" y="1296"/>
              <a:chExt cx="633" cy="58"/>
            </a:xfrm>
          </p:grpSpPr>
          <p:sp>
            <p:nvSpPr>
              <p:cNvPr id="1080" name="Rectangle 42"/>
              <p:cNvSpPr>
                <a:spLocks noChangeArrowheads="1"/>
              </p:cNvSpPr>
              <p:nvPr/>
            </p:nvSpPr>
            <p:spPr bwMode="auto">
              <a:xfrm>
                <a:off x="490" y="1296"/>
                <a:ext cx="633" cy="29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81" name="Rectangle 43"/>
              <p:cNvSpPr>
                <a:spLocks noChangeArrowheads="1"/>
              </p:cNvSpPr>
              <p:nvPr/>
            </p:nvSpPr>
            <p:spPr bwMode="auto">
              <a:xfrm>
                <a:off x="490" y="1325"/>
                <a:ext cx="633" cy="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079" name="Rectangle 44"/>
            <p:cNvSpPr>
              <a:spLocks noChangeArrowheads="1"/>
            </p:cNvSpPr>
            <p:nvPr/>
          </p:nvSpPr>
          <p:spPr bwMode="auto">
            <a:xfrm>
              <a:off x="533" y="547"/>
              <a:ext cx="547" cy="6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2333" name="Line 45"/>
          <p:cNvSpPr>
            <a:spLocks noChangeShapeType="1"/>
          </p:cNvSpPr>
          <p:nvPr/>
        </p:nvSpPr>
        <p:spPr bwMode="auto">
          <a:xfrm>
            <a:off x="6096000" y="1066800"/>
            <a:ext cx="0" cy="1828800"/>
          </a:xfrm>
          <a:prstGeom prst="line">
            <a:avLst/>
          </a:prstGeom>
          <a:noFill/>
          <a:ln w="12700">
            <a:noFill/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6" name="Group 91"/>
          <p:cNvGrpSpPr>
            <a:grpSpLocks/>
          </p:cNvGrpSpPr>
          <p:nvPr/>
        </p:nvGrpSpPr>
        <p:grpSpPr bwMode="auto">
          <a:xfrm>
            <a:off x="2309814" y="2787650"/>
            <a:ext cx="1970087" cy="641350"/>
            <a:chOff x="495" y="1756"/>
            <a:chExt cx="1241" cy="404"/>
          </a:xfrm>
        </p:grpSpPr>
        <p:sp>
          <p:nvSpPr>
            <p:cNvPr id="1074" name="Rectangle 89"/>
            <p:cNvSpPr>
              <a:spLocks noChangeArrowheads="1"/>
            </p:cNvSpPr>
            <p:nvPr/>
          </p:nvSpPr>
          <p:spPr bwMode="auto">
            <a:xfrm>
              <a:off x="495" y="1756"/>
              <a:ext cx="4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Tank</a:t>
              </a:r>
            </a:p>
          </p:txBody>
        </p:sp>
        <p:sp>
          <p:nvSpPr>
            <p:cNvPr id="1075" name="Line 90"/>
            <p:cNvSpPr>
              <a:spLocks noChangeShapeType="1"/>
            </p:cNvSpPr>
            <p:nvPr/>
          </p:nvSpPr>
          <p:spPr bwMode="auto">
            <a:xfrm>
              <a:off x="864" y="1944"/>
              <a:ext cx="872" cy="2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7" name="Group 92"/>
          <p:cNvGrpSpPr>
            <a:grpSpLocks/>
          </p:cNvGrpSpPr>
          <p:nvPr/>
        </p:nvGrpSpPr>
        <p:grpSpPr bwMode="auto">
          <a:xfrm>
            <a:off x="2297114" y="1454150"/>
            <a:ext cx="1970087" cy="641350"/>
            <a:chOff x="495" y="1756"/>
            <a:chExt cx="1241" cy="404"/>
          </a:xfrm>
        </p:grpSpPr>
        <p:sp>
          <p:nvSpPr>
            <p:cNvPr id="1072" name="Rectangle 93"/>
            <p:cNvSpPr>
              <a:spLocks noChangeArrowheads="1"/>
            </p:cNvSpPr>
            <p:nvPr/>
          </p:nvSpPr>
          <p:spPr bwMode="auto">
            <a:xfrm>
              <a:off x="495" y="1756"/>
              <a:ext cx="4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Weir</a:t>
              </a:r>
            </a:p>
          </p:txBody>
        </p:sp>
        <p:sp>
          <p:nvSpPr>
            <p:cNvPr id="1073" name="Line 94"/>
            <p:cNvSpPr>
              <a:spLocks noChangeShapeType="1"/>
            </p:cNvSpPr>
            <p:nvPr/>
          </p:nvSpPr>
          <p:spPr bwMode="auto">
            <a:xfrm>
              <a:off x="864" y="1944"/>
              <a:ext cx="872" cy="2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8" name="Group 102"/>
          <p:cNvGrpSpPr>
            <a:grpSpLocks/>
          </p:cNvGrpSpPr>
          <p:nvPr/>
        </p:nvGrpSpPr>
        <p:grpSpPr bwMode="auto">
          <a:xfrm>
            <a:off x="8102600" y="1581150"/>
            <a:ext cx="1576388" cy="628650"/>
            <a:chOff x="4120" y="596"/>
            <a:chExt cx="753" cy="692"/>
          </a:xfrm>
        </p:grpSpPr>
        <p:sp>
          <p:nvSpPr>
            <p:cNvPr id="1070" name="Rectangle 96"/>
            <p:cNvSpPr>
              <a:spLocks noChangeArrowheads="1"/>
            </p:cNvSpPr>
            <p:nvPr/>
          </p:nvSpPr>
          <p:spPr bwMode="auto">
            <a:xfrm>
              <a:off x="4183" y="596"/>
              <a:ext cx="6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O/F Launder</a:t>
              </a:r>
            </a:p>
          </p:txBody>
        </p:sp>
        <p:sp>
          <p:nvSpPr>
            <p:cNvPr id="1071" name="Line 97"/>
            <p:cNvSpPr>
              <a:spLocks noChangeShapeType="1"/>
            </p:cNvSpPr>
            <p:nvPr/>
          </p:nvSpPr>
          <p:spPr bwMode="auto">
            <a:xfrm flipH="1">
              <a:off x="4120" y="968"/>
              <a:ext cx="328" cy="3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9" name="Group 101"/>
          <p:cNvGrpSpPr>
            <a:grpSpLocks/>
          </p:cNvGrpSpPr>
          <p:nvPr/>
        </p:nvGrpSpPr>
        <p:grpSpPr bwMode="auto">
          <a:xfrm>
            <a:off x="2081214" y="4578350"/>
            <a:ext cx="2490787" cy="641350"/>
            <a:chOff x="351" y="2884"/>
            <a:chExt cx="1569" cy="404"/>
          </a:xfrm>
        </p:grpSpPr>
        <p:sp>
          <p:nvSpPr>
            <p:cNvPr id="1068" name="Rectangle 99"/>
            <p:cNvSpPr>
              <a:spLocks noChangeArrowheads="1"/>
            </p:cNvSpPr>
            <p:nvPr/>
          </p:nvSpPr>
          <p:spPr bwMode="auto">
            <a:xfrm>
              <a:off x="351" y="2884"/>
              <a:ext cx="79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Plenum </a:t>
              </a:r>
            </a:p>
            <a:p>
              <a:r>
                <a:rPr lang="en-US" altLang="en-US">
                  <a:solidFill>
                    <a:srgbClr val="FF0000"/>
                  </a:solidFill>
                </a:rPr>
                <a:t>Chamber</a:t>
              </a:r>
            </a:p>
          </p:txBody>
        </p:sp>
        <p:sp>
          <p:nvSpPr>
            <p:cNvPr id="1069" name="Line 100"/>
            <p:cNvSpPr>
              <a:spLocks noChangeShapeType="1"/>
            </p:cNvSpPr>
            <p:nvPr/>
          </p:nvSpPr>
          <p:spPr bwMode="auto">
            <a:xfrm>
              <a:off x="1034" y="3192"/>
              <a:ext cx="88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" name="Group 109"/>
          <p:cNvGrpSpPr>
            <a:grpSpLocks/>
          </p:cNvGrpSpPr>
          <p:nvPr/>
        </p:nvGrpSpPr>
        <p:grpSpPr bwMode="auto">
          <a:xfrm>
            <a:off x="7670800" y="3943350"/>
            <a:ext cx="1944688" cy="869950"/>
            <a:chOff x="3872" y="2484"/>
            <a:chExt cx="1225" cy="548"/>
          </a:xfrm>
        </p:grpSpPr>
        <p:sp>
          <p:nvSpPr>
            <p:cNvPr id="1066" name="Rectangle 107"/>
            <p:cNvSpPr>
              <a:spLocks noChangeArrowheads="1"/>
            </p:cNvSpPr>
            <p:nvPr/>
          </p:nvSpPr>
          <p:spPr bwMode="auto">
            <a:xfrm>
              <a:off x="4407" y="2484"/>
              <a:ext cx="6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Plate with</a:t>
              </a:r>
            </a:p>
            <a:p>
              <a:r>
                <a:rPr lang="en-US" altLang="en-US">
                  <a:solidFill>
                    <a:srgbClr val="FF0000"/>
                  </a:solidFill>
                </a:rPr>
                <a:t>Nozzles</a:t>
              </a:r>
            </a:p>
          </p:txBody>
        </p:sp>
        <p:sp>
          <p:nvSpPr>
            <p:cNvPr id="1067" name="Line 108"/>
            <p:cNvSpPr>
              <a:spLocks noChangeShapeType="1"/>
            </p:cNvSpPr>
            <p:nvPr/>
          </p:nvSpPr>
          <p:spPr bwMode="auto">
            <a:xfrm flipH="1">
              <a:off x="3872" y="2864"/>
              <a:ext cx="504" cy="1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1" name="Group 118"/>
          <p:cNvGrpSpPr>
            <a:grpSpLocks/>
          </p:cNvGrpSpPr>
          <p:nvPr/>
        </p:nvGrpSpPr>
        <p:grpSpPr bwMode="auto">
          <a:xfrm>
            <a:off x="5168900" y="3600450"/>
            <a:ext cx="1879600" cy="933450"/>
            <a:chOff x="2296" y="2268"/>
            <a:chExt cx="1184" cy="588"/>
          </a:xfrm>
        </p:grpSpPr>
        <p:sp>
          <p:nvSpPr>
            <p:cNvPr id="1063" name="Rectangle 114"/>
            <p:cNvSpPr>
              <a:spLocks noChangeArrowheads="1"/>
            </p:cNvSpPr>
            <p:nvPr/>
          </p:nvSpPr>
          <p:spPr bwMode="auto">
            <a:xfrm>
              <a:off x="2543" y="2268"/>
              <a:ext cx="6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Plungers</a:t>
              </a:r>
            </a:p>
          </p:txBody>
        </p:sp>
        <p:sp>
          <p:nvSpPr>
            <p:cNvPr id="1064" name="Line 115"/>
            <p:cNvSpPr>
              <a:spLocks noChangeShapeType="1"/>
            </p:cNvSpPr>
            <p:nvPr/>
          </p:nvSpPr>
          <p:spPr bwMode="auto">
            <a:xfrm>
              <a:off x="3024" y="2536"/>
              <a:ext cx="456" cy="3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65" name="Line 116"/>
            <p:cNvSpPr>
              <a:spLocks noChangeShapeType="1"/>
            </p:cNvSpPr>
            <p:nvPr/>
          </p:nvSpPr>
          <p:spPr bwMode="auto">
            <a:xfrm flipH="1">
              <a:off x="2296" y="2544"/>
              <a:ext cx="392" cy="2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129"/>
          <p:cNvGrpSpPr>
            <a:grpSpLocks/>
          </p:cNvGrpSpPr>
          <p:nvPr/>
        </p:nvGrpSpPr>
        <p:grpSpPr bwMode="auto">
          <a:xfrm>
            <a:off x="5067300" y="5219700"/>
            <a:ext cx="2095500" cy="1206500"/>
            <a:chOff x="2232" y="3288"/>
            <a:chExt cx="1320" cy="760"/>
          </a:xfrm>
        </p:grpSpPr>
        <p:grpSp>
          <p:nvGrpSpPr>
            <p:cNvPr id="1058" name="Group 119"/>
            <p:cNvGrpSpPr>
              <a:grpSpLocks/>
            </p:cNvGrpSpPr>
            <p:nvPr/>
          </p:nvGrpSpPr>
          <p:grpSpPr bwMode="auto">
            <a:xfrm>
              <a:off x="2232" y="3288"/>
              <a:ext cx="1320" cy="760"/>
              <a:chOff x="2232" y="3288"/>
              <a:chExt cx="1320" cy="760"/>
            </a:xfrm>
          </p:grpSpPr>
          <p:sp>
            <p:nvSpPr>
              <p:cNvPr id="1060" name="Rectangle 111"/>
              <p:cNvSpPr>
                <a:spLocks noChangeArrowheads="1"/>
              </p:cNvSpPr>
              <p:nvPr/>
            </p:nvSpPr>
            <p:spPr bwMode="auto">
              <a:xfrm>
                <a:off x="2639" y="3644"/>
                <a:ext cx="690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2075" tIns="46038" rIns="92075" bIns="46038">
                <a:spAutoFit/>
              </a:bodyPr>
              <a:lstStyle>
                <a:lvl1pPr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9pPr>
              </a:lstStyle>
              <a:p>
                <a:r>
                  <a:rPr lang="en-US" altLang="en-US">
                    <a:solidFill>
                      <a:srgbClr val="FF0000"/>
                    </a:solidFill>
                  </a:rPr>
                  <a:t>Outlet Ports</a:t>
                </a:r>
              </a:p>
            </p:txBody>
          </p:sp>
          <p:sp>
            <p:nvSpPr>
              <p:cNvPr id="1061" name="Line 112"/>
              <p:cNvSpPr>
                <a:spLocks noChangeShapeType="1"/>
              </p:cNvSpPr>
              <p:nvPr/>
            </p:nvSpPr>
            <p:spPr bwMode="auto">
              <a:xfrm flipH="1" flipV="1">
                <a:off x="2232" y="3288"/>
                <a:ext cx="512" cy="52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62" name="Line 113"/>
              <p:cNvSpPr>
                <a:spLocks noChangeShapeType="1"/>
              </p:cNvSpPr>
              <p:nvPr/>
            </p:nvSpPr>
            <p:spPr bwMode="auto">
              <a:xfrm flipV="1">
                <a:off x="3208" y="3344"/>
                <a:ext cx="344" cy="520"/>
              </a:xfrm>
              <a:prstGeom prst="line">
                <a:avLst/>
              </a:prstGeom>
              <a:noFill/>
              <a:ln w="38100">
                <a:solidFill>
                  <a:srgbClr val="FF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059" name="Line 120"/>
            <p:cNvSpPr>
              <a:spLocks noChangeShapeType="1"/>
            </p:cNvSpPr>
            <p:nvPr/>
          </p:nvSpPr>
          <p:spPr bwMode="auto">
            <a:xfrm flipV="1">
              <a:off x="3208" y="3344"/>
              <a:ext cx="344" cy="5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2410" name="Rectangle 122"/>
          <p:cNvSpPr>
            <a:spLocks noChangeArrowheads="1"/>
          </p:cNvSpPr>
          <p:nvPr/>
        </p:nvSpPr>
        <p:spPr bwMode="auto">
          <a:xfrm>
            <a:off x="5561014" y="2168526"/>
            <a:ext cx="1095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Feedwell</a:t>
            </a:r>
          </a:p>
        </p:txBody>
      </p:sp>
      <p:grpSp>
        <p:nvGrpSpPr>
          <p:cNvPr id="14" name="Group 128"/>
          <p:cNvGrpSpPr>
            <a:grpSpLocks/>
          </p:cNvGrpSpPr>
          <p:nvPr/>
        </p:nvGrpSpPr>
        <p:grpSpPr bwMode="auto">
          <a:xfrm>
            <a:off x="5168900" y="1085850"/>
            <a:ext cx="1879600" cy="577850"/>
            <a:chOff x="2296" y="684"/>
            <a:chExt cx="1184" cy="364"/>
          </a:xfrm>
        </p:grpSpPr>
        <p:sp>
          <p:nvSpPr>
            <p:cNvPr id="1055" name="Rectangle 125"/>
            <p:cNvSpPr>
              <a:spLocks noChangeArrowheads="1"/>
            </p:cNvSpPr>
            <p:nvPr/>
          </p:nvSpPr>
          <p:spPr bwMode="auto">
            <a:xfrm>
              <a:off x="2427" y="684"/>
              <a:ext cx="92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en-US" altLang="en-US">
                  <a:solidFill>
                    <a:srgbClr val="FF0000"/>
                  </a:solidFill>
                </a:rPr>
                <a:t>Air Cylinders</a:t>
              </a:r>
            </a:p>
          </p:txBody>
        </p:sp>
        <p:sp>
          <p:nvSpPr>
            <p:cNvPr id="1056" name="Line 126"/>
            <p:cNvSpPr>
              <a:spLocks noChangeShapeType="1"/>
            </p:cNvSpPr>
            <p:nvPr/>
          </p:nvSpPr>
          <p:spPr bwMode="auto">
            <a:xfrm>
              <a:off x="3224" y="920"/>
              <a:ext cx="256" cy="12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57" name="Line 127"/>
            <p:cNvSpPr>
              <a:spLocks noChangeShapeType="1"/>
            </p:cNvSpPr>
            <p:nvPr/>
          </p:nvSpPr>
          <p:spPr bwMode="auto">
            <a:xfrm flipH="1">
              <a:off x="2296" y="920"/>
              <a:ext cx="296" cy="9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48" name="Group 133"/>
          <p:cNvGrpSpPr>
            <a:grpSpLocks/>
          </p:cNvGrpSpPr>
          <p:nvPr/>
        </p:nvGrpSpPr>
        <p:grpSpPr bwMode="auto">
          <a:xfrm>
            <a:off x="7366000" y="1365184"/>
            <a:ext cx="304800" cy="1304409"/>
            <a:chOff x="4952" y="657"/>
            <a:chExt cx="192" cy="1121"/>
          </a:xfrm>
        </p:grpSpPr>
        <p:sp>
          <p:nvSpPr>
            <p:cNvPr id="1052" name="Rectangle 132"/>
            <p:cNvSpPr>
              <a:spLocks noChangeArrowheads="1"/>
            </p:cNvSpPr>
            <p:nvPr/>
          </p:nvSpPr>
          <p:spPr bwMode="auto">
            <a:xfrm>
              <a:off x="5016" y="791"/>
              <a:ext cx="64" cy="317"/>
            </a:xfrm>
            <a:prstGeom prst="rect">
              <a:avLst/>
            </a:prstGeom>
            <a:solidFill>
              <a:srgbClr val="FF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3" name="Rectangle 130"/>
            <p:cNvSpPr>
              <a:spLocks noChangeArrowheads="1"/>
            </p:cNvSpPr>
            <p:nvPr/>
          </p:nvSpPr>
          <p:spPr bwMode="auto">
            <a:xfrm>
              <a:off x="4952" y="1461"/>
              <a:ext cx="192" cy="317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54" name="Rectangle 131"/>
            <p:cNvSpPr>
              <a:spLocks noChangeArrowheads="1"/>
            </p:cNvSpPr>
            <p:nvPr/>
          </p:nvSpPr>
          <p:spPr bwMode="auto">
            <a:xfrm>
              <a:off x="4968" y="657"/>
              <a:ext cx="116" cy="317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6" name="Group 134"/>
          <p:cNvGrpSpPr>
            <a:grpSpLocks/>
          </p:cNvGrpSpPr>
          <p:nvPr/>
        </p:nvGrpSpPr>
        <p:grpSpPr bwMode="auto">
          <a:xfrm>
            <a:off x="7721600" y="882650"/>
            <a:ext cx="1576388" cy="628650"/>
            <a:chOff x="4120" y="596"/>
            <a:chExt cx="753" cy="692"/>
          </a:xfrm>
        </p:grpSpPr>
        <p:sp>
          <p:nvSpPr>
            <p:cNvPr id="1050" name="Rectangle 135"/>
            <p:cNvSpPr>
              <a:spLocks noChangeArrowheads="1"/>
            </p:cNvSpPr>
            <p:nvPr/>
          </p:nvSpPr>
          <p:spPr bwMode="auto">
            <a:xfrm>
              <a:off x="4183" y="596"/>
              <a:ext cx="69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FF0000"/>
                  </a:solidFill>
                </a:rPr>
                <a:t>Level Probe</a:t>
              </a:r>
            </a:p>
          </p:txBody>
        </p:sp>
        <p:sp>
          <p:nvSpPr>
            <p:cNvPr id="1051" name="Line 136"/>
            <p:cNvSpPr>
              <a:spLocks noChangeShapeType="1"/>
            </p:cNvSpPr>
            <p:nvPr/>
          </p:nvSpPr>
          <p:spPr bwMode="auto">
            <a:xfrm flipH="1">
              <a:off x="4120" y="968"/>
              <a:ext cx="328" cy="3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62" name="Rectangle 2"/>
          <p:cNvSpPr txBox="1">
            <a:spLocks noChangeArrowheads="1"/>
          </p:cNvSpPr>
          <p:nvPr/>
        </p:nvSpPr>
        <p:spPr>
          <a:xfrm>
            <a:off x="449945" y="479161"/>
            <a:ext cx="10189026" cy="7955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en-US" altLang="en-US" sz="3600" dirty="0">
                <a:latin typeface="Arial Black" panose="020B0A04020102020204" pitchFamily="34" charset="0"/>
              </a:rPr>
              <a:t>Parts of a FBC</a:t>
            </a:r>
          </a:p>
        </p:txBody>
      </p:sp>
    </p:spTree>
    <p:extLst>
      <p:ext uri="{BB962C8B-B14F-4D97-AF65-F5344CB8AC3E}">
        <p14:creationId xmlns:p14="http://schemas.microsoft.com/office/powerpoint/2010/main" val="1198411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273550" y="3269734"/>
            <a:ext cx="3670300" cy="369332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4279900" y="3296721"/>
            <a:ext cx="3632200" cy="369332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4343400" y="4876800"/>
            <a:ext cx="3505200" cy="685800"/>
          </a:xfrm>
          <a:prstGeom prst="rect">
            <a:avLst/>
          </a:prstGeom>
          <a:solidFill>
            <a:srgbClr val="0000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5256214" y="803275"/>
            <a:ext cx="1704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Feed enters –</a:t>
            </a:r>
          </a:p>
          <a:p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50 to 65% w/w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574800" y="4826000"/>
            <a:ext cx="185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l"/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Teeter Water gives</a:t>
            </a:r>
          </a:p>
          <a:p>
            <a:pPr algn="l"/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a rising current</a:t>
            </a:r>
          </a:p>
        </p:txBody>
      </p:sp>
      <p:sp>
        <p:nvSpPr>
          <p:cNvPr id="2057" name="Rectangle 8"/>
          <p:cNvSpPr>
            <a:spLocks noChangeArrowheads="1"/>
          </p:cNvSpPr>
          <p:nvPr/>
        </p:nvSpPr>
        <p:spPr bwMode="auto">
          <a:xfrm>
            <a:off x="4343400" y="4892675"/>
            <a:ext cx="3505200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8" name="Rectangle 9"/>
          <p:cNvSpPr>
            <a:spLocks noChangeArrowheads="1"/>
          </p:cNvSpPr>
          <p:nvPr/>
        </p:nvSpPr>
        <p:spPr bwMode="auto">
          <a:xfrm>
            <a:off x="4267200" y="2133600"/>
            <a:ext cx="36576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59" name="Rectangle 10"/>
          <p:cNvSpPr>
            <a:spLocks noChangeArrowheads="1"/>
          </p:cNvSpPr>
          <p:nvPr/>
        </p:nvSpPr>
        <p:spPr bwMode="auto">
          <a:xfrm>
            <a:off x="4800600" y="4876800"/>
            <a:ext cx="457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60" name="Rectangle 11"/>
          <p:cNvSpPr>
            <a:spLocks noChangeArrowheads="1"/>
          </p:cNvSpPr>
          <p:nvPr/>
        </p:nvSpPr>
        <p:spPr bwMode="auto">
          <a:xfrm>
            <a:off x="6919913" y="4876800"/>
            <a:ext cx="457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 b="0" baseline="-25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4267201" y="4724401"/>
          <a:ext cx="36560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655771" imgH="339547" progId="Visio.Drawing.11">
                  <p:embed/>
                </p:oleObj>
              </mc:Choice>
              <mc:Fallback>
                <p:oleObj name="Visio" r:id="rId2" imgW="3655771" imgH="339547" progId="Visio.Drawing.11">
                  <p:embed/>
                  <p:pic>
                    <p:nvPicPr>
                      <p:cNvPr id="205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1" y="4724401"/>
                        <a:ext cx="365601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13"/>
          <p:cNvGraphicFramePr>
            <a:graphicFrameLocks noChangeAspect="1"/>
          </p:cNvGraphicFramePr>
          <p:nvPr/>
        </p:nvGraphicFramePr>
        <p:xfrm>
          <a:off x="4038601" y="1905001"/>
          <a:ext cx="4316413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4317187" imgH="1199083" progId="Visio.Drawing.11">
                  <p:embed/>
                </p:oleObj>
              </mc:Choice>
              <mc:Fallback>
                <p:oleObj name="Visio" r:id="rId4" imgW="4317187" imgH="1199083" progId="Visio.Drawing.11">
                  <p:embed/>
                  <p:pic>
                    <p:nvPicPr>
                      <p:cNvPr id="205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1" y="1905001"/>
                        <a:ext cx="4316413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61" name="Group 14"/>
          <p:cNvGrpSpPr>
            <a:grpSpLocks/>
          </p:cNvGrpSpPr>
          <p:nvPr/>
        </p:nvGrpSpPr>
        <p:grpSpPr bwMode="auto">
          <a:xfrm>
            <a:off x="4841875" y="1463675"/>
            <a:ext cx="381000" cy="3429000"/>
            <a:chOff x="1344" y="1008"/>
            <a:chExt cx="240" cy="2160"/>
          </a:xfrm>
        </p:grpSpPr>
        <p:sp>
          <p:nvSpPr>
            <p:cNvPr id="2100" name="Rectangle 15"/>
            <p:cNvSpPr>
              <a:spLocks noChangeArrowheads="1"/>
            </p:cNvSpPr>
            <p:nvPr/>
          </p:nvSpPr>
          <p:spPr bwMode="auto">
            <a:xfrm>
              <a:off x="1440" y="1008"/>
              <a:ext cx="48" cy="201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50000">
                  <a:srgbClr val="FCB2B7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101" name="AutoShape 16"/>
            <p:cNvSpPr>
              <a:spLocks noChangeArrowheads="1"/>
            </p:cNvSpPr>
            <p:nvPr/>
          </p:nvSpPr>
          <p:spPr bwMode="auto">
            <a:xfrm>
              <a:off x="1344" y="2976"/>
              <a:ext cx="240" cy="192"/>
            </a:xfrm>
            <a:custGeom>
              <a:avLst/>
              <a:gdLst>
                <a:gd name="T0" fmla="*/ 210 w 21600"/>
                <a:gd name="T1" fmla="*/ 96 h 21600"/>
                <a:gd name="T2" fmla="*/ 120 w 21600"/>
                <a:gd name="T3" fmla="*/ 192 h 21600"/>
                <a:gd name="T4" fmla="*/ 30 w 21600"/>
                <a:gd name="T5" fmla="*/ 96 h 21600"/>
                <a:gd name="T6" fmla="*/ 12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2" name="Rectangle 17"/>
          <p:cNvSpPr>
            <a:spLocks noChangeArrowheads="1"/>
          </p:cNvSpPr>
          <p:nvPr/>
        </p:nvSpPr>
        <p:spPr bwMode="auto">
          <a:xfrm>
            <a:off x="4879975" y="1028700"/>
            <a:ext cx="304800" cy="6858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00FF00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063" name="Group 18"/>
          <p:cNvGrpSpPr>
            <a:grpSpLocks/>
          </p:cNvGrpSpPr>
          <p:nvPr/>
        </p:nvGrpSpPr>
        <p:grpSpPr bwMode="auto">
          <a:xfrm>
            <a:off x="6961188" y="1463675"/>
            <a:ext cx="381000" cy="3429000"/>
            <a:chOff x="1344" y="1008"/>
            <a:chExt cx="240" cy="2160"/>
          </a:xfrm>
        </p:grpSpPr>
        <p:sp>
          <p:nvSpPr>
            <p:cNvPr id="2098" name="Rectangle 19"/>
            <p:cNvSpPr>
              <a:spLocks noChangeArrowheads="1"/>
            </p:cNvSpPr>
            <p:nvPr/>
          </p:nvSpPr>
          <p:spPr bwMode="auto">
            <a:xfrm>
              <a:off x="1440" y="1008"/>
              <a:ext cx="48" cy="2016"/>
            </a:xfrm>
            <a:prstGeom prst="rect">
              <a:avLst/>
            </a:prstGeom>
            <a:gradFill rotWithShape="1">
              <a:gsLst>
                <a:gs pos="0">
                  <a:srgbClr val="CC0000"/>
                </a:gs>
                <a:gs pos="50000">
                  <a:srgbClr val="FCB2B7"/>
                </a:gs>
                <a:gs pos="100000">
                  <a:srgbClr val="CC0000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99" name="AutoShape 20"/>
            <p:cNvSpPr>
              <a:spLocks noChangeArrowheads="1"/>
            </p:cNvSpPr>
            <p:nvPr/>
          </p:nvSpPr>
          <p:spPr bwMode="auto">
            <a:xfrm>
              <a:off x="1344" y="2976"/>
              <a:ext cx="240" cy="192"/>
            </a:xfrm>
            <a:custGeom>
              <a:avLst/>
              <a:gdLst>
                <a:gd name="T0" fmla="*/ 210 w 21600"/>
                <a:gd name="T1" fmla="*/ 96 h 21600"/>
                <a:gd name="T2" fmla="*/ 120 w 21600"/>
                <a:gd name="T3" fmla="*/ 192 h 21600"/>
                <a:gd name="T4" fmla="*/ 30 w 21600"/>
                <a:gd name="T5" fmla="*/ 96 h 21600"/>
                <a:gd name="T6" fmla="*/ 12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4" name="Rectangle 21"/>
          <p:cNvSpPr>
            <a:spLocks noChangeArrowheads="1"/>
          </p:cNvSpPr>
          <p:nvPr/>
        </p:nvSpPr>
        <p:spPr bwMode="auto">
          <a:xfrm>
            <a:off x="6999288" y="1028700"/>
            <a:ext cx="304800" cy="6858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00FF00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2065" name="Group 22"/>
          <p:cNvGrpSpPr>
            <a:grpSpLocks/>
          </p:cNvGrpSpPr>
          <p:nvPr/>
        </p:nvGrpSpPr>
        <p:grpSpPr bwMode="auto">
          <a:xfrm>
            <a:off x="5592764" y="1828801"/>
            <a:ext cx="1004887" cy="1281113"/>
            <a:chOff x="490" y="547"/>
            <a:chExt cx="633" cy="807"/>
          </a:xfrm>
        </p:grpSpPr>
        <p:sp>
          <p:nvSpPr>
            <p:cNvPr id="2092" name="Rectangle 23"/>
            <p:cNvSpPr>
              <a:spLocks noChangeArrowheads="1"/>
            </p:cNvSpPr>
            <p:nvPr/>
          </p:nvSpPr>
          <p:spPr bwMode="auto">
            <a:xfrm>
              <a:off x="547" y="1181"/>
              <a:ext cx="29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93" name="Rectangle 24"/>
            <p:cNvSpPr>
              <a:spLocks noChangeArrowheads="1"/>
            </p:cNvSpPr>
            <p:nvPr/>
          </p:nvSpPr>
          <p:spPr bwMode="auto">
            <a:xfrm>
              <a:off x="1037" y="1181"/>
              <a:ext cx="29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2094" name="Group 25"/>
            <p:cNvGrpSpPr>
              <a:grpSpLocks/>
            </p:cNvGrpSpPr>
            <p:nvPr/>
          </p:nvGrpSpPr>
          <p:grpSpPr bwMode="auto">
            <a:xfrm>
              <a:off x="490" y="1296"/>
              <a:ext cx="633" cy="58"/>
              <a:chOff x="490" y="1296"/>
              <a:chExt cx="633" cy="58"/>
            </a:xfrm>
          </p:grpSpPr>
          <p:sp>
            <p:nvSpPr>
              <p:cNvPr id="2096" name="Rectangle 26"/>
              <p:cNvSpPr>
                <a:spLocks noChangeArrowheads="1"/>
              </p:cNvSpPr>
              <p:nvPr/>
            </p:nvSpPr>
            <p:spPr bwMode="auto">
              <a:xfrm>
                <a:off x="490" y="1296"/>
                <a:ext cx="633" cy="29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97" name="Rectangle 27"/>
              <p:cNvSpPr>
                <a:spLocks noChangeArrowheads="1"/>
              </p:cNvSpPr>
              <p:nvPr/>
            </p:nvSpPr>
            <p:spPr bwMode="auto">
              <a:xfrm>
                <a:off x="490" y="1325"/>
                <a:ext cx="633" cy="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95" name="Rectangle 28"/>
            <p:cNvSpPr>
              <a:spLocks noChangeArrowheads="1"/>
            </p:cNvSpPr>
            <p:nvPr/>
          </p:nvSpPr>
          <p:spPr bwMode="auto">
            <a:xfrm>
              <a:off x="533" y="547"/>
              <a:ext cx="547" cy="6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8157" name="Line 29"/>
          <p:cNvSpPr>
            <a:spLocks noChangeShapeType="1"/>
          </p:cNvSpPr>
          <p:nvPr/>
        </p:nvSpPr>
        <p:spPr bwMode="auto">
          <a:xfrm>
            <a:off x="6096000" y="1066800"/>
            <a:ext cx="0" cy="1828800"/>
          </a:xfrm>
          <a:prstGeom prst="line">
            <a:avLst/>
          </a:prstGeom>
          <a:noFill/>
          <a:ln w="12700">
            <a:noFill/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6" name="Group 30"/>
          <p:cNvGrpSpPr>
            <a:grpSpLocks/>
          </p:cNvGrpSpPr>
          <p:nvPr/>
        </p:nvGrpSpPr>
        <p:grpSpPr bwMode="auto">
          <a:xfrm>
            <a:off x="5378452" y="1893889"/>
            <a:ext cx="1433513" cy="903288"/>
            <a:chOff x="2428" y="1193"/>
            <a:chExt cx="903" cy="569"/>
          </a:xfrm>
        </p:grpSpPr>
        <p:sp>
          <p:nvSpPr>
            <p:cNvPr id="2089" name="AutoShape 31"/>
            <p:cNvSpPr>
              <a:spLocks noChangeArrowheads="1"/>
            </p:cNvSpPr>
            <p:nvPr/>
          </p:nvSpPr>
          <p:spPr bwMode="auto">
            <a:xfrm rot="7924771">
              <a:off x="2510" y="1516"/>
              <a:ext cx="164" cy="327"/>
            </a:xfrm>
            <a:custGeom>
              <a:avLst/>
              <a:gdLst>
                <a:gd name="T0" fmla="*/ 272 w 21600"/>
                <a:gd name="T1" fmla="*/ 1 h 21600"/>
                <a:gd name="T2" fmla="*/ 108 w 21600"/>
                <a:gd name="T3" fmla="*/ 24 h 21600"/>
                <a:gd name="T4" fmla="*/ 272 w 21600"/>
                <a:gd name="T5" fmla="*/ 1 h 21600"/>
                <a:gd name="T6" fmla="*/ 465 w 21600"/>
                <a:gd name="T7" fmla="*/ 25 h 21600"/>
                <a:gd name="T8" fmla="*/ 460 w 21600"/>
                <a:gd name="T9" fmla="*/ 76 h 21600"/>
                <a:gd name="T10" fmla="*/ 375 w 21600"/>
                <a:gd name="T11" fmla="*/ 7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900" y="3656"/>
                  </a:moveTo>
                  <a:cubicBezTo>
                    <a:pt x="16849" y="1331"/>
                    <a:pt x="13899" y="0"/>
                    <a:pt x="10800" y="0"/>
                  </a:cubicBezTo>
                  <a:cubicBezTo>
                    <a:pt x="8687" y="-1"/>
                    <a:pt x="6620" y="619"/>
                    <a:pt x="4856" y="1782"/>
                  </a:cubicBezTo>
                  <a:cubicBezTo>
                    <a:pt x="6620" y="619"/>
                    <a:pt x="8687" y="-1"/>
                    <a:pt x="10800" y="0"/>
                  </a:cubicBezTo>
                  <a:cubicBezTo>
                    <a:pt x="13899" y="0"/>
                    <a:pt x="16849" y="1331"/>
                    <a:pt x="18900" y="3656"/>
                  </a:cubicBezTo>
                  <a:lnTo>
                    <a:pt x="20925" y="1870"/>
                  </a:lnTo>
                  <a:lnTo>
                    <a:pt x="20686" y="5681"/>
                  </a:lnTo>
                  <a:lnTo>
                    <a:pt x="16875" y="5442"/>
                  </a:lnTo>
                  <a:lnTo>
                    <a:pt x="18900" y="3656"/>
                  </a:lnTo>
                  <a:close/>
                </a:path>
              </a:pathLst>
            </a:custGeom>
            <a:solidFill>
              <a:srgbClr val="FF6600"/>
            </a:solidFill>
            <a:ln w="57150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90" name="AutoShape 32"/>
            <p:cNvSpPr>
              <a:spLocks noChangeArrowheads="1"/>
            </p:cNvSpPr>
            <p:nvPr/>
          </p:nvSpPr>
          <p:spPr bwMode="auto">
            <a:xfrm rot="13675229" flipH="1">
              <a:off x="3086" y="1516"/>
              <a:ext cx="164" cy="327"/>
            </a:xfrm>
            <a:custGeom>
              <a:avLst/>
              <a:gdLst>
                <a:gd name="T0" fmla="*/ 272 w 21600"/>
                <a:gd name="T1" fmla="*/ 1 h 21600"/>
                <a:gd name="T2" fmla="*/ 108 w 21600"/>
                <a:gd name="T3" fmla="*/ 24 h 21600"/>
                <a:gd name="T4" fmla="*/ 272 w 21600"/>
                <a:gd name="T5" fmla="*/ 1 h 21600"/>
                <a:gd name="T6" fmla="*/ 465 w 21600"/>
                <a:gd name="T7" fmla="*/ 25 h 21600"/>
                <a:gd name="T8" fmla="*/ 460 w 21600"/>
                <a:gd name="T9" fmla="*/ 76 h 21600"/>
                <a:gd name="T10" fmla="*/ 375 w 21600"/>
                <a:gd name="T11" fmla="*/ 7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900" y="3656"/>
                  </a:moveTo>
                  <a:cubicBezTo>
                    <a:pt x="16849" y="1331"/>
                    <a:pt x="13899" y="0"/>
                    <a:pt x="10800" y="0"/>
                  </a:cubicBezTo>
                  <a:cubicBezTo>
                    <a:pt x="8687" y="-1"/>
                    <a:pt x="6620" y="619"/>
                    <a:pt x="4856" y="1782"/>
                  </a:cubicBezTo>
                  <a:cubicBezTo>
                    <a:pt x="6620" y="619"/>
                    <a:pt x="8687" y="-1"/>
                    <a:pt x="10800" y="0"/>
                  </a:cubicBezTo>
                  <a:cubicBezTo>
                    <a:pt x="13899" y="0"/>
                    <a:pt x="16849" y="1331"/>
                    <a:pt x="18900" y="3656"/>
                  </a:cubicBezTo>
                  <a:lnTo>
                    <a:pt x="20925" y="1870"/>
                  </a:lnTo>
                  <a:lnTo>
                    <a:pt x="20686" y="5681"/>
                  </a:lnTo>
                  <a:lnTo>
                    <a:pt x="16875" y="5442"/>
                  </a:lnTo>
                  <a:lnTo>
                    <a:pt x="18900" y="3656"/>
                  </a:lnTo>
                  <a:close/>
                </a:path>
              </a:pathLst>
            </a:custGeom>
            <a:solidFill>
              <a:srgbClr val="FF6600"/>
            </a:solidFill>
            <a:ln w="57150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91" name="AutoShape 33"/>
            <p:cNvSpPr>
              <a:spLocks noChangeArrowheads="1"/>
            </p:cNvSpPr>
            <p:nvPr/>
          </p:nvSpPr>
          <p:spPr bwMode="auto">
            <a:xfrm>
              <a:off x="2808" y="1193"/>
              <a:ext cx="144" cy="302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rgbClr val="FF6600"/>
            </a:solidFill>
            <a:ln w="12700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8162" name="AutoShape 34"/>
          <p:cNvSpPr>
            <a:spLocks noChangeArrowheads="1"/>
          </p:cNvSpPr>
          <p:nvPr/>
        </p:nvSpPr>
        <p:spPr bwMode="auto">
          <a:xfrm>
            <a:off x="3200400" y="4852870"/>
            <a:ext cx="1066800" cy="733663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0000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4495800" y="4573589"/>
            <a:ext cx="3181350" cy="153987"/>
            <a:chOff x="1872" y="2881"/>
            <a:chExt cx="2004" cy="97"/>
          </a:xfrm>
        </p:grpSpPr>
        <p:sp>
          <p:nvSpPr>
            <p:cNvPr id="2076" name="Line 40"/>
            <p:cNvSpPr>
              <a:spLocks noChangeShapeType="1"/>
            </p:cNvSpPr>
            <p:nvPr/>
          </p:nvSpPr>
          <p:spPr bwMode="auto">
            <a:xfrm flipV="1">
              <a:off x="1872" y="2881"/>
              <a:ext cx="0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77" name="Line 41"/>
            <p:cNvSpPr>
              <a:spLocks noChangeShapeType="1"/>
            </p:cNvSpPr>
            <p:nvPr/>
          </p:nvSpPr>
          <p:spPr bwMode="auto">
            <a:xfrm flipV="1">
              <a:off x="1986" y="2881"/>
              <a:ext cx="0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78" name="Line 42"/>
            <p:cNvSpPr>
              <a:spLocks noChangeShapeType="1"/>
            </p:cNvSpPr>
            <p:nvPr/>
          </p:nvSpPr>
          <p:spPr bwMode="auto">
            <a:xfrm flipV="1">
              <a:off x="2430" y="2881"/>
              <a:ext cx="0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79" name="Line 43"/>
            <p:cNvSpPr>
              <a:spLocks noChangeShapeType="1"/>
            </p:cNvSpPr>
            <p:nvPr/>
          </p:nvSpPr>
          <p:spPr bwMode="auto">
            <a:xfrm flipV="1">
              <a:off x="2545" y="2881"/>
              <a:ext cx="0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80" name="Line 44"/>
            <p:cNvSpPr>
              <a:spLocks noChangeShapeType="1"/>
            </p:cNvSpPr>
            <p:nvPr/>
          </p:nvSpPr>
          <p:spPr bwMode="auto">
            <a:xfrm flipV="1">
              <a:off x="2654" y="2881"/>
              <a:ext cx="0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81" name="Line 45"/>
            <p:cNvSpPr>
              <a:spLocks noChangeShapeType="1"/>
            </p:cNvSpPr>
            <p:nvPr/>
          </p:nvSpPr>
          <p:spPr bwMode="auto">
            <a:xfrm flipV="1">
              <a:off x="2769" y="2881"/>
              <a:ext cx="0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82" name="Line 46"/>
            <p:cNvSpPr>
              <a:spLocks noChangeShapeType="1"/>
            </p:cNvSpPr>
            <p:nvPr/>
          </p:nvSpPr>
          <p:spPr bwMode="auto">
            <a:xfrm flipV="1">
              <a:off x="2878" y="2882"/>
              <a:ext cx="0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83" name="Line 47"/>
            <p:cNvSpPr>
              <a:spLocks noChangeShapeType="1"/>
            </p:cNvSpPr>
            <p:nvPr/>
          </p:nvSpPr>
          <p:spPr bwMode="auto">
            <a:xfrm flipV="1">
              <a:off x="2988" y="2882"/>
              <a:ext cx="0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84" name="Line 48"/>
            <p:cNvSpPr>
              <a:spLocks noChangeShapeType="1"/>
            </p:cNvSpPr>
            <p:nvPr/>
          </p:nvSpPr>
          <p:spPr bwMode="auto">
            <a:xfrm flipV="1">
              <a:off x="3103" y="2882"/>
              <a:ext cx="0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85" name="Line 49"/>
            <p:cNvSpPr>
              <a:spLocks noChangeShapeType="1"/>
            </p:cNvSpPr>
            <p:nvPr/>
          </p:nvSpPr>
          <p:spPr bwMode="auto">
            <a:xfrm flipV="1">
              <a:off x="3212" y="2882"/>
              <a:ext cx="0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86" name="Line 50"/>
            <p:cNvSpPr>
              <a:spLocks noChangeShapeType="1"/>
            </p:cNvSpPr>
            <p:nvPr/>
          </p:nvSpPr>
          <p:spPr bwMode="auto">
            <a:xfrm flipV="1">
              <a:off x="3327" y="2882"/>
              <a:ext cx="0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87" name="Line 51"/>
            <p:cNvSpPr>
              <a:spLocks noChangeShapeType="1"/>
            </p:cNvSpPr>
            <p:nvPr/>
          </p:nvSpPr>
          <p:spPr bwMode="auto">
            <a:xfrm flipV="1">
              <a:off x="3761" y="2881"/>
              <a:ext cx="0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88" name="Line 52"/>
            <p:cNvSpPr>
              <a:spLocks noChangeShapeType="1"/>
            </p:cNvSpPr>
            <p:nvPr/>
          </p:nvSpPr>
          <p:spPr bwMode="auto">
            <a:xfrm flipV="1">
              <a:off x="3876" y="2881"/>
              <a:ext cx="0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8181" name="Rectangle 53"/>
          <p:cNvSpPr>
            <a:spLocks noChangeArrowheads="1"/>
          </p:cNvSpPr>
          <p:nvPr/>
        </p:nvSpPr>
        <p:spPr bwMode="auto">
          <a:xfrm>
            <a:off x="2019300" y="3108326"/>
            <a:ext cx="17795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l"/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Teeter Bed Forms</a:t>
            </a:r>
          </a:p>
        </p:txBody>
      </p:sp>
      <p:grpSp>
        <p:nvGrpSpPr>
          <p:cNvPr id="2072" name="Group 55"/>
          <p:cNvGrpSpPr>
            <a:grpSpLocks/>
          </p:cNvGrpSpPr>
          <p:nvPr/>
        </p:nvGrpSpPr>
        <p:grpSpPr bwMode="auto">
          <a:xfrm>
            <a:off x="7366000" y="1365184"/>
            <a:ext cx="304800" cy="1304409"/>
            <a:chOff x="4952" y="657"/>
            <a:chExt cx="192" cy="1121"/>
          </a:xfrm>
        </p:grpSpPr>
        <p:sp>
          <p:nvSpPr>
            <p:cNvPr id="2073" name="Rectangle 56"/>
            <p:cNvSpPr>
              <a:spLocks noChangeArrowheads="1"/>
            </p:cNvSpPr>
            <p:nvPr/>
          </p:nvSpPr>
          <p:spPr bwMode="auto">
            <a:xfrm>
              <a:off x="5016" y="791"/>
              <a:ext cx="64" cy="317"/>
            </a:xfrm>
            <a:prstGeom prst="rect">
              <a:avLst/>
            </a:prstGeom>
            <a:solidFill>
              <a:srgbClr val="FF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74" name="Rectangle 57"/>
            <p:cNvSpPr>
              <a:spLocks noChangeArrowheads="1"/>
            </p:cNvSpPr>
            <p:nvPr/>
          </p:nvSpPr>
          <p:spPr bwMode="auto">
            <a:xfrm>
              <a:off x="4952" y="1461"/>
              <a:ext cx="192" cy="317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75" name="Rectangle 58"/>
            <p:cNvSpPr>
              <a:spLocks noChangeArrowheads="1"/>
            </p:cNvSpPr>
            <p:nvPr/>
          </p:nvSpPr>
          <p:spPr bwMode="auto">
            <a:xfrm>
              <a:off x="4968" y="657"/>
              <a:ext cx="116" cy="317"/>
            </a:xfrm>
            <a:prstGeom prst="rect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0" scaled="1"/>
            </a:gradFill>
            <a:ln w="381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4" name="Rectangle 2"/>
          <p:cNvSpPr txBox="1">
            <a:spLocks noChangeArrowheads="1"/>
          </p:cNvSpPr>
          <p:nvPr/>
        </p:nvSpPr>
        <p:spPr>
          <a:xfrm>
            <a:off x="449945" y="479161"/>
            <a:ext cx="10189026" cy="7955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en-US" altLang="en-US" sz="3600" dirty="0">
                <a:latin typeface="Arial Black" panose="020B0A04020102020204" pitchFamily="34" charset="0"/>
              </a:rPr>
              <a:t>Operation</a:t>
            </a:r>
          </a:p>
        </p:txBody>
      </p:sp>
    </p:spTree>
    <p:extLst>
      <p:ext uri="{BB962C8B-B14F-4D97-AF65-F5344CB8AC3E}">
        <p14:creationId xmlns:p14="http://schemas.microsoft.com/office/powerpoint/2010/main" val="2649005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48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2000"/>
                                        <p:tgtEl>
                                          <p:spTgt spid="4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31" grpId="0" animBg="1"/>
      <p:bldP spid="48132" grpId="0" animBg="1"/>
      <p:bldP spid="48134" grpId="0"/>
      <p:bldP spid="48135" grpId="0"/>
      <p:bldP spid="48162" grpId="0" animBg="1"/>
      <p:bldP spid="481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4273550" y="3269734"/>
            <a:ext cx="3670300" cy="369332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7" name="Rectangle 3"/>
          <p:cNvSpPr>
            <a:spLocks noChangeArrowheads="1"/>
          </p:cNvSpPr>
          <p:nvPr/>
        </p:nvSpPr>
        <p:spPr bwMode="auto">
          <a:xfrm>
            <a:off x="4279900" y="3296721"/>
            <a:ext cx="3632200" cy="369332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33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4343400" y="4876800"/>
            <a:ext cx="3505200" cy="685800"/>
          </a:xfrm>
          <a:prstGeom prst="rect">
            <a:avLst/>
          </a:prstGeom>
          <a:solidFill>
            <a:srgbClr val="000099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574800" y="4826000"/>
            <a:ext cx="1854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l"/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Teeter Water gives</a:t>
            </a:r>
          </a:p>
          <a:p>
            <a:pPr algn="l"/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a rising current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343400" y="4892675"/>
            <a:ext cx="3505200" cy="6858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267200" y="2133600"/>
            <a:ext cx="3657600" cy="2743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800600" y="4876800"/>
            <a:ext cx="457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6919913" y="4876800"/>
            <a:ext cx="457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eaLnBrk="1" hangingPunct="1"/>
            <a:endParaRPr lang="en-US" altLang="en-US" b="0" baseline="-25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74" name="Object 12"/>
          <p:cNvGraphicFramePr>
            <a:graphicFrameLocks noChangeAspect="1"/>
          </p:cNvGraphicFramePr>
          <p:nvPr/>
        </p:nvGraphicFramePr>
        <p:xfrm>
          <a:off x="4267201" y="4724401"/>
          <a:ext cx="365601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3655771" imgH="339547" progId="Visio.Drawing.11">
                  <p:embed/>
                </p:oleObj>
              </mc:Choice>
              <mc:Fallback>
                <p:oleObj name="Visio" r:id="rId2" imgW="3655771" imgH="339547" progId="Visio.Drawing.11">
                  <p:embed/>
                  <p:pic>
                    <p:nvPicPr>
                      <p:cNvPr id="307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1" y="4724401"/>
                        <a:ext cx="3656013" cy="33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13"/>
          <p:cNvGraphicFramePr>
            <a:graphicFrameLocks noChangeAspect="1"/>
          </p:cNvGraphicFramePr>
          <p:nvPr/>
        </p:nvGraphicFramePr>
        <p:xfrm>
          <a:off x="4038601" y="1905001"/>
          <a:ext cx="4316413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4317187" imgH="1199083" progId="Visio.Drawing.11">
                  <p:embed/>
                </p:oleObj>
              </mc:Choice>
              <mc:Fallback>
                <p:oleObj name="Visio" r:id="rId4" imgW="4317187" imgH="1199083" progId="Visio.Drawing.11">
                  <p:embed/>
                  <p:pic>
                    <p:nvPicPr>
                      <p:cNvPr id="3075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1" y="1905001"/>
                        <a:ext cx="4316413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4841876" y="1463675"/>
            <a:ext cx="2500313" cy="3429000"/>
            <a:chOff x="2090" y="922"/>
            <a:chExt cx="1575" cy="2160"/>
          </a:xfrm>
        </p:grpSpPr>
        <p:grpSp>
          <p:nvGrpSpPr>
            <p:cNvPr id="3158" name="Group 14"/>
            <p:cNvGrpSpPr>
              <a:grpSpLocks/>
            </p:cNvGrpSpPr>
            <p:nvPr/>
          </p:nvGrpSpPr>
          <p:grpSpPr bwMode="auto">
            <a:xfrm>
              <a:off x="2090" y="922"/>
              <a:ext cx="240" cy="2160"/>
              <a:chOff x="1344" y="1008"/>
              <a:chExt cx="240" cy="2160"/>
            </a:xfrm>
          </p:grpSpPr>
          <p:sp>
            <p:nvSpPr>
              <p:cNvPr id="3162" name="Rectangle 15"/>
              <p:cNvSpPr>
                <a:spLocks noChangeArrowheads="1"/>
              </p:cNvSpPr>
              <p:nvPr/>
            </p:nvSpPr>
            <p:spPr bwMode="auto">
              <a:xfrm>
                <a:off x="1440" y="1008"/>
                <a:ext cx="48" cy="2016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50000">
                    <a:srgbClr val="FCB2B7"/>
                  </a:gs>
                  <a:gs pos="100000">
                    <a:srgbClr val="CC0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63" name="AutoShape 16"/>
              <p:cNvSpPr>
                <a:spLocks noChangeArrowheads="1"/>
              </p:cNvSpPr>
              <p:nvPr/>
            </p:nvSpPr>
            <p:spPr bwMode="auto">
              <a:xfrm>
                <a:off x="1344" y="2976"/>
                <a:ext cx="240" cy="192"/>
              </a:xfrm>
              <a:custGeom>
                <a:avLst/>
                <a:gdLst>
                  <a:gd name="T0" fmla="*/ 210 w 21600"/>
                  <a:gd name="T1" fmla="*/ 96 h 21600"/>
                  <a:gd name="T2" fmla="*/ 120 w 21600"/>
                  <a:gd name="T3" fmla="*/ 192 h 21600"/>
                  <a:gd name="T4" fmla="*/ 30 w 21600"/>
                  <a:gd name="T5" fmla="*/ 96 h 21600"/>
                  <a:gd name="T6" fmla="*/ 12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59" name="Group 18"/>
            <p:cNvGrpSpPr>
              <a:grpSpLocks/>
            </p:cNvGrpSpPr>
            <p:nvPr/>
          </p:nvGrpSpPr>
          <p:grpSpPr bwMode="auto">
            <a:xfrm>
              <a:off x="3425" y="922"/>
              <a:ext cx="240" cy="2160"/>
              <a:chOff x="1344" y="1008"/>
              <a:chExt cx="240" cy="2160"/>
            </a:xfrm>
          </p:grpSpPr>
          <p:sp>
            <p:nvSpPr>
              <p:cNvPr id="3160" name="Rectangle 19"/>
              <p:cNvSpPr>
                <a:spLocks noChangeArrowheads="1"/>
              </p:cNvSpPr>
              <p:nvPr/>
            </p:nvSpPr>
            <p:spPr bwMode="auto">
              <a:xfrm>
                <a:off x="1440" y="1008"/>
                <a:ext cx="48" cy="2016"/>
              </a:xfrm>
              <a:prstGeom prst="rect">
                <a:avLst/>
              </a:prstGeom>
              <a:gradFill rotWithShape="1">
                <a:gsLst>
                  <a:gs pos="0">
                    <a:srgbClr val="CC0000"/>
                  </a:gs>
                  <a:gs pos="50000">
                    <a:srgbClr val="FCB2B7"/>
                  </a:gs>
                  <a:gs pos="100000">
                    <a:srgbClr val="CC0000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61" name="AutoShape 20"/>
              <p:cNvSpPr>
                <a:spLocks noChangeArrowheads="1"/>
              </p:cNvSpPr>
              <p:nvPr/>
            </p:nvSpPr>
            <p:spPr bwMode="auto">
              <a:xfrm>
                <a:off x="1344" y="2976"/>
                <a:ext cx="240" cy="192"/>
              </a:xfrm>
              <a:custGeom>
                <a:avLst/>
                <a:gdLst>
                  <a:gd name="T0" fmla="*/ 210 w 21600"/>
                  <a:gd name="T1" fmla="*/ 96 h 21600"/>
                  <a:gd name="T2" fmla="*/ 120 w 21600"/>
                  <a:gd name="T3" fmla="*/ 192 h 21600"/>
                  <a:gd name="T4" fmla="*/ 30 w 21600"/>
                  <a:gd name="T5" fmla="*/ 96 h 21600"/>
                  <a:gd name="T6" fmla="*/ 12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85" name="Rectangle 21"/>
          <p:cNvSpPr>
            <a:spLocks noChangeArrowheads="1"/>
          </p:cNvSpPr>
          <p:nvPr/>
        </p:nvSpPr>
        <p:spPr bwMode="auto">
          <a:xfrm>
            <a:off x="6999288" y="1028700"/>
            <a:ext cx="304800" cy="6858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00FF00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3086" name="Group 22"/>
          <p:cNvGrpSpPr>
            <a:grpSpLocks/>
          </p:cNvGrpSpPr>
          <p:nvPr/>
        </p:nvGrpSpPr>
        <p:grpSpPr bwMode="auto">
          <a:xfrm>
            <a:off x="5592764" y="1828801"/>
            <a:ext cx="1004887" cy="1281113"/>
            <a:chOff x="490" y="547"/>
            <a:chExt cx="633" cy="807"/>
          </a:xfrm>
        </p:grpSpPr>
        <p:sp>
          <p:nvSpPr>
            <p:cNvPr id="3152" name="Rectangle 23"/>
            <p:cNvSpPr>
              <a:spLocks noChangeArrowheads="1"/>
            </p:cNvSpPr>
            <p:nvPr/>
          </p:nvSpPr>
          <p:spPr bwMode="auto">
            <a:xfrm>
              <a:off x="547" y="1181"/>
              <a:ext cx="29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53" name="Rectangle 24"/>
            <p:cNvSpPr>
              <a:spLocks noChangeArrowheads="1"/>
            </p:cNvSpPr>
            <p:nvPr/>
          </p:nvSpPr>
          <p:spPr bwMode="auto">
            <a:xfrm>
              <a:off x="1037" y="1181"/>
              <a:ext cx="29" cy="14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grpSp>
          <p:nvGrpSpPr>
            <p:cNvPr id="3154" name="Group 25"/>
            <p:cNvGrpSpPr>
              <a:grpSpLocks/>
            </p:cNvGrpSpPr>
            <p:nvPr/>
          </p:nvGrpSpPr>
          <p:grpSpPr bwMode="auto">
            <a:xfrm>
              <a:off x="490" y="1296"/>
              <a:ext cx="633" cy="58"/>
              <a:chOff x="490" y="1296"/>
              <a:chExt cx="633" cy="58"/>
            </a:xfrm>
          </p:grpSpPr>
          <p:sp>
            <p:nvSpPr>
              <p:cNvPr id="3156" name="Rectangle 26"/>
              <p:cNvSpPr>
                <a:spLocks noChangeArrowheads="1"/>
              </p:cNvSpPr>
              <p:nvPr/>
            </p:nvSpPr>
            <p:spPr bwMode="auto">
              <a:xfrm>
                <a:off x="490" y="1296"/>
                <a:ext cx="633" cy="29"/>
              </a:xfrm>
              <a:prstGeom prst="rect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3157" name="Rectangle 27"/>
              <p:cNvSpPr>
                <a:spLocks noChangeArrowheads="1"/>
              </p:cNvSpPr>
              <p:nvPr/>
            </p:nvSpPr>
            <p:spPr bwMode="auto">
              <a:xfrm>
                <a:off x="490" y="1325"/>
                <a:ext cx="633" cy="2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1pPr>
                <a:lvl2pPr marL="742950" indent="-28575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2pPr>
                <a:lvl3pPr marL="1143000" indent="-22860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3pPr>
                <a:lvl4pPr marL="1600200" indent="-22860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4pPr>
                <a:lvl5pPr marL="2057400" indent="-228600"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rgbClr val="FFFF00"/>
                    </a:solidFill>
                    <a:latin typeface="Arial Narrow" panose="020B0606020202030204" pitchFamily="34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3155" name="Rectangle 28"/>
            <p:cNvSpPr>
              <a:spLocks noChangeArrowheads="1"/>
            </p:cNvSpPr>
            <p:nvPr/>
          </p:nvSpPr>
          <p:spPr bwMode="auto">
            <a:xfrm>
              <a:off x="533" y="547"/>
              <a:ext cx="547" cy="6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7133" name="Line 29"/>
          <p:cNvSpPr>
            <a:spLocks noChangeShapeType="1"/>
          </p:cNvSpPr>
          <p:nvPr/>
        </p:nvSpPr>
        <p:spPr bwMode="auto">
          <a:xfrm>
            <a:off x="6096000" y="1066800"/>
            <a:ext cx="0" cy="1828800"/>
          </a:xfrm>
          <a:prstGeom prst="line">
            <a:avLst/>
          </a:prstGeom>
          <a:noFill/>
          <a:ln w="12700">
            <a:noFill/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/>
          </a:p>
        </p:txBody>
      </p:sp>
      <p:grpSp>
        <p:nvGrpSpPr>
          <p:cNvPr id="3088" name="Group 30"/>
          <p:cNvGrpSpPr>
            <a:grpSpLocks/>
          </p:cNvGrpSpPr>
          <p:nvPr/>
        </p:nvGrpSpPr>
        <p:grpSpPr bwMode="auto">
          <a:xfrm>
            <a:off x="5378452" y="1893889"/>
            <a:ext cx="1433513" cy="903288"/>
            <a:chOff x="2428" y="1193"/>
            <a:chExt cx="903" cy="569"/>
          </a:xfrm>
        </p:grpSpPr>
        <p:sp>
          <p:nvSpPr>
            <p:cNvPr id="3149" name="AutoShape 31"/>
            <p:cNvSpPr>
              <a:spLocks noChangeArrowheads="1"/>
            </p:cNvSpPr>
            <p:nvPr/>
          </p:nvSpPr>
          <p:spPr bwMode="auto">
            <a:xfrm rot="7924771">
              <a:off x="2510" y="1516"/>
              <a:ext cx="164" cy="327"/>
            </a:xfrm>
            <a:custGeom>
              <a:avLst/>
              <a:gdLst>
                <a:gd name="T0" fmla="*/ 272 w 21600"/>
                <a:gd name="T1" fmla="*/ 1 h 21600"/>
                <a:gd name="T2" fmla="*/ 108 w 21600"/>
                <a:gd name="T3" fmla="*/ 24 h 21600"/>
                <a:gd name="T4" fmla="*/ 272 w 21600"/>
                <a:gd name="T5" fmla="*/ 1 h 21600"/>
                <a:gd name="T6" fmla="*/ 465 w 21600"/>
                <a:gd name="T7" fmla="*/ 25 h 21600"/>
                <a:gd name="T8" fmla="*/ 460 w 21600"/>
                <a:gd name="T9" fmla="*/ 76 h 21600"/>
                <a:gd name="T10" fmla="*/ 375 w 21600"/>
                <a:gd name="T11" fmla="*/ 7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900" y="3656"/>
                  </a:moveTo>
                  <a:cubicBezTo>
                    <a:pt x="16849" y="1331"/>
                    <a:pt x="13899" y="0"/>
                    <a:pt x="10800" y="0"/>
                  </a:cubicBezTo>
                  <a:cubicBezTo>
                    <a:pt x="8687" y="-1"/>
                    <a:pt x="6620" y="619"/>
                    <a:pt x="4856" y="1782"/>
                  </a:cubicBezTo>
                  <a:cubicBezTo>
                    <a:pt x="6620" y="619"/>
                    <a:pt x="8687" y="-1"/>
                    <a:pt x="10800" y="0"/>
                  </a:cubicBezTo>
                  <a:cubicBezTo>
                    <a:pt x="13899" y="0"/>
                    <a:pt x="16849" y="1331"/>
                    <a:pt x="18900" y="3656"/>
                  </a:cubicBezTo>
                  <a:lnTo>
                    <a:pt x="20925" y="1870"/>
                  </a:lnTo>
                  <a:lnTo>
                    <a:pt x="20686" y="5681"/>
                  </a:lnTo>
                  <a:lnTo>
                    <a:pt x="16875" y="5442"/>
                  </a:lnTo>
                  <a:lnTo>
                    <a:pt x="18900" y="3656"/>
                  </a:lnTo>
                  <a:close/>
                </a:path>
              </a:pathLst>
            </a:custGeom>
            <a:solidFill>
              <a:srgbClr val="FF6600"/>
            </a:solidFill>
            <a:ln w="57150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50" name="AutoShape 32"/>
            <p:cNvSpPr>
              <a:spLocks noChangeArrowheads="1"/>
            </p:cNvSpPr>
            <p:nvPr/>
          </p:nvSpPr>
          <p:spPr bwMode="auto">
            <a:xfrm rot="13675229" flipH="1">
              <a:off x="3086" y="1516"/>
              <a:ext cx="164" cy="327"/>
            </a:xfrm>
            <a:custGeom>
              <a:avLst/>
              <a:gdLst>
                <a:gd name="T0" fmla="*/ 272 w 21600"/>
                <a:gd name="T1" fmla="*/ 1 h 21600"/>
                <a:gd name="T2" fmla="*/ 108 w 21600"/>
                <a:gd name="T3" fmla="*/ 24 h 21600"/>
                <a:gd name="T4" fmla="*/ 272 w 21600"/>
                <a:gd name="T5" fmla="*/ 1 h 21600"/>
                <a:gd name="T6" fmla="*/ 465 w 21600"/>
                <a:gd name="T7" fmla="*/ 25 h 21600"/>
                <a:gd name="T8" fmla="*/ 460 w 21600"/>
                <a:gd name="T9" fmla="*/ 76 h 21600"/>
                <a:gd name="T10" fmla="*/ 375 w 21600"/>
                <a:gd name="T11" fmla="*/ 73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50 w 21600"/>
                <a:gd name="T19" fmla="*/ 3150 h 21600"/>
                <a:gd name="T20" fmla="*/ 18450 w 21600"/>
                <a:gd name="T21" fmla="*/ 1845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900" y="3656"/>
                  </a:moveTo>
                  <a:cubicBezTo>
                    <a:pt x="16849" y="1331"/>
                    <a:pt x="13899" y="0"/>
                    <a:pt x="10800" y="0"/>
                  </a:cubicBezTo>
                  <a:cubicBezTo>
                    <a:pt x="8687" y="-1"/>
                    <a:pt x="6620" y="619"/>
                    <a:pt x="4856" y="1782"/>
                  </a:cubicBezTo>
                  <a:cubicBezTo>
                    <a:pt x="6620" y="619"/>
                    <a:pt x="8687" y="-1"/>
                    <a:pt x="10800" y="0"/>
                  </a:cubicBezTo>
                  <a:cubicBezTo>
                    <a:pt x="13899" y="0"/>
                    <a:pt x="16849" y="1331"/>
                    <a:pt x="18900" y="3656"/>
                  </a:cubicBezTo>
                  <a:lnTo>
                    <a:pt x="20925" y="1870"/>
                  </a:lnTo>
                  <a:lnTo>
                    <a:pt x="20686" y="5681"/>
                  </a:lnTo>
                  <a:lnTo>
                    <a:pt x="16875" y="5442"/>
                  </a:lnTo>
                  <a:lnTo>
                    <a:pt x="18900" y="3656"/>
                  </a:lnTo>
                  <a:close/>
                </a:path>
              </a:pathLst>
            </a:custGeom>
            <a:solidFill>
              <a:srgbClr val="FF6600"/>
            </a:solidFill>
            <a:ln w="57150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151" name="AutoShape 33"/>
            <p:cNvSpPr>
              <a:spLocks noChangeArrowheads="1"/>
            </p:cNvSpPr>
            <p:nvPr/>
          </p:nvSpPr>
          <p:spPr bwMode="auto">
            <a:xfrm>
              <a:off x="2808" y="1193"/>
              <a:ext cx="144" cy="302"/>
            </a:xfrm>
            <a:prstGeom prst="downArrow">
              <a:avLst>
                <a:gd name="adj1" fmla="val 50000"/>
                <a:gd name="adj2" fmla="val 100000"/>
              </a:avLst>
            </a:prstGeom>
            <a:solidFill>
              <a:srgbClr val="FF6600"/>
            </a:solidFill>
            <a:ln w="12700" algn="ctr">
              <a:solidFill>
                <a:srgbClr val="FF66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3089" name="AutoShape 34"/>
          <p:cNvSpPr>
            <a:spLocks noChangeArrowheads="1"/>
          </p:cNvSpPr>
          <p:nvPr/>
        </p:nvSpPr>
        <p:spPr bwMode="auto">
          <a:xfrm>
            <a:off x="3200400" y="4852870"/>
            <a:ext cx="1066800" cy="733663"/>
          </a:xfrm>
          <a:prstGeom prst="rightArrow">
            <a:avLst>
              <a:gd name="adj1" fmla="val 50000"/>
              <a:gd name="adj2" fmla="val 116667"/>
            </a:avLst>
          </a:prstGeom>
          <a:solidFill>
            <a:srgbClr val="000099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7141" name="AutoShape 37"/>
          <p:cNvSpPr>
            <a:spLocks noChangeArrowheads="1"/>
          </p:cNvSpPr>
          <p:nvPr/>
        </p:nvSpPr>
        <p:spPr bwMode="auto">
          <a:xfrm>
            <a:off x="8191501" y="2339857"/>
            <a:ext cx="447675" cy="733663"/>
          </a:xfrm>
          <a:prstGeom prst="rightArrow">
            <a:avLst>
              <a:gd name="adj1" fmla="val 50000"/>
              <a:gd name="adj2" fmla="val 52612"/>
            </a:avLst>
          </a:prstGeom>
          <a:solidFill>
            <a:srgbClr val="FF99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endParaRPr lang="en-US" altLang="en-US"/>
          </a:p>
        </p:txBody>
      </p:sp>
      <p:grpSp>
        <p:nvGrpSpPr>
          <p:cNvPr id="8" name="Group 73"/>
          <p:cNvGrpSpPr>
            <a:grpSpLocks/>
          </p:cNvGrpSpPr>
          <p:nvPr/>
        </p:nvGrpSpPr>
        <p:grpSpPr bwMode="auto">
          <a:xfrm>
            <a:off x="4876800" y="5189539"/>
            <a:ext cx="2413000" cy="479425"/>
            <a:chOff x="2112" y="3269"/>
            <a:chExt cx="1520" cy="302"/>
          </a:xfrm>
        </p:grpSpPr>
        <p:sp>
          <p:nvSpPr>
            <p:cNvPr id="3147" name="AutoShape 38"/>
            <p:cNvSpPr>
              <a:spLocks noChangeArrowheads="1"/>
            </p:cNvSpPr>
            <p:nvPr/>
          </p:nvSpPr>
          <p:spPr bwMode="auto">
            <a:xfrm>
              <a:off x="2112" y="3269"/>
              <a:ext cx="184" cy="302"/>
            </a:xfrm>
            <a:prstGeom prst="downArrow">
              <a:avLst>
                <a:gd name="adj1" fmla="val 50000"/>
                <a:gd name="adj2" fmla="val 77174"/>
              </a:avLst>
            </a:prstGeom>
            <a:solidFill>
              <a:srgbClr val="66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48" name="AutoShape 39"/>
            <p:cNvSpPr>
              <a:spLocks noChangeArrowheads="1"/>
            </p:cNvSpPr>
            <p:nvPr/>
          </p:nvSpPr>
          <p:spPr bwMode="auto">
            <a:xfrm>
              <a:off x="3448" y="3269"/>
              <a:ext cx="184" cy="302"/>
            </a:xfrm>
            <a:prstGeom prst="downArrow">
              <a:avLst>
                <a:gd name="adj1" fmla="val 50000"/>
                <a:gd name="adj2" fmla="val 77174"/>
              </a:avLst>
            </a:prstGeom>
            <a:solidFill>
              <a:srgbClr val="66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9" name="Group 72"/>
          <p:cNvGrpSpPr>
            <a:grpSpLocks/>
          </p:cNvGrpSpPr>
          <p:nvPr/>
        </p:nvGrpSpPr>
        <p:grpSpPr bwMode="auto">
          <a:xfrm>
            <a:off x="4673601" y="4276730"/>
            <a:ext cx="2841625" cy="446088"/>
            <a:chOff x="1984" y="2694"/>
            <a:chExt cx="1790" cy="281"/>
          </a:xfrm>
        </p:grpSpPr>
        <p:sp>
          <p:nvSpPr>
            <p:cNvPr id="3143" name="AutoShape 40"/>
            <p:cNvSpPr>
              <a:spLocks noChangeArrowheads="1"/>
            </p:cNvSpPr>
            <p:nvPr/>
          </p:nvSpPr>
          <p:spPr bwMode="auto">
            <a:xfrm rot="1905278">
              <a:off x="3679" y="2694"/>
              <a:ext cx="95" cy="275"/>
            </a:xfrm>
            <a:prstGeom prst="downArrow">
              <a:avLst>
                <a:gd name="adj1" fmla="val 50000"/>
                <a:gd name="adj2" fmla="val 91579"/>
              </a:avLst>
            </a:prstGeom>
            <a:solidFill>
              <a:srgbClr val="66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44" name="AutoShape 41"/>
            <p:cNvSpPr>
              <a:spLocks noChangeArrowheads="1"/>
            </p:cNvSpPr>
            <p:nvPr/>
          </p:nvSpPr>
          <p:spPr bwMode="auto">
            <a:xfrm rot="19672838" flipH="1">
              <a:off x="3316" y="2694"/>
              <a:ext cx="95" cy="275"/>
            </a:xfrm>
            <a:prstGeom prst="downArrow">
              <a:avLst>
                <a:gd name="adj1" fmla="val 50000"/>
                <a:gd name="adj2" fmla="val 91579"/>
              </a:avLst>
            </a:prstGeom>
            <a:solidFill>
              <a:srgbClr val="66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45" name="AutoShape 42"/>
            <p:cNvSpPr>
              <a:spLocks noChangeArrowheads="1"/>
            </p:cNvSpPr>
            <p:nvPr/>
          </p:nvSpPr>
          <p:spPr bwMode="auto">
            <a:xfrm rot="1905278">
              <a:off x="2347" y="2700"/>
              <a:ext cx="95" cy="275"/>
            </a:xfrm>
            <a:prstGeom prst="downArrow">
              <a:avLst>
                <a:gd name="adj1" fmla="val 50000"/>
                <a:gd name="adj2" fmla="val 91579"/>
              </a:avLst>
            </a:prstGeom>
            <a:solidFill>
              <a:srgbClr val="66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146" name="AutoShape 43"/>
            <p:cNvSpPr>
              <a:spLocks noChangeArrowheads="1"/>
            </p:cNvSpPr>
            <p:nvPr/>
          </p:nvSpPr>
          <p:spPr bwMode="auto">
            <a:xfrm rot="19672838" flipH="1">
              <a:off x="1984" y="2700"/>
              <a:ext cx="95" cy="275"/>
            </a:xfrm>
            <a:prstGeom prst="downArrow">
              <a:avLst>
                <a:gd name="adj1" fmla="val 50000"/>
                <a:gd name="adj2" fmla="val 91579"/>
              </a:avLst>
            </a:prstGeom>
            <a:solidFill>
              <a:srgbClr val="663300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lvl1pPr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1pPr>
              <a:lvl2pPr marL="742950" indent="-28575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2pPr>
              <a:lvl3pPr marL="11430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3pPr>
              <a:lvl4pPr marL="16002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4pPr>
              <a:lvl5pPr marL="2057400" indent="-228600"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rgbClr val="FFFF00"/>
                  </a:solidFill>
                  <a:latin typeface="Arial Narrow" panose="020B0606020202030204" pitchFamily="34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093" name="Group 44"/>
          <p:cNvGrpSpPr>
            <a:grpSpLocks/>
          </p:cNvGrpSpPr>
          <p:nvPr/>
        </p:nvGrpSpPr>
        <p:grpSpPr bwMode="auto">
          <a:xfrm>
            <a:off x="4495800" y="4573589"/>
            <a:ext cx="3181350" cy="153987"/>
            <a:chOff x="1872" y="2881"/>
            <a:chExt cx="2004" cy="97"/>
          </a:xfrm>
        </p:grpSpPr>
        <p:sp>
          <p:nvSpPr>
            <p:cNvPr id="3130" name="Line 45"/>
            <p:cNvSpPr>
              <a:spLocks noChangeShapeType="1"/>
            </p:cNvSpPr>
            <p:nvPr/>
          </p:nvSpPr>
          <p:spPr bwMode="auto">
            <a:xfrm flipV="1">
              <a:off x="1872" y="2881"/>
              <a:ext cx="0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31" name="Line 46"/>
            <p:cNvSpPr>
              <a:spLocks noChangeShapeType="1"/>
            </p:cNvSpPr>
            <p:nvPr/>
          </p:nvSpPr>
          <p:spPr bwMode="auto">
            <a:xfrm flipV="1">
              <a:off x="1986" y="2881"/>
              <a:ext cx="0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32" name="Line 47"/>
            <p:cNvSpPr>
              <a:spLocks noChangeShapeType="1"/>
            </p:cNvSpPr>
            <p:nvPr/>
          </p:nvSpPr>
          <p:spPr bwMode="auto">
            <a:xfrm flipV="1">
              <a:off x="2430" y="2881"/>
              <a:ext cx="0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33" name="Line 48"/>
            <p:cNvSpPr>
              <a:spLocks noChangeShapeType="1"/>
            </p:cNvSpPr>
            <p:nvPr/>
          </p:nvSpPr>
          <p:spPr bwMode="auto">
            <a:xfrm flipV="1">
              <a:off x="2545" y="2881"/>
              <a:ext cx="0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34" name="Line 49"/>
            <p:cNvSpPr>
              <a:spLocks noChangeShapeType="1"/>
            </p:cNvSpPr>
            <p:nvPr/>
          </p:nvSpPr>
          <p:spPr bwMode="auto">
            <a:xfrm flipV="1">
              <a:off x="2654" y="2881"/>
              <a:ext cx="0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35" name="Line 50"/>
            <p:cNvSpPr>
              <a:spLocks noChangeShapeType="1"/>
            </p:cNvSpPr>
            <p:nvPr/>
          </p:nvSpPr>
          <p:spPr bwMode="auto">
            <a:xfrm flipV="1">
              <a:off x="2769" y="2881"/>
              <a:ext cx="0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36" name="Line 51"/>
            <p:cNvSpPr>
              <a:spLocks noChangeShapeType="1"/>
            </p:cNvSpPr>
            <p:nvPr/>
          </p:nvSpPr>
          <p:spPr bwMode="auto">
            <a:xfrm flipV="1">
              <a:off x="2878" y="2882"/>
              <a:ext cx="0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37" name="Line 52"/>
            <p:cNvSpPr>
              <a:spLocks noChangeShapeType="1"/>
            </p:cNvSpPr>
            <p:nvPr/>
          </p:nvSpPr>
          <p:spPr bwMode="auto">
            <a:xfrm flipV="1">
              <a:off x="2988" y="2882"/>
              <a:ext cx="0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38" name="Line 53"/>
            <p:cNvSpPr>
              <a:spLocks noChangeShapeType="1"/>
            </p:cNvSpPr>
            <p:nvPr/>
          </p:nvSpPr>
          <p:spPr bwMode="auto">
            <a:xfrm flipV="1">
              <a:off x="3103" y="2882"/>
              <a:ext cx="0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39" name="Line 54"/>
            <p:cNvSpPr>
              <a:spLocks noChangeShapeType="1"/>
            </p:cNvSpPr>
            <p:nvPr/>
          </p:nvSpPr>
          <p:spPr bwMode="auto">
            <a:xfrm flipV="1">
              <a:off x="3212" y="2882"/>
              <a:ext cx="0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40" name="Line 55"/>
            <p:cNvSpPr>
              <a:spLocks noChangeShapeType="1"/>
            </p:cNvSpPr>
            <p:nvPr/>
          </p:nvSpPr>
          <p:spPr bwMode="auto">
            <a:xfrm flipV="1">
              <a:off x="3327" y="2882"/>
              <a:ext cx="0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41" name="Line 56"/>
            <p:cNvSpPr>
              <a:spLocks noChangeShapeType="1"/>
            </p:cNvSpPr>
            <p:nvPr/>
          </p:nvSpPr>
          <p:spPr bwMode="auto">
            <a:xfrm flipV="1">
              <a:off x="3761" y="2881"/>
              <a:ext cx="0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42" name="Line 57"/>
            <p:cNvSpPr>
              <a:spLocks noChangeShapeType="1"/>
            </p:cNvSpPr>
            <p:nvPr/>
          </p:nvSpPr>
          <p:spPr bwMode="auto">
            <a:xfrm flipV="1">
              <a:off x="3876" y="2881"/>
              <a:ext cx="0" cy="96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7140" name="AutoShape 36"/>
          <p:cNvSpPr>
            <a:spLocks noChangeArrowheads="1"/>
          </p:cNvSpPr>
          <p:nvPr/>
        </p:nvSpPr>
        <p:spPr bwMode="auto">
          <a:xfrm>
            <a:off x="7724776" y="1869163"/>
            <a:ext cx="409575" cy="519351"/>
          </a:xfrm>
          <a:custGeom>
            <a:avLst/>
            <a:gdLst>
              <a:gd name="T0" fmla="*/ 204769 w 21600"/>
              <a:gd name="T1" fmla="*/ 0 h 21600"/>
              <a:gd name="T2" fmla="*/ 51197 w 21600"/>
              <a:gd name="T3" fmla="*/ 185738 h 21600"/>
              <a:gd name="T4" fmla="*/ 204769 w 21600"/>
              <a:gd name="T5" fmla="*/ 92869 h 21600"/>
              <a:gd name="T6" fmla="*/ 460772 w 21600"/>
              <a:gd name="T7" fmla="*/ 185738 h 21600"/>
              <a:gd name="T8" fmla="*/ 358378 w 21600"/>
              <a:gd name="T9" fmla="*/ 278606 h 21600"/>
              <a:gd name="T10" fmla="*/ 255984 w 21600"/>
              <a:gd name="T11" fmla="*/ 18573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99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139" name="AutoShape 35"/>
          <p:cNvSpPr>
            <a:spLocks noChangeArrowheads="1"/>
          </p:cNvSpPr>
          <p:nvPr/>
        </p:nvSpPr>
        <p:spPr bwMode="auto">
          <a:xfrm flipH="1">
            <a:off x="4114801" y="1878688"/>
            <a:ext cx="409575" cy="519351"/>
          </a:xfrm>
          <a:custGeom>
            <a:avLst/>
            <a:gdLst>
              <a:gd name="T0" fmla="*/ 204769 w 21600"/>
              <a:gd name="T1" fmla="*/ 0 h 21600"/>
              <a:gd name="T2" fmla="*/ 51197 w 21600"/>
              <a:gd name="T3" fmla="*/ 185738 h 21600"/>
              <a:gd name="T4" fmla="*/ 204769 w 21600"/>
              <a:gd name="T5" fmla="*/ 92869 h 21600"/>
              <a:gd name="T6" fmla="*/ 460772 w 21600"/>
              <a:gd name="T7" fmla="*/ 185738 h 21600"/>
              <a:gd name="T8" fmla="*/ 358378 w 21600"/>
              <a:gd name="T9" fmla="*/ 278606 h 21600"/>
              <a:gd name="T10" fmla="*/ 255984 w 21600"/>
              <a:gd name="T11" fmla="*/ 185738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9900"/>
          </a:soli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7164" name="Rectangle 60"/>
          <p:cNvSpPr>
            <a:spLocks noChangeArrowheads="1"/>
          </p:cNvSpPr>
          <p:nvPr/>
        </p:nvSpPr>
        <p:spPr bwMode="auto">
          <a:xfrm>
            <a:off x="2120900" y="2970214"/>
            <a:ext cx="21780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l"/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Teeter bed segregates</a:t>
            </a:r>
          </a:p>
          <a:p>
            <a:pPr algn="l"/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Fines to top</a:t>
            </a:r>
          </a:p>
          <a:p>
            <a:pPr algn="l"/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Coarse to bottom</a:t>
            </a:r>
          </a:p>
        </p:txBody>
      </p:sp>
      <p:sp>
        <p:nvSpPr>
          <p:cNvPr id="47165" name="Rectangle 61"/>
          <p:cNvSpPr>
            <a:spLocks noChangeArrowheads="1"/>
          </p:cNvSpPr>
          <p:nvPr/>
        </p:nvSpPr>
        <p:spPr bwMode="auto">
          <a:xfrm>
            <a:off x="2501901" y="1435101"/>
            <a:ext cx="21764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l"/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Fines Overflow Weir…</a:t>
            </a:r>
          </a:p>
        </p:txBody>
      </p:sp>
      <p:sp>
        <p:nvSpPr>
          <p:cNvPr id="47167" name="Rectangle 63"/>
          <p:cNvSpPr>
            <a:spLocks noChangeArrowheads="1"/>
          </p:cNvSpPr>
          <p:nvPr/>
        </p:nvSpPr>
        <p:spPr bwMode="auto">
          <a:xfrm>
            <a:off x="8407401" y="3062288"/>
            <a:ext cx="15922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l"/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..&amp; exit Launder</a:t>
            </a:r>
          </a:p>
        </p:txBody>
      </p:sp>
      <p:sp>
        <p:nvSpPr>
          <p:cNvPr id="3100" name="Rectangle 17"/>
          <p:cNvSpPr>
            <a:spLocks noChangeArrowheads="1"/>
          </p:cNvSpPr>
          <p:nvPr/>
        </p:nvSpPr>
        <p:spPr bwMode="auto">
          <a:xfrm>
            <a:off x="4879975" y="1028700"/>
            <a:ext cx="304800" cy="6858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50000">
                <a:srgbClr val="00FF00"/>
              </a:gs>
              <a:gs pos="100000">
                <a:srgbClr val="00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01" name="Rectangle 66"/>
          <p:cNvSpPr>
            <a:spLocks noChangeArrowheads="1"/>
          </p:cNvSpPr>
          <p:nvPr/>
        </p:nvSpPr>
        <p:spPr bwMode="auto">
          <a:xfrm>
            <a:off x="7467600" y="1520310"/>
            <a:ext cx="101600" cy="369332"/>
          </a:xfrm>
          <a:prstGeom prst="rect">
            <a:avLst/>
          </a:prstGeom>
          <a:solidFill>
            <a:srgbClr val="FFFF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102" name="Rectangle 67"/>
          <p:cNvSpPr>
            <a:spLocks noChangeArrowheads="1"/>
          </p:cNvSpPr>
          <p:nvPr/>
        </p:nvSpPr>
        <p:spPr bwMode="auto">
          <a:xfrm>
            <a:off x="7366000" y="2301359"/>
            <a:ext cx="304800" cy="369332"/>
          </a:xfrm>
          <a:prstGeom prst="rect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7172" name="Rectangle 68"/>
          <p:cNvSpPr>
            <a:spLocks noChangeArrowheads="1"/>
          </p:cNvSpPr>
          <p:nvPr/>
        </p:nvSpPr>
        <p:spPr bwMode="auto">
          <a:xfrm>
            <a:off x="7391401" y="1365528"/>
            <a:ext cx="184731" cy="369332"/>
          </a:xfrm>
          <a:prstGeom prst="rect">
            <a:avLst/>
          </a:prstGeom>
          <a:gradFill rotWithShape="1">
            <a:gsLst>
              <a:gs pos="0">
                <a:srgbClr val="767676"/>
              </a:gs>
              <a:gs pos="50000">
                <a:srgbClr val="FFFFFF"/>
              </a:gs>
              <a:gs pos="100000">
                <a:srgbClr val="767676"/>
              </a:gs>
            </a:gsLst>
            <a:lin ang="0" scaled="1"/>
          </a:gra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7173" name="Rectangle 69"/>
          <p:cNvSpPr>
            <a:spLocks noChangeArrowheads="1"/>
          </p:cNvSpPr>
          <p:nvPr/>
        </p:nvSpPr>
        <p:spPr bwMode="auto">
          <a:xfrm>
            <a:off x="8458201" y="866776"/>
            <a:ext cx="1973263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l"/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When the Level Probe detects that the sand bed level reaches the </a:t>
            </a:r>
            <a:r>
              <a:rPr lang="en-US" altLang="en-US" dirty="0" err="1">
                <a:solidFill>
                  <a:schemeClr val="tx1"/>
                </a:solidFill>
                <a:cs typeface="Times New Roman" panose="02020603050405020304" pitchFamily="18" charset="0"/>
              </a:rPr>
              <a:t>setpoint</a:t>
            </a:r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7174" name="Rectangle 70"/>
          <p:cNvSpPr>
            <a:spLocks noChangeArrowheads="1"/>
          </p:cNvSpPr>
          <p:nvPr/>
        </p:nvSpPr>
        <p:spPr bwMode="auto">
          <a:xfrm>
            <a:off x="8420101" y="3775076"/>
            <a:ext cx="19732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l"/>
            <a:r>
              <a:rPr lang="en-US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The Plungers open for ½ second to let out some coarse material</a:t>
            </a:r>
          </a:p>
        </p:txBody>
      </p:sp>
      <p:grpSp>
        <p:nvGrpSpPr>
          <p:cNvPr id="11" name="Group 85"/>
          <p:cNvGrpSpPr>
            <a:grpSpLocks/>
          </p:cNvGrpSpPr>
          <p:nvPr/>
        </p:nvGrpSpPr>
        <p:grpSpPr bwMode="auto">
          <a:xfrm>
            <a:off x="7426325" y="1639889"/>
            <a:ext cx="184150" cy="1403351"/>
            <a:chOff x="3214" y="370"/>
            <a:chExt cx="116" cy="884"/>
          </a:xfrm>
        </p:grpSpPr>
        <p:sp>
          <p:nvSpPr>
            <p:cNvPr id="3119" name="Freeform 74"/>
            <p:cNvSpPr>
              <a:spLocks/>
            </p:cNvSpPr>
            <p:nvPr/>
          </p:nvSpPr>
          <p:spPr bwMode="auto">
            <a:xfrm>
              <a:off x="3214" y="370"/>
              <a:ext cx="116" cy="233"/>
            </a:xfrm>
            <a:custGeom>
              <a:avLst/>
              <a:gdLst>
                <a:gd name="T0" fmla="*/ 0 w 116"/>
                <a:gd name="T1" fmla="*/ 0 h 23"/>
                <a:gd name="T2" fmla="*/ 56 w 116"/>
                <a:gd name="T3" fmla="*/ 23 h 23"/>
                <a:gd name="T4" fmla="*/ 116 w 116"/>
                <a:gd name="T5" fmla="*/ 1 h 23"/>
                <a:gd name="T6" fmla="*/ 0 60000 65536"/>
                <a:gd name="T7" fmla="*/ 0 60000 65536"/>
                <a:gd name="T8" fmla="*/ 0 60000 65536"/>
                <a:gd name="T9" fmla="*/ 0 w 116"/>
                <a:gd name="T10" fmla="*/ 0 h 23"/>
                <a:gd name="T11" fmla="*/ 116 w 116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23">
                  <a:moveTo>
                    <a:pt x="0" y="0"/>
                  </a:moveTo>
                  <a:lnTo>
                    <a:pt x="56" y="23"/>
                  </a:lnTo>
                  <a:lnTo>
                    <a:pt x="116" y="1"/>
                  </a:ln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20" name="Freeform 75"/>
            <p:cNvSpPr>
              <a:spLocks/>
            </p:cNvSpPr>
            <p:nvPr/>
          </p:nvSpPr>
          <p:spPr bwMode="auto">
            <a:xfrm>
              <a:off x="3214" y="435"/>
              <a:ext cx="116" cy="233"/>
            </a:xfrm>
            <a:custGeom>
              <a:avLst/>
              <a:gdLst>
                <a:gd name="T0" fmla="*/ 0 w 116"/>
                <a:gd name="T1" fmla="*/ 0 h 23"/>
                <a:gd name="T2" fmla="*/ 56 w 116"/>
                <a:gd name="T3" fmla="*/ 23 h 23"/>
                <a:gd name="T4" fmla="*/ 116 w 116"/>
                <a:gd name="T5" fmla="*/ 1 h 23"/>
                <a:gd name="T6" fmla="*/ 0 60000 65536"/>
                <a:gd name="T7" fmla="*/ 0 60000 65536"/>
                <a:gd name="T8" fmla="*/ 0 60000 65536"/>
                <a:gd name="T9" fmla="*/ 0 w 116"/>
                <a:gd name="T10" fmla="*/ 0 h 23"/>
                <a:gd name="T11" fmla="*/ 116 w 116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23">
                  <a:moveTo>
                    <a:pt x="0" y="0"/>
                  </a:moveTo>
                  <a:lnTo>
                    <a:pt x="56" y="23"/>
                  </a:lnTo>
                  <a:lnTo>
                    <a:pt x="116" y="1"/>
                  </a:ln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21" name="Freeform 76"/>
            <p:cNvSpPr>
              <a:spLocks/>
            </p:cNvSpPr>
            <p:nvPr/>
          </p:nvSpPr>
          <p:spPr bwMode="auto">
            <a:xfrm>
              <a:off x="3214" y="500"/>
              <a:ext cx="116" cy="233"/>
            </a:xfrm>
            <a:custGeom>
              <a:avLst/>
              <a:gdLst>
                <a:gd name="T0" fmla="*/ 0 w 116"/>
                <a:gd name="T1" fmla="*/ 0 h 23"/>
                <a:gd name="T2" fmla="*/ 56 w 116"/>
                <a:gd name="T3" fmla="*/ 23 h 23"/>
                <a:gd name="T4" fmla="*/ 116 w 116"/>
                <a:gd name="T5" fmla="*/ 1 h 23"/>
                <a:gd name="T6" fmla="*/ 0 60000 65536"/>
                <a:gd name="T7" fmla="*/ 0 60000 65536"/>
                <a:gd name="T8" fmla="*/ 0 60000 65536"/>
                <a:gd name="T9" fmla="*/ 0 w 116"/>
                <a:gd name="T10" fmla="*/ 0 h 23"/>
                <a:gd name="T11" fmla="*/ 116 w 116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23">
                  <a:moveTo>
                    <a:pt x="0" y="0"/>
                  </a:moveTo>
                  <a:lnTo>
                    <a:pt x="56" y="23"/>
                  </a:lnTo>
                  <a:lnTo>
                    <a:pt x="116" y="1"/>
                  </a:ln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22" name="Freeform 77"/>
            <p:cNvSpPr>
              <a:spLocks/>
            </p:cNvSpPr>
            <p:nvPr/>
          </p:nvSpPr>
          <p:spPr bwMode="auto">
            <a:xfrm>
              <a:off x="3214" y="565"/>
              <a:ext cx="116" cy="233"/>
            </a:xfrm>
            <a:custGeom>
              <a:avLst/>
              <a:gdLst>
                <a:gd name="T0" fmla="*/ 0 w 116"/>
                <a:gd name="T1" fmla="*/ 0 h 23"/>
                <a:gd name="T2" fmla="*/ 56 w 116"/>
                <a:gd name="T3" fmla="*/ 23 h 23"/>
                <a:gd name="T4" fmla="*/ 116 w 116"/>
                <a:gd name="T5" fmla="*/ 1 h 23"/>
                <a:gd name="T6" fmla="*/ 0 60000 65536"/>
                <a:gd name="T7" fmla="*/ 0 60000 65536"/>
                <a:gd name="T8" fmla="*/ 0 60000 65536"/>
                <a:gd name="T9" fmla="*/ 0 w 116"/>
                <a:gd name="T10" fmla="*/ 0 h 23"/>
                <a:gd name="T11" fmla="*/ 116 w 116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23">
                  <a:moveTo>
                    <a:pt x="0" y="0"/>
                  </a:moveTo>
                  <a:lnTo>
                    <a:pt x="56" y="23"/>
                  </a:lnTo>
                  <a:lnTo>
                    <a:pt x="116" y="1"/>
                  </a:ln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23" name="Freeform 78"/>
            <p:cNvSpPr>
              <a:spLocks/>
            </p:cNvSpPr>
            <p:nvPr/>
          </p:nvSpPr>
          <p:spPr bwMode="auto">
            <a:xfrm>
              <a:off x="3214" y="630"/>
              <a:ext cx="116" cy="233"/>
            </a:xfrm>
            <a:custGeom>
              <a:avLst/>
              <a:gdLst>
                <a:gd name="T0" fmla="*/ 0 w 116"/>
                <a:gd name="T1" fmla="*/ 0 h 23"/>
                <a:gd name="T2" fmla="*/ 56 w 116"/>
                <a:gd name="T3" fmla="*/ 23 h 23"/>
                <a:gd name="T4" fmla="*/ 116 w 116"/>
                <a:gd name="T5" fmla="*/ 1 h 23"/>
                <a:gd name="T6" fmla="*/ 0 60000 65536"/>
                <a:gd name="T7" fmla="*/ 0 60000 65536"/>
                <a:gd name="T8" fmla="*/ 0 60000 65536"/>
                <a:gd name="T9" fmla="*/ 0 w 116"/>
                <a:gd name="T10" fmla="*/ 0 h 23"/>
                <a:gd name="T11" fmla="*/ 116 w 116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23">
                  <a:moveTo>
                    <a:pt x="0" y="0"/>
                  </a:moveTo>
                  <a:lnTo>
                    <a:pt x="56" y="23"/>
                  </a:lnTo>
                  <a:lnTo>
                    <a:pt x="116" y="1"/>
                  </a:ln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24" name="Freeform 79"/>
            <p:cNvSpPr>
              <a:spLocks/>
            </p:cNvSpPr>
            <p:nvPr/>
          </p:nvSpPr>
          <p:spPr bwMode="auto">
            <a:xfrm>
              <a:off x="3214" y="695"/>
              <a:ext cx="116" cy="233"/>
            </a:xfrm>
            <a:custGeom>
              <a:avLst/>
              <a:gdLst>
                <a:gd name="T0" fmla="*/ 0 w 116"/>
                <a:gd name="T1" fmla="*/ 0 h 23"/>
                <a:gd name="T2" fmla="*/ 56 w 116"/>
                <a:gd name="T3" fmla="*/ 23 h 23"/>
                <a:gd name="T4" fmla="*/ 116 w 116"/>
                <a:gd name="T5" fmla="*/ 1 h 23"/>
                <a:gd name="T6" fmla="*/ 0 60000 65536"/>
                <a:gd name="T7" fmla="*/ 0 60000 65536"/>
                <a:gd name="T8" fmla="*/ 0 60000 65536"/>
                <a:gd name="T9" fmla="*/ 0 w 116"/>
                <a:gd name="T10" fmla="*/ 0 h 23"/>
                <a:gd name="T11" fmla="*/ 116 w 116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23">
                  <a:moveTo>
                    <a:pt x="0" y="0"/>
                  </a:moveTo>
                  <a:lnTo>
                    <a:pt x="56" y="23"/>
                  </a:lnTo>
                  <a:lnTo>
                    <a:pt x="116" y="1"/>
                  </a:ln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25" name="Freeform 80"/>
            <p:cNvSpPr>
              <a:spLocks/>
            </p:cNvSpPr>
            <p:nvPr/>
          </p:nvSpPr>
          <p:spPr bwMode="auto">
            <a:xfrm>
              <a:off x="3214" y="760"/>
              <a:ext cx="116" cy="233"/>
            </a:xfrm>
            <a:custGeom>
              <a:avLst/>
              <a:gdLst>
                <a:gd name="T0" fmla="*/ 0 w 116"/>
                <a:gd name="T1" fmla="*/ 0 h 23"/>
                <a:gd name="T2" fmla="*/ 56 w 116"/>
                <a:gd name="T3" fmla="*/ 23 h 23"/>
                <a:gd name="T4" fmla="*/ 116 w 116"/>
                <a:gd name="T5" fmla="*/ 1 h 23"/>
                <a:gd name="T6" fmla="*/ 0 60000 65536"/>
                <a:gd name="T7" fmla="*/ 0 60000 65536"/>
                <a:gd name="T8" fmla="*/ 0 60000 65536"/>
                <a:gd name="T9" fmla="*/ 0 w 116"/>
                <a:gd name="T10" fmla="*/ 0 h 23"/>
                <a:gd name="T11" fmla="*/ 116 w 116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23">
                  <a:moveTo>
                    <a:pt x="0" y="0"/>
                  </a:moveTo>
                  <a:lnTo>
                    <a:pt x="56" y="23"/>
                  </a:lnTo>
                  <a:lnTo>
                    <a:pt x="116" y="1"/>
                  </a:ln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26" name="Freeform 81"/>
            <p:cNvSpPr>
              <a:spLocks/>
            </p:cNvSpPr>
            <p:nvPr/>
          </p:nvSpPr>
          <p:spPr bwMode="auto">
            <a:xfrm>
              <a:off x="3214" y="825"/>
              <a:ext cx="116" cy="233"/>
            </a:xfrm>
            <a:custGeom>
              <a:avLst/>
              <a:gdLst>
                <a:gd name="T0" fmla="*/ 0 w 116"/>
                <a:gd name="T1" fmla="*/ 0 h 23"/>
                <a:gd name="T2" fmla="*/ 56 w 116"/>
                <a:gd name="T3" fmla="*/ 23 h 23"/>
                <a:gd name="T4" fmla="*/ 116 w 116"/>
                <a:gd name="T5" fmla="*/ 1 h 23"/>
                <a:gd name="T6" fmla="*/ 0 60000 65536"/>
                <a:gd name="T7" fmla="*/ 0 60000 65536"/>
                <a:gd name="T8" fmla="*/ 0 60000 65536"/>
                <a:gd name="T9" fmla="*/ 0 w 116"/>
                <a:gd name="T10" fmla="*/ 0 h 23"/>
                <a:gd name="T11" fmla="*/ 116 w 116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23">
                  <a:moveTo>
                    <a:pt x="0" y="0"/>
                  </a:moveTo>
                  <a:lnTo>
                    <a:pt x="56" y="23"/>
                  </a:lnTo>
                  <a:lnTo>
                    <a:pt x="116" y="1"/>
                  </a:ln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27" name="Freeform 82"/>
            <p:cNvSpPr>
              <a:spLocks/>
            </p:cNvSpPr>
            <p:nvPr/>
          </p:nvSpPr>
          <p:spPr bwMode="auto">
            <a:xfrm>
              <a:off x="3214" y="890"/>
              <a:ext cx="116" cy="233"/>
            </a:xfrm>
            <a:custGeom>
              <a:avLst/>
              <a:gdLst>
                <a:gd name="T0" fmla="*/ 0 w 116"/>
                <a:gd name="T1" fmla="*/ 0 h 23"/>
                <a:gd name="T2" fmla="*/ 56 w 116"/>
                <a:gd name="T3" fmla="*/ 23 h 23"/>
                <a:gd name="T4" fmla="*/ 116 w 116"/>
                <a:gd name="T5" fmla="*/ 1 h 23"/>
                <a:gd name="T6" fmla="*/ 0 60000 65536"/>
                <a:gd name="T7" fmla="*/ 0 60000 65536"/>
                <a:gd name="T8" fmla="*/ 0 60000 65536"/>
                <a:gd name="T9" fmla="*/ 0 w 116"/>
                <a:gd name="T10" fmla="*/ 0 h 23"/>
                <a:gd name="T11" fmla="*/ 116 w 116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23">
                  <a:moveTo>
                    <a:pt x="0" y="0"/>
                  </a:moveTo>
                  <a:lnTo>
                    <a:pt x="56" y="23"/>
                  </a:lnTo>
                  <a:lnTo>
                    <a:pt x="116" y="1"/>
                  </a:ln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28" name="Freeform 83"/>
            <p:cNvSpPr>
              <a:spLocks/>
            </p:cNvSpPr>
            <p:nvPr/>
          </p:nvSpPr>
          <p:spPr bwMode="auto">
            <a:xfrm>
              <a:off x="3214" y="955"/>
              <a:ext cx="116" cy="233"/>
            </a:xfrm>
            <a:custGeom>
              <a:avLst/>
              <a:gdLst>
                <a:gd name="T0" fmla="*/ 0 w 116"/>
                <a:gd name="T1" fmla="*/ 0 h 23"/>
                <a:gd name="T2" fmla="*/ 56 w 116"/>
                <a:gd name="T3" fmla="*/ 23 h 23"/>
                <a:gd name="T4" fmla="*/ 116 w 116"/>
                <a:gd name="T5" fmla="*/ 1 h 23"/>
                <a:gd name="T6" fmla="*/ 0 60000 65536"/>
                <a:gd name="T7" fmla="*/ 0 60000 65536"/>
                <a:gd name="T8" fmla="*/ 0 60000 65536"/>
                <a:gd name="T9" fmla="*/ 0 w 116"/>
                <a:gd name="T10" fmla="*/ 0 h 23"/>
                <a:gd name="T11" fmla="*/ 116 w 116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23">
                  <a:moveTo>
                    <a:pt x="0" y="0"/>
                  </a:moveTo>
                  <a:lnTo>
                    <a:pt x="56" y="23"/>
                  </a:lnTo>
                  <a:lnTo>
                    <a:pt x="116" y="1"/>
                  </a:ln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29" name="Freeform 84"/>
            <p:cNvSpPr>
              <a:spLocks/>
            </p:cNvSpPr>
            <p:nvPr/>
          </p:nvSpPr>
          <p:spPr bwMode="auto">
            <a:xfrm>
              <a:off x="3214" y="1021"/>
              <a:ext cx="116" cy="233"/>
            </a:xfrm>
            <a:custGeom>
              <a:avLst/>
              <a:gdLst>
                <a:gd name="T0" fmla="*/ 0 w 116"/>
                <a:gd name="T1" fmla="*/ 0 h 23"/>
                <a:gd name="T2" fmla="*/ 56 w 116"/>
                <a:gd name="T3" fmla="*/ 23 h 23"/>
                <a:gd name="T4" fmla="*/ 116 w 116"/>
                <a:gd name="T5" fmla="*/ 1 h 23"/>
                <a:gd name="T6" fmla="*/ 0 60000 65536"/>
                <a:gd name="T7" fmla="*/ 0 60000 65536"/>
                <a:gd name="T8" fmla="*/ 0 60000 65536"/>
                <a:gd name="T9" fmla="*/ 0 w 116"/>
                <a:gd name="T10" fmla="*/ 0 h 23"/>
                <a:gd name="T11" fmla="*/ 116 w 116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23">
                  <a:moveTo>
                    <a:pt x="0" y="0"/>
                  </a:moveTo>
                  <a:lnTo>
                    <a:pt x="56" y="23"/>
                  </a:lnTo>
                  <a:lnTo>
                    <a:pt x="116" y="1"/>
                  </a:ln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2" name="Group 86"/>
          <p:cNvGrpSpPr>
            <a:grpSpLocks/>
          </p:cNvGrpSpPr>
          <p:nvPr/>
        </p:nvGrpSpPr>
        <p:grpSpPr bwMode="auto">
          <a:xfrm flipV="1">
            <a:off x="7426325" y="1606550"/>
            <a:ext cx="184150" cy="1403351"/>
            <a:chOff x="3214" y="370"/>
            <a:chExt cx="116" cy="884"/>
          </a:xfrm>
        </p:grpSpPr>
        <p:sp>
          <p:nvSpPr>
            <p:cNvPr id="3108" name="Freeform 87"/>
            <p:cNvSpPr>
              <a:spLocks/>
            </p:cNvSpPr>
            <p:nvPr/>
          </p:nvSpPr>
          <p:spPr bwMode="auto">
            <a:xfrm>
              <a:off x="3214" y="370"/>
              <a:ext cx="116" cy="233"/>
            </a:xfrm>
            <a:custGeom>
              <a:avLst/>
              <a:gdLst>
                <a:gd name="T0" fmla="*/ 0 w 116"/>
                <a:gd name="T1" fmla="*/ 0 h 23"/>
                <a:gd name="T2" fmla="*/ 56 w 116"/>
                <a:gd name="T3" fmla="*/ 23 h 23"/>
                <a:gd name="T4" fmla="*/ 116 w 116"/>
                <a:gd name="T5" fmla="*/ 1 h 23"/>
                <a:gd name="T6" fmla="*/ 0 60000 65536"/>
                <a:gd name="T7" fmla="*/ 0 60000 65536"/>
                <a:gd name="T8" fmla="*/ 0 60000 65536"/>
                <a:gd name="T9" fmla="*/ 0 w 116"/>
                <a:gd name="T10" fmla="*/ 0 h 23"/>
                <a:gd name="T11" fmla="*/ 116 w 116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23">
                  <a:moveTo>
                    <a:pt x="0" y="0"/>
                  </a:moveTo>
                  <a:lnTo>
                    <a:pt x="56" y="23"/>
                  </a:lnTo>
                  <a:lnTo>
                    <a:pt x="116" y="1"/>
                  </a:ln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09" name="Freeform 88"/>
            <p:cNvSpPr>
              <a:spLocks/>
            </p:cNvSpPr>
            <p:nvPr/>
          </p:nvSpPr>
          <p:spPr bwMode="auto">
            <a:xfrm>
              <a:off x="3214" y="435"/>
              <a:ext cx="116" cy="233"/>
            </a:xfrm>
            <a:custGeom>
              <a:avLst/>
              <a:gdLst>
                <a:gd name="T0" fmla="*/ 0 w 116"/>
                <a:gd name="T1" fmla="*/ 0 h 23"/>
                <a:gd name="T2" fmla="*/ 56 w 116"/>
                <a:gd name="T3" fmla="*/ 23 h 23"/>
                <a:gd name="T4" fmla="*/ 116 w 116"/>
                <a:gd name="T5" fmla="*/ 1 h 23"/>
                <a:gd name="T6" fmla="*/ 0 60000 65536"/>
                <a:gd name="T7" fmla="*/ 0 60000 65536"/>
                <a:gd name="T8" fmla="*/ 0 60000 65536"/>
                <a:gd name="T9" fmla="*/ 0 w 116"/>
                <a:gd name="T10" fmla="*/ 0 h 23"/>
                <a:gd name="T11" fmla="*/ 116 w 116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23">
                  <a:moveTo>
                    <a:pt x="0" y="0"/>
                  </a:moveTo>
                  <a:lnTo>
                    <a:pt x="56" y="23"/>
                  </a:lnTo>
                  <a:lnTo>
                    <a:pt x="116" y="1"/>
                  </a:ln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10" name="Freeform 89"/>
            <p:cNvSpPr>
              <a:spLocks/>
            </p:cNvSpPr>
            <p:nvPr/>
          </p:nvSpPr>
          <p:spPr bwMode="auto">
            <a:xfrm>
              <a:off x="3214" y="500"/>
              <a:ext cx="116" cy="233"/>
            </a:xfrm>
            <a:custGeom>
              <a:avLst/>
              <a:gdLst>
                <a:gd name="T0" fmla="*/ 0 w 116"/>
                <a:gd name="T1" fmla="*/ 0 h 23"/>
                <a:gd name="T2" fmla="*/ 56 w 116"/>
                <a:gd name="T3" fmla="*/ 23 h 23"/>
                <a:gd name="T4" fmla="*/ 116 w 116"/>
                <a:gd name="T5" fmla="*/ 1 h 23"/>
                <a:gd name="T6" fmla="*/ 0 60000 65536"/>
                <a:gd name="T7" fmla="*/ 0 60000 65536"/>
                <a:gd name="T8" fmla="*/ 0 60000 65536"/>
                <a:gd name="T9" fmla="*/ 0 w 116"/>
                <a:gd name="T10" fmla="*/ 0 h 23"/>
                <a:gd name="T11" fmla="*/ 116 w 116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23">
                  <a:moveTo>
                    <a:pt x="0" y="0"/>
                  </a:moveTo>
                  <a:lnTo>
                    <a:pt x="56" y="23"/>
                  </a:lnTo>
                  <a:lnTo>
                    <a:pt x="116" y="1"/>
                  </a:ln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11" name="Freeform 90"/>
            <p:cNvSpPr>
              <a:spLocks/>
            </p:cNvSpPr>
            <p:nvPr/>
          </p:nvSpPr>
          <p:spPr bwMode="auto">
            <a:xfrm>
              <a:off x="3214" y="565"/>
              <a:ext cx="116" cy="233"/>
            </a:xfrm>
            <a:custGeom>
              <a:avLst/>
              <a:gdLst>
                <a:gd name="T0" fmla="*/ 0 w 116"/>
                <a:gd name="T1" fmla="*/ 0 h 23"/>
                <a:gd name="T2" fmla="*/ 56 w 116"/>
                <a:gd name="T3" fmla="*/ 23 h 23"/>
                <a:gd name="T4" fmla="*/ 116 w 116"/>
                <a:gd name="T5" fmla="*/ 1 h 23"/>
                <a:gd name="T6" fmla="*/ 0 60000 65536"/>
                <a:gd name="T7" fmla="*/ 0 60000 65536"/>
                <a:gd name="T8" fmla="*/ 0 60000 65536"/>
                <a:gd name="T9" fmla="*/ 0 w 116"/>
                <a:gd name="T10" fmla="*/ 0 h 23"/>
                <a:gd name="T11" fmla="*/ 116 w 116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23">
                  <a:moveTo>
                    <a:pt x="0" y="0"/>
                  </a:moveTo>
                  <a:lnTo>
                    <a:pt x="56" y="23"/>
                  </a:lnTo>
                  <a:lnTo>
                    <a:pt x="116" y="1"/>
                  </a:ln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12" name="Freeform 91"/>
            <p:cNvSpPr>
              <a:spLocks/>
            </p:cNvSpPr>
            <p:nvPr/>
          </p:nvSpPr>
          <p:spPr bwMode="auto">
            <a:xfrm>
              <a:off x="3214" y="630"/>
              <a:ext cx="116" cy="233"/>
            </a:xfrm>
            <a:custGeom>
              <a:avLst/>
              <a:gdLst>
                <a:gd name="T0" fmla="*/ 0 w 116"/>
                <a:gd name="T1" fmla="*/ 0 h 23"/>
                <a:gd name="T2" fmla="*/ 56 w 116"/>
                <a:gd name="T3" fmla="*/ 23 h 23"/>
                <a:gd name="T4" fmla="*/ 116 w 116"/>
                <a:gd name="T5" fmla="*/ 1 h 23"/>
                <a:gd name="T6" fmla="*/ 0 60000 65536"/>
                <a:gd name="T7" fmla="*/ 0 60000 65536"/>
                <a:gd name="T8" fmla="*/ 0 60000 65536"/>
                <a:gd name="T9" fmla="*/ 0 w 116"/>
                <a:gd name="T10" fmla="*/ 0 h 23"/>
                <a:gd name="T11" fmla="*/ 116 w 116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23">
                  <a:moveTo>
                    <a:pt x="0" y="0"/>
                  </a:moveTo>
                  <a:lnTo>
                    <a:pt x="56" y="23"/>
                  </a:lnTo>
                  <a:lnTo>
                    <a:pt x="116" y="1"/>
                  </a:ln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13" name="Freeform 92"/>
            <p:cNvSpPr>
              <a:spLocks/>
            </p:cNvSpPr>
            <p:nvPr/>
          </p:nvSpPr>
          <p:spPr bwMode="auto">
            <a:xfrm>
              <a:off x="3214" y="695"/>
              <a:ext cx="116" cy="233"/>
            </a:xfrm>
            <a:custGeom>
              <a:avLst/>
              <a:gdLst>
                <a:gd name="T0" fmla="*/ 0 w 116"/>
                <a:gd name="T1" fmla="*/ 0 h 23"/>
                <a:gd name="T2" fmla="*/ 56 w 116"/>
                <a:gd name="T3" fmla="*/ 23 h 23"/>
                <a:gd name="T4" fmla="*/ 116 w 116"/>
                <a:gd name="T5" fmla="*/ 1 h 23"/>
                <a:gd name="T6" fmla="*/ 0 60000 65536"/>
                <a:gd name="T7" fmla="*/ 0 60000 65536"/>
                <a:gd name="T8" fmla="*/ 0 60000 65536"/>
                <a:gd name="T9" fmla="*/ 0 w 116"/>
                <a:gd name="T10" fmla="*/ 0 h 23"/>
                <a:gd name="T11" fmla="*/ 116 w 116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23">
                  <a:moveTo>
                    <a:pt x="0" y="0"/>
                  </a:moveTo>
                  <a:lnTo>
                    <a:pt x="56" y="23"/>
                  </a:lnTo>
                  <a:lnTo>
                    <a:pt x="116" y="1"/>
                  </a:ln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14" name="Freeform 93"/>
            <p:cNvSpPr>
              <a:spLocks/>
            </p:cNvSpPr>
            <p:nvPr/>
          </p:nvSpPr>
          <p:spPr bwMode="auto">
            <a:xfrm>
              <a:off x="3214" y="760"/>
              <a:ext cx="116" cy="233"/>
            </a:xfrm>
            <a:custGeom>
              <a:avLst/>
              <a:gdLst>
                <a:gd name="T0" fmla="*/ 0 w 116"/>
                <a:gd name="T1" fmla="*/ 0 h 23"/>
                <a:gd name="T2" fmla="*/ 56 w 116"/>
                <a:gd name="T3" fmla="*/ 23 h 23"/>
                <a:gd name="T4" fmla="*/ 116 w 116"/>
                <a:gd name="T5" fmla="*/ 1 h 23"/>
                <a:gd name="T6" fmla="*/ 0 60000 65536"/>
                <a:gd name="T7" fmla="*/ 0 60000 65536"/>
                <a:gd name="T8" fmla="*/ 0 60000 65536"/>
                <a:gd name="T9" fmla="*/ 0 w 116"/>
                <a:gd name="T10" fmla="*/ 0 h 23"/>
                <a:gd name="T11" fmla="*/ 116 w 116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23">
                  <a:moveTo>
                    <a:pt x="0" y="0"/>
                  </a:moveTo>
                  <a:lnTo>
                    <a:pt x="56" y="23"/>
                  </a:lnTo>
                  <a:lnTo>
                    <a:pt x="116" y="1"/>
                  </a:ln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15" name="Freeform 94"/>
            <p:cNvSpPr>
              <a:spLocks/>
            </p:cNvSpPr>
            <p:nvPr/>
          </p:nvSpPr>
          <p:spPr bwMode="auto">
            <a:xfrm>
              <a:off x="3214" y="825"/>
              <a:ext cx="116" cy="233"/>
            </a:xfrm>
            <a:custGeom>
              <a:avLst/>
              <a:gdLst>
                <a:gd name="T0" fmla="*/ 0 w 116"/>
                <a:gd name="T1" fmla="*/ 0 h 23"/>
                <a:gd name="T2" fmla="*/ 56 w 116"/>
                <a:gd name="T3" fmla="*/ 23 h 23"/>
                <a:gd name="T4" fmla="*/ 116 w 116"/>
                <a:gd name="T5" fmla="*/ 1 h 23"/>
                <a:gd name="T6" fmla="*/ 0 60000 65536"/>
                <a:gd name="T7" fmla="*/ 0 60000 65536"/>
                <a:gd name="T8" fmla="*/ 0 60000 65536"/>
                <a:gd name="T9" fmla="*/ 0 w 116"/>
                <a:gd name="T10" fmla="*/ 0 h 23"/>
                <a:gd name="T11" fmla="*/ 116 w 116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23">
                  <a:moveTo>
                    <a:pt x="0" y="0"/>
                  </a:moveTo>
                  <a:lnTo>
                    <a:pt x="56" y="23"/>
                  </a:lnTo>
                  <a:lnTo>
                    <a:pt x="116" y="1"/>
                  </a:ln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16" name="Freeform 95"/>
            <p:cNvSpPr>
              <a:spLocks/>
            </p:cNvSpPr>
            <p:nvPr/>
          </p:nvSpPr>
          <p:spPr bwMode="auto">
            <a:xfrm>
              <a:off x="3214" y="890"/>
              <a:ext cx="116" cy="233"/>
            </a:xfrm>
            <a:custGeom>
              <a:avLst/>
              <a:gdLst>
                <a:gd name="T0" fmla="*/ 0 w 116"/>
                <a:gd name="T1" fmla="*/ 0 h 23"/>
                <a:gd name="T2" fmla="*/ 56 w 116"/>
                <a:gd name="T3" fmla="*/ 23 h 23"/>
                <a:gd name="T4" fmla="*/ 116 w 116"/>
                <a:gd name="T5" fmla="*/ 1 h 23"/>
                <a:gd name="T6" fmla="*/ 0 60000 65536"/>
                <a:gd name="T7" fmla="*/ 0 60000 65536"/>
                <a:gd name="T8" fmla="*/ 0 60000 65536"/>
                <a:gd name="T9" fmla="*/ 0 w 116"/>
                <a:gd name="T10" fmla="*/ 0 h 23"/>
                <a:gd name="T11" fmla="*/ 116 w 116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23">
                  <a:moveTo>
                    <a:pt x="0" y="0"/>
                  </a:moveTo>
                  <a:lnTo>
                    <a:pt x="56" y="23"/>
                  </a:lnTo>
                  <a:lnTo>
                    <a:pt x="116" y="1"/>
                  </a:ln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17" name="Freeform 96"/>
            <p:cNvSpPr>
              <a:spLocks/>
            </p:cNvSpPr>
            <p:nvPr/>
          </p:nvSpPr>
          <p:spPr bwMode="auto">
            <a:xfrm>
              <a:off x="3214" y="955"/>
              <a:ext cx="116" cy="233"/>
            </a:xfrm>
            <a:custGeom>
              <a:avLst/>
              <a:gdLst>
                <a:gd name="T0" fmla="*/ 0 w 116"/>
                <a:gd name="T1" fmla="*/ 0 h 23"/>
                <a:gd name="T2" fmla="*/ 56 w 116"/>
                <a:gd name="T3" fmla="*/ 23 h 23"/>
                <a:gd name="T4" fmla="*/ 116 w 116"/>
                <a:gd name="T5" fmla="*/ 1 h 23"/>
                <a:gd name="T6" fmla="*/ 0 60000 65536"/>
                <a:gd name="T7" fmla="*/ 0 60000 65536"/>
                <a:gd name="T8" fmla="*/ 0 60000 65536"/>
                <a:gd name="T9" fmla="*/ 0 w 116"/>
                <a:gd name="T10" fmla="*/ 0 h 23"/>
                <a:gd name="T11" fmla="*/ 116 w 116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23">
                  <a:moveTo>
                    <a:pt x="0" y="0"/>
                  </a:moveTo>
                  <a:lnTo>
                    <a:pt x="56" y="23"/>
                  </a:lnTo>
                  <a:lnTo>
                    <a:pt x="116" y="1"/>
                  </a:ln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118" name="Freeform 97"/>
            <p:cNvSpPr>
              <a:spLocks/>
            </p:cNvSpPr>
            <p:nvPr/>
          </p:nvSpPr>
          <p:spPr bwMode="auto">
            <a:xfrm>
              <a:off x="3214" y="1021"/>
              <a:ext cx="116" cy="233"/>
            </a:xfrm>
            <a:custGeom>
              <a:avLst/>
              <a:gdLst>
                <a:gd name="T0" fmla="*/ 0 w 116"/>
                <a:gd name="T1" fmla="*/ 0 h 23"/>
                <a:gd name="T2" fmla="*/ 56 w 116"/>
                <a:gd name="T3" fmla="*/ 23 h 23"/>
                <a:gd name="T4" fmla="*/ 116 w 116"/>
                <a:gd name="T5" fmla="*/ 1 h 23"/>
                <a:gd name="T6" fmla="*/ 0 60000 65536"/>
                <a:gd name="T7" fmla="*/ 0 60000 65536"/>
                <a:gd name="T8" fmla="*/ 0 60000 65536"/>
                <a:gd name="T9" fmla="*/ 0 w 116"/>
                <a:gd name="T10" fmla="*/ 0 h 23"/>
                <a:gd name="T11" fmla="*/ 116 w 116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6" h="23">
                  <a:moveTo>
                    <a:pt x="0" y="0"/>
                  </a:moveTo>
                  <a:lnTo>
                    <a:pt x="56" y="23"/>
                  </a:lnTo>
                  <a:lnTo>
                    <a:pt x="116" y="1"/>
                  </a:lnTo>
                </a:path>
              </a:pathLst>
            </a:custGeom>
            <a:noFill/>
            <a:ln w="38100" cap="flat" cmpd="sng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92" name="Rectangle 2"/>
          <p:cNvSpPr txBox="1">
            <a:spLocks noChangeArrowheads="1"/>
          </p:cNvSpPr>
          <p:nvPr/>
        </p:nvSpPr>
        <p:spPr>
          <a:xfrm>
            <a:off x="449945" y="479161"/>
            <a:ext cx="10189026" cy="7955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en-US" altLang="en-US" sz="3600" dirty="0">
                <a:latin typeface="Arial Black" panose="020B0A04020102020204" pitchFamily="34" charset="0"/>
              </a:rPr>
              <a:t>Operation</a:t>
            </a:r>
          </a:p>
        </p:txBody>
      </p:sp>
    </p:spTree>
    <p:extLst>
      <p:ext uri="{BB962C8B-B14F-4D97-AF65-F5344CB8AC3E}">
        <p14:creationId xmlns:p14="http://schemas.microsoft.com/office/powerpoint/2010/main" val="480626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7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47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5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0 L 1.11111E-6 -0.03032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0.03032 L 1.11111E-6 0.00255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41" grpId="0" animBg="1"/>
      <p:bldP spid="47164" grpId="0"/>
      <p:bldP spid="47165" grpId="0"/>
      <p:bldP spid="47167" grpId="0"/>
      <p:bldP spid="47167" grpId="1"/>
      <p:bldP spid="47172" grpId="0" animBg="1"/>
      <p:bldP spid="47173" grpId="0"/>
      <p:bldP spid="471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179637" y="4197351"/>
            <a:ext cx="78581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l"/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For size classification at 140 Mesh</a:t>
            </a:r>
            <a:b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capacity is 10 to 15 MTPH of dry solids per m</a:t>
            </a:r>
            <a:r>
              <a:rPr lang="en-US" altLang="en-US" sz="26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².</a:t>
            </a: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2179637" y="1653654"/>
            <a:ext cx="748347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l"/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The finer the cut size, the lower </a:t>
            </a:r>
            <a:r>
              <a:rPr lang="en-US" altLang="en-US" sz="2600" dirty="0" err="1">
                <a:solidFill>
                  <a:schemeClr val="tx1"/>
                </a:solidFill>
                <a:latin typeface="Arial" panose="020B0604020202020204" pitchFamily="34" charset="0"/>
              </a:rPr>
              <a:t>tph</a:t>
            </a: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 capacity for a given size of Classifier.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2179639" y="2892793"/>
            <a:ext cx="78581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1pPr>
            <a:lvl2pPr marL="742950" indent="-28575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2pPr>
            <a:lvl3pPr marL="11430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3pPr>
            <a:lvl4pPr marL="16002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4pPr>
            <a:lvl5pPr marL="2057400" indent="-228600"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rgbClr val="FFFF00"/>
                </a:solidFill>
                <a:latin typeface="Arial Narrow" panose="020B0606020202030204" pitchFamily="34" charset="0"/>
              </a:defRPr>
            </a:lvl9pPr>
          </a:lstStyle>
          <a:p>
            <a:pPr algn="l"/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For size classification at 35 Mesh</a:t>
            </a:r>
            <a:b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capacity is 35 to 40 TPH of dry solids per m</a:t>
            </a:r>
            <a:r>
              <a:rPr lang="en-US" altLang="en-US" sz="2600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².</a:t>
            </a:r>
            <a:r>
              <a:rPr lang="en-US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49945" y="479161"/>
            <a:ext cx="10189026" cy="7955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en-US" altLang="en-US" sz="3600" dirty="0">
                <a:latin typeface="Arial Black" panose="020B0A04020102020204" pitchFamily="34" charset="0"/>
              </a:rPr>
              <a:t>Rules of Thumb</a:t>
            </a:r>
          </a:p>
        </p:txBody>
      </p:sp>
    </p:spTree>
    <p:extLst>
      <p:ext uri="{BB962C8B-B14F-4D97-AF65-F5344CB8AC3E}">
        <p14:creationId xmlns:p14="http://schemas.microsoft.com/office/powerpoint/2010/main" val="237614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  <p:bldP spid="25612" grpId="0"/>
      <p:bldP spid="25613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600" dirty="0">
                <a:latin typeface="Arial Black" panose="020B0A04020102020204" pitchFamily="34" charset="0"/>
              </a:rPr>
              <a:t>Common Questions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57127" y="1966249"/>
            <a:ext cx="9381844" cy="179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3200" dirty="0">
                <a:latin typeface="Arial" charset="0"/>
              </a:rPr>
              <a:t>What happens if the recommended loading rate is exceeded?</a:t>
            </a:r>
          </a:p>
          <a:p>
            <a:pPr lvl="1">
              <a:lnSpc>
                <a:spcPct val="120000"/>
              </a:lnSpc>
              <a:buFontTx/>
              <a:buChar char="•"/>
              <a:defRPr/>
            </a:pPr>
            <a:r>
              <a:rPr lang="en-US" sz="2800" dirty="0">
                <a:latin typeface="Arial" charset="0"/>
              </a:rPr>
              <a:t>  Efficiency of size separation decreases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257127" y="4067747"/>
            <a:ext cx="9381844" cy="179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3200" dirty="0">
                <a:latin typeface="Arial" charset="0"/>
              </a:rPr>
              <a:t>How much lignite is removed?</a:t>
            </a:r>
          </a:p>
          <a:p>
            <a:pPr lvl="1">
              <a:lnSpc>
                <a:spcPct val="120000"/>
              </a:lnSpc>
              <a:buFontTx/>
              <a:buChar char="•"/>
              <a:defRPr/>
            </a:pPr>
            <a:r>
              <a:rPr lang="en-US" sz="3200" dirty="0">
                <a:latin typeface="Arial" charset="0"/>
              </a:rPr>
              <a:t>  </a:t>
            </a:r>
            <a:r>
              <a:rPr lang="en-US" sz="2800" dirty="0">
                <a:latin typeface="Arial" charset="0"/>
              </a:rPr>
              <a:t>Approximately 95% with a </a:t>
            </a:r>
            <a:r>
              <a:rPr lang="en-US" sz="2800" b="1" dirty="0">
                <a:latin typeface="Arial" charset="0"/>
              </a:rPr>
              <a:t>50 mesh size    	separation</a:t>
            </a:r>
          </a:p>
        </p:txBody>
      </p:sp>
    </p:spTree>
    <p:extLst>
      <p:ext uri="{BB962C8B-B14F-4D97-AF65-F5344CB8AC3E}">
        <p14:creationId xmlns:p14="http://schemas.microsoft.com/office/powerpoint/2010/main" val="235362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  <p:bldP spid="10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1512877-30CF-E45A-CB4C-38E278D0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5" y="479161"/>
            <a:ext cx="10189026" cy="795528"/>
          </a:xfrm>
        </p:spPr>
        <p:txBody>
          <a:bodyPr/>
          <a:lstStyle/>
          <a:p>
            <a:r>
              <a:rPr lang="en-US" dirty="0"/>
              <a:t>Wet Recycling:  EQUIPMENT LOOKS SIMILAR BUT PROCESS FLOW IS DIFFERENT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C04867-53AE-B423-8103-652D3166D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58" b="28646"/>
          <a:stretch/>
        </p:blipFill>
        <p:spPr>
          <a:xfrm>
            <a:off x="609600" y="1645921"/>
            <a:ext cx="10972800" cy="4525963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37E096-3693-CC05-8EA6-EB28B49C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60047"/>
            <a:ext cx="3150185" cy="50165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C6E2D06-F345-194D-B9F8-18C640C9A59D}" type="slidenum">
              <a:rPr lang="en-US" smtClean="0"/>
              <a:pPr>
                <a:spcAft>
                  <a:spcPts val="60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97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12B25-2136-6106-AE74-3BD965D2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 OF AGGREGATES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28D1E-34A2-CE73-9930-9029722E8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Primary aggregates are naturally occurring deposits of minerals that come in the form of crushed rocks, sand and gravel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Recycled aggregates are the product of processing inert construction, demolition and excavation waste, asphalt millings and used railway ballasts into construction aggregates.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Secondary materials are derived from other industrial processes including:</a:t>
            </a:r>
            <a:r>
              <a:rPr lang="en-GB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China clay</a:t>
            </a:r>
            <a:r>
              <a:rPr lang="en-GB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</a:t>
            </a:r>
            <a:r>
              <a:rPr lang="en-GB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Fly Ash</a:t>
            </a:r>
            <a:r>
              <a:rPr lang="en-GB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</a:t>
            </a:r>
            <a:r>
              <a:rPr lang="en-GB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Incinerator Bottom Ash</a:t>
            </a:r>
            <a:r>
              <a:rPr lang="en-GB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</a:t>
            </a:r>
            <a:r>
              <a:rPr lang="en-GB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Blast furnace slag</a:t>
            </a:r>
          </a:p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1000" i="1" dirty="0"/>
              <a:t>Source MPA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22431-5BED-0A8E-0460-4337A9B55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2D06-F345-194D-B9F8-18C640C9A5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300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12B25-2136-6106-AE74-3BD965D2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22431-5BED-0A8E-0460-4337A9B55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2D06-F345-194D-B9F8-18C640C9A59D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82268" y="1842270"/>
            <a:ext cx="942746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ENVIRONMENTAL DIFFERENCES?</a:t>
            </a:r>
          </a:p>
          <a:p>
            <a:endParaRPr lang="en-US" b="1" dirty="0">
              <a:solidFill>
                <a:srgbClr val="4D4F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biggest difference between virgin and recycled aggregate is the impact on the environment. Virgin material needs to be mined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this requires digging up land, using a variety of tools and equipment, and then processing the material for use. All of this can use valuable natural resources, cause pollution, and consume energy.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recycled aggregates are already coming from a previously existing product, they do not need to be mined for use. </a:t>
            </a:r>
            <a:r>
              <a:rPr lang="en-US" sz="20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allows companies to conserve the natural resources while also eliminating the need for products to take up space in a landfill.</a:t>
            </a:r>
            <a:endParaRPr lang="en-US" sz="2000" b="0" i="0" dirty="0">
              <a:solidFill>
                <a:srgbClr val="4D4F5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448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12B25-2136-6106-AE74-3BD965D2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DEFINITION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22431-5BED-0A8E-0460-4337A9B55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2D06-F345-194D-B9F8-18C640C9A59D}" type="slidenum">
              <a:rPr lang="en-US" smtClean="0"/>
              <a:t>19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38153" y="1882209"/>
            <a:ext cx="8896494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COST DIFFERENCES?</a:t>
            </a:r>
          </a:p>
          <a:p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many factors that determine the cost of aggregate, and when comparing recycled vs. virgin aggregate, recycled is generally the more cost-effective option.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companies don’t have to mine or produce new material, they can price the recycled material lower than the virgin material. </a:t>
            </a:r>
            <a:r>
              <a:rPr lang="en-US" sz="20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recycled producers already have the raw material at their facility, costs are generally lower, and savings are passed on to the consumer.</a:t>
            </a:r>
          </a:p>
          <a:p>
            <a:r>
              <a:rPr lang="en-US" sz="20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some instances, you may actually get more recycled material than virgin material for the same or a lower price. For example, </a:t>
            </a:r>
            <a:r>
              <a:rPr lang="en-US" sz="2000" u="sng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recycled CA6</a:t>
            </a:r>
            <a:r>
              <a:rPr lang="en-US" sz="2000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15% lighter than virgin CA6, so you receive 15% more volume per ton. All of this adds up to a significant cost savings.</a:t>
            </a:r>
            <a:endParaRPr lang="en-US" sz="2000" b="0" i="0" dirty="0">
              <a:solidFill>
                <a:srgbClr val="4D4F5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87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we continue to grow and expands two things are happening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DB2033"/>
              </a:buClr>
            </a:pPr>
            <a:endParaRPr lang="en-GB" sz="2000" dirty="0"/>
          </a:p>
          <a:p>
            <a:pPr marL="0" indent="0">
              <a:buClr>
                <a:srgbClr val="DB2033"/>
              </a:buClr>
              <a:buNone/>
            </a:pPr>
            <a:endParaRPr lang="en-GB" sz="2200" dirty="0"/>
          </a:p>
          <a:p>
            <a:pPr>
              <a:buClr>
                <a:srgbClr val="DB2033"/>
              </a:buClr>
            </a:pPr>
            <a:r>
              <a:rPr lang="en-GB" sz="2200" dirty="0"/>
              <a:t>Deposits with lignite, coal and other contaminants must be processed</a:t>
            </a:r>
          </a:p>
          <a:p>
            <a:pPr>
              <a:buClr>
                <a:srgbClr val="DB2033"/>
              </a:buClr>
            </a:pPr>
            <a:r>
              <a:rPr lang="en-GB" sz="2200" dirty="0"/>
              <a:t>Recycle Aggregates are coming into play</a:t>
            </a:r>
          </a:p>
          <a:p>
            <a:pPr lvl="1">
              <a:buClr>
                <a:srgbClr val="DB2033"/>
              </a:buClr>
            </a:pPr>
            <a:r>
              <a:rPr lang="en-GB" sz="1800" dirty="0">
                <a:solidFill>
                  <a:srgbClr val="002060"/>
                </a:solidFill>
              </a:rPr>
              <a:t>In larger cities where material is now a larger haul distance to usage.</a:t>
            </a:r>
          </a:p>
          <a:p>
            <a:pPr marL="0" indent="0">
              <a:buClr>
                <a:srgbClr val="DB2033"/>
              </a:buClr>
              <a:buNone/>
            </a:pPr>
            <a:endParaRPr lang="en-GB" sz="2200" dirty="0"/>
          </a:p>
          <a:p>
            <a:pPr marL="457200" lvl="1" indent="0">
              <a:buClr>
                <a:srgbClr val="DB2033"/>
              </a:buClr>
              <a:buNone/>
            </a:pPr>
            <a:endParaRPr lang="en-GB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2D06-F345-194D-B9F8-18C640C9A59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2254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CD9FC8-B7B4-A643-3144-6407A713A37A}"/>
              </a:ext>
            </a:extLst>
          </p:cNvPr>
          <p:cNvSpPr/>
          <p:nvPr/>
        </p:nvSpPr>
        <p:spPr>
          <a:xfrm>
            <a:off x="3493249" y="220133"/>
            <a:ext cx="6146771" cy="604809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8848CC-5A24-A607-DEAD-39A4CA38A861}"/>
              </a:ext>
            </a:extLst>
          </p:cNvPr>
          <p:cNvSpPr txBox="1"/>
          <p:nvPr/>
        </p:nvSpPr>
        <p:spPr>
          <a:xfrm>
            <a:off x="504527" y="697194"/>
            <a:ext cx="51047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/>
            <a:r>
              <a:rPr lang="en-US" sz="2600" dirty="0">
                <a:solidFill>
                  <a:schemeClr val="bg1"/>
                </a:solidFill>
                <a:latin typeface="Impact" panose="020B0806030902050204" pitchFamily="34" charset="0"/>
              </a:rPr>
              <a:t>GENERAL MIX MATERIAL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AFDE5F-DE3D-F0AC-E651-4AEB252E93D0}"/>
              </a:ext>
            </a:extLst>
          </p:cNvPr>
          <p:cNvSpPr txBox="1"/>
          <p:nvPr/>
        </p:nvSpPr>
        <p:spPr>
          <a:xfrm>
            <a:off x="1700228" y="1712418"/>
            <a:ext cx="78181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4D4F53"/>
                </a:solidFill>
                <a:latin typeface="Arial" panose="020B0604020202020204" pitchFamily="34" charset="0"/>
              </a:rPr>
              <a:t>General mix material contain of excavation, concrete, wood, plastic, etc.… </a:t>
            </a:r>
          </a:p>
          <a:p>
            <a:pPr algn="l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988A8D-FBE6-E77B-DF2F-8FA088E06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29" y="2300947"/>
            <a:ext cx="7818175" cy="375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22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88D48-E531-4514-A74B-62E69C84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301" y="248380"/>
            <a:ext cx="7744393" cy="45577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ar-QA" sz="1300" b="1" dirty="0"/>
              <a:t> </a:t>
            </a:r>
            <a:br>
              <a:rPr lang="en-US" sz="1300" dirty="0"/>
            </a:br>
            <a:endParaRPr lang="en-US" sz="130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6947C48-F439-67A1-E3AF-2D97B6E6B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945" y="410239"/>
            <a:ext cx="8194878" cy="734139"/>
          </a:xfrm>
        </p:spPr>
        <p:txBody>
          <a:bodyPr>
            <a:normAutofit/>
          </a:bodyPr>
          <a:lstStyle/>
          <a:p>
            <a:r>
              <a:rPr lang="en-US" sz="2600" b="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RECYCLE FACTS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546951" y="2090172"/>
            <a:ext cx="79270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212529"/>
                </a:solidFill>
                <a:latin typeface="Geneva"/>
              </a:rPr>
              <a:t>An average new home building project generates about four tons of debris, according to Yost. That includes two tons of wood debris, a ton of drywall, 1,000 pounds of masonry, 600 pounds of cardboard, 150 pounds vinyl and 150 pounds of metals.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31810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EBE1604-ED6E-4891-ADCC-1DC32D4139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34" b="21170"/>
          <a:stretch/>
        </p:blipFill>
        <p:spPr bwMode="auto">
          <a:xfrm>
            <a:off x="609600" y="1682497"/>
            <a:ext cx="10972800" cy="452596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D5169-13CD-DD07-95D3-05F92E054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460047"/>
            <a:ext cx="3150185" cy="501650"/>
          </a:xfr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0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fld id="{46191A03-58DA-479C-B2B4-CCD75CE583F1}" type="slidenum">
              <a:rPr lang="en-US" smtClean="0">
                <a:solidFill>
                  <a:srgbClr val="4D4F53"/>
                </a:solidFill>
              </a:rPr>
              <a:pPr>
                <a:spcAft>
                  <a:spcPts val="600"/>
                </a:spcAft>
                <a:defRPr/>
              </a:pPr>
              <a:t>22</a:t>
            </a:fld>
            <a:endParaRPr lang="en-US">
              <a:solidFill>
                <a:srgbClr val="4D4F53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512877-30CF-E45A-CB4C-38E278D01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5" y="479161"/>
            <a:ext cx="10189026" cy="795528"/>
          </a:xfrm>
        </p:spPr>
        <p:txBody>
          <a:bodyPr/>
          <a:lstStyle/>
          <a:p>
            <a:r>
              <a:rPr lang="en-US" dirty="0"/>
              <a:t>EQUIPMENT LOOKS SIMILAR BUT PROCESS FLOW IS DIFFERENT</a:t>
            </a:r>
          </a:p>
        </p:txBody>
      </p:sp>
    </p:spTree>
    <p:extLst>
      <p:ext uri="{BB962C8B-B14F-4D97-AF65-F5344CB8AC3E}">
        <p14:creationId xmlns:p14="http://schemas.microsoft.com/office/powerpoint/2010/main" val="1923729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 PLANT CONFIGURATIONS FOR RECYCLED AGGREGATES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DB2033"/>
              </a:buClr>
            </a:pPr>
            <a:endParaRPr lang="en-GB" sz="2000" dirty="0"/>
          </a:p>
          <a:p>
            <a:pPr>
              <a:buClr>
                <a:srgbClr val="DB2033"/>
              </a:buClr>
            </a:pPr>
            <a:endParaRPr lang="en-GB" sz="2000" dirty="0"/>
          </a:p>
          <a:p>
            <a:pPr>
              <a:buClr>
                <a:srgbClr val="DB2033"/>
              </a:buClr>
            </a:pPr>
            <a:endParaRPr lang="en-GB" sz="2000" dirty="0"/>
          </a:p>
          <a:p>
            <a:pPr>
              <a:buClr>
                <a:srgbClr val="DB2033"/>
              </a:buClr>
            </a:pPr>
            <a:endParaRPr lang="en-GB" sz="2000" dirty="0"/>
          </a:p>
          <a:p>
            <a:pPr>
              <a:buClr>
                <a:srgbClr val="DB2033"/>
              </a:buClr>
            </a:pPr>
            <a:endParaRPr lang="en-GB" sz="2000" dirty="0"/>
          </a:p>
          <a:p>
            <a:pPr>
              <a:buClr>
                <a:srgbClr val="DB2033"/>
              </a:buClr>
            </a:pPr>
            <a:endParaRPr lang="en-GB" sz="2000" dirty="0"/>
          </a:p>
          <a:p>
            <a:pPr>
              <a:buClr>
                <a:srgbClr val="DB2033"/>
              </a:buClr>
            </a:pPr>
            <a:r>
              <a:rPr lang="en-GB" sz="2200" dirty="0"/>
              <a:t>Wash plants for recycled aggregates are available in a variety of configurations from simple to extremely complex.</a:t>
            </a:r>
            <a:br>
              <a:rPr lang="en-GB" sz="2200" dirty="0"/>
            </a:br>
            <a:r>
              <a:rPr lang="en-GB" sz="1200" dirty="0"/>
              <a:t> </a:t>
            </a:r>
            <a:endParaRPr lang="en-GB" sz="2200" dirty="0"/>
          </a:p>
          <a:p>
            <a:pPr>
              <a:buClr>
                <a:srgbClr val="DB2033"/>
              </a:buClr>
            </a:pPr>
            <a:r>
              <a:rPr lang="en-GB" sz="2200" dirty="0"/>
              <a:t>Tonnage</a:t>
            </a:r>
          </a:p>
          <a:p>
            <a:pPr marL="0" indent="0">
              <a:buClr>
                <a:srgbClr val="DB2033"/>
              </a:buClr>
              <a:buNone/>
            </a:pPr>
            <a:endParaRPr lang="en-GB" sz="1200" dirty="0"/>
          </a:p>
          <a:p>
            <a:pPr>
              <a:buClr>
                <a:srgbClr val="DB2033"/>
              </a:buClr>
            </a:pPr>
            <a:r>
              <a:rPr lang="en-GB" sz="2200" dirty="0"/>
              <a:t>Products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2D06-F345-194D-B9F8-18C640C9A59D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7716A2-2CCB-44EC-1EEA-E38011DD4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119" y="1872309"/>
            <a:ext cx="1360094" cy="1611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FF646C-702E-7508-D7E5-265BBDBF54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520" y="1963008"/>
            <a:ext cx="2733634" cy="15221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719FD7-3864-779D-9054-1CBC79847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2584" y="1600201"/>
            <a:ext cx="1503288" cy="1907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247448A-9A40-5DCD-C333-B81A5D3C8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12" y="2115697"/>
            <a:ext cx="2819400" cy="158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215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12B25-2136-6106-AE74-3BD965D2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RECYCLED CONCRETE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22431-5BED-0A8E-0460-4337A9B55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2D06-F345-194D-B9F8-18C640C9A59D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693657" y="2402446"/>
            <a:ext cx="52791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Advantages of Recycled Concrete:</a:t>
            </a:r>
          </a:p>
          <a:p>
            <a:endParaRPr lang="en-US" dirty="0">
              <a:solidFill>
                <a:srgbClr val="4D4F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Delivers a low cost alternative to exhausting local natural raw aggregates.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 constructed with crushed recycled concrete has a lower carbon footprint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Slows down depreasion of natural aggregates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 less energy than natural aggregates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Lowers construction cost.</a:t>
            </a:r>
          </a:p>
        </p:txBody>
      </p:sp>
      <p:pic>
        <p:nvPicPr>
          <p:cNvPr id="7" name="Picture 6" descr="A picture containing outdoor, ground, nature, mountain&#10;&#10;Description automatically generated">
            <a:extLst>
              <a:ext uri="{FF2B5EF4-FFF2-40B4-BE49-F238E27FC236}">
                <a16:creationId xmlns:a16="http://schemas.microsoft.com/office/drawing/2014/main" id="{5C0C3A83-D3CC-8B9C-D8BF-EAB6F33D7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7" b="21746"/>
          <a:stretch/>
        </p:blipFill>
        <p:spPr>
          <a:xfrm>
            <a:off x="355911" y="2545772"/>
            <a:ext cx="5032925" cy="23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599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722431-5BED-0A8E-0460-4337A9B55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2D06-F345-194D-B9F8-18C640C9A59D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986272" y="2707460"/>
            <a:ext cx="49240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Disadvantages of Recycled Concrete:</a:t>
            </a:r>
          </a:p>
          <a:p>
            <a:endParaRPr lang="en-US" dirty="0">
              <a:solidFill>
                <a:srgbClr val="4D4F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Produces a lower grade of concrete than all natural.  Less durable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Workability of concrete can be affected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has less compressive strength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not been </a:t>
            </a:r>
            <a:r>
              <a:rPr lang="en-US" dirty="0" err="1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spec’ed</a:t>
            </a:r>
            <a:r>
              <a:rPr lang="en-US" dirty="0">
                <a:solidFill>
                  <a:srgbClr val="4D4F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all areas as of yet.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1212B25-2136-6106-AE74-3BD965D27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945" y="479161"/>
            <a:ext cx="10189026" cy="795528"/>
          </a:xfrm>
        </p:spPr>
        <p:txBody>
          <a:bodyPr/>
          <a:lstStyle/>
          <a:p>
            <a:r>
              <a:rPr lang="en-GB" dirty="0"/>
              <a:t>RECYCLED CONCRETE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31C6A4E-A7AF-93F3-7F77-2C3963DE74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7" b="21746"/>
          <a:stretch/>
        </p:blipFill>
        <p:spPr>
          <a:xfrm>
            <a:off x="355911" y="2545772"/>
            <a:ext cx="5032925" cy="235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059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I find more information?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2D06-F345-194D-B9F8-18C640C9A59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947" y="1677850"/>
            <a:ext cx="5366326" cy="46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1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I find more information?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E2D06-F345-194D-B9F8-18C640C9A59D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416" y="1577017"/>
            <a:ext cx="6368184" cy="492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368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BF69AB3-B27F-43F8-9B7E-3B3DBDA75FFB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259" y="2503874"/>
            <a:ext cx="6403952" cy="23958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97729" y="667695"/>
            <a:ext cx="68014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35804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 descr="DSCF0649 cr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002" y="1690689"/>
            <a:ext cx="6576912" cy="462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9945" y="479161"/>
            <a:ext cx="10189026" cy="7955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en-US" altLang="en-US" sz="3600" dirty="0">
                <a:latin typeface="Arial Black" panose="020B0A04020102020204" pitchFamily="34" charset="0"/>
              </a:rPr>
              <a:t>Contaminant Removal</a:t>
            </a:r>
          </a:p>
        </p:txBody>
      </p:sp>
    </p:spTree>
    <p:extLst>
      <p:ext uri="{BB962C8B-B14F-4D97-AF65-F5344CB8AC3E}">
        <p14:creationId xmlns:p14="http://schemas.microsoft.com/office/powerpoint/2010/main" val="2689334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6686550" y="2114550"/>
            <a:ext cx="0" cy="590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Freeform 3"/>
          <p:cNvSpPr>
            <a:spLocks/>
          </p:cNvSpPr>
          <p:nvPr/>
        </p:nvSpPr>
        <p:spPr bwMode="auto">
          <a:xfrm>
            <a:off x="4267200" y="1790700"/>
            <a:ext cx="2287588" cy="3411538"/>
          </a:xfrm>
          <a:custGeom>
            <a:avLst/>
            <a:gdLst>
              <a:gd name="T0" fmla="*/ 1620 w 1621"/>
              <a:gd name="T1" fmla="*/ 0 h 2149"/>
              <a:gd name="T2" fmla="*/ 0 w 1621"/>
              <a:gd name="T3" fmla="*/ 0 h 2149"/>
              <a:gd name="T4" fmla="*/ 0 w 1621"/>
              <a:gd name="T5" fmla="*/ 2148 h 2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21" h="2149">
                <a:moveTo>
                  <a:pt x="1620" y="0"/>
                </a:moveTo>
                <a:lnTo>
                  <a:pt x="0" y="0"/>
                </a:lnTo>
                <a:lnTo>
                  <a:pt x="0" y="2148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7466013" y="3830639"/>
            <a:ext cx="177800" cy="346075"/>
            <a:chOff x="4211" y="2413"/>
            <a:chExt cx="126" cy="218"/>
          </a:xfrm>
        </p:grpSpPr>
        <p:sp>
          <p:nvSpPr>
            <p:cNvPr id="8197" name="Freeform 5"/>
            <p:cNvSpPr>
              <a:spLocks/>
            </p:cNvSpPr>
            <p:nvPr/>
          </p:nvSpPr>
          <p:spPr bwMode="auto">
            <a:xfrm>
              <a:off x="4211" y="2417"/>
              <a:ext cx="94" cy="34"/>
            </a:xfrm>
            <a:custGeom>
              <a:avLst/>
              <a:gdLst>
                <a:gd name="T0" fmla="*/ 0 w 94"/>
                <a:gd name="T1" fmla="*/ 0 h 34"/>
                <a:gd name="T2" fmla="*/ 93 w 94"/>
                <a:gd name="T3" fmla="*/ 0 h 34"/>
                <a:gd name="T4" fmla="*/ 93 w 94"/>
                <a:gd name="T5" fmla="*/ 33 h 34"/>
                <a:gd name="T6" fmla="*/ 0 w 94"/>
                <a:gd name="T7" fmla="*/ 33 h 34"/>
                <a:gd name="T8" fmla="*/ 0 w 9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4">
                  <a:moveTo>
                    <a:pt x="0" y="0"/>
                  </a:moveTo>
                  <a:lnTo>
                    <a:pt x="93" y="0"/>
                  </a:lnTo>
                  <a:lnTo>
                    <a:pt x="93" y="33"/>
                  </a:lnTo>
                  <a:lnTo>
                    <a:pt x="0" y="33"/>
                  </a:lnTo>
                  <a:lnTo>
                    <a:pt x="0" y="0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auto">
            <a:xfrm>
              <a:off x="4211" y="2450"/>
              <a:ext cx="94" cy="35"/>
            </a:xfrm>
            <a:custGeom>
              <a:avLst/>
              <a:gdLst>
                <a:gd name="T0" fmla="*/ 0 w 94"/>
                <a:gd name="T1" fmla="*/ 0 h 35"/>
                <a:gd name="T2" fmla="*/ 0 w 94"/>
                <a:gd name="T3" fmla="*/ 34 h 35"/>
                <a:gd name="T4" fmla="*/ 93 w 94"/>
                <a:gd name="T5" fmla="*/ 34 h 35"/>
                <a:gd name="T6" fmla="*/ 93 w 94"/>
                <a:gd name="T7" fmla="*/ 0 h 35"/>
                <a:gd name="T8" fmla="*/ 0 w 9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5">
                  <a:moveTo>
                    <a:pt x="0" y="0"/>
                  </a:moveTo>
                  <a:lnTo>
                    <a:pt x="0" y="34"/>
                  </a:lnTo>
                  <a:lnTo>
                    <a:pt x="93" y="34"/>
                  </a:lnTo>
                  <a:lnTo>
                    <a:pt x="93" y="0"/>
                  </a:lnTo>
                  <a:lnTo>
                    <a:pt x="0" y="0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auto">
            <a:xfrm>
              <a:off x="4211" y="2484"/>
              <a:ext cx="94" cy="118"/>
            </a:xfrm>
            <a:custGeom>
              <a:avLst/>
              <a:gdLst>
                <a:gd name="T0" fmla="*/ 0 w 94"/>
                <a:gd name="T1" fmla="*/ 0 h 118"/>
                <a:gd name="T2" fmla="*/ 32 w 94"/>
                <a:gd name="T3" fmla="*/ 117 h 118"/>
                <a:gd name="T4" fmla="*/ 61 w 94"/>
                <a:gd name="T5" fmla="*/ 117 h 118"/>
                <a:gd name="T6" fmla="*/ 93 w 94"/>
                <a:gd name="T7" fmla="*/ 0 h 118"/>
                <a:gd name="T8" fmla="*/ 0 w 94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8">
                  <a:moveTo>
                    <a:pt x="0" y="0"/>
                  </a:moveTo>
                  <a:lnTo>
                    <a:pt x="32" y="117"/>
                  </a:lnTo>
                  <a:lnTo>
                    <a:pt x="61" y="117"/>
                  </a:lnTo>
                  <a:lnTo>
                    <a:pt x="93" y="0"/>
                  </a:lnTo>
                  <a:lnTo>
                    <a:pt x="0" y="0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auto">
            <a:xfrm>
              <a:off x="4304" y="2427"/>
              <a:ext cx="17" cy="17"/>
            </a:xfrm>
            <a:custGeom>
              <a:avLst/>
              <a:gdLst>
                <a:gd name="T0" fmla="*/ 0 w 17"/>
                <a:gd name="T1" fmla="*/ 0 h 17"/>
                <a:gd name="T2" fmla="*/ 16 w 17"/>
                <a:gd name="T3" fmla="*/ 0 h 17"/>
                <a:gd name="T4" fmla="*/ 16 w 17"/>
                <a:gd name="T5" fmla="*/ 16 h 17"/>
                <a:gd name="T6" fmla="*/ 0 w 17"/>
                <a:gd name="T7" fmla="*/ 16 h 17"/>
                <a:gd name="T8" fmla="*/ 0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0" y="0"/>
                  </a:moveTo>
                  <a:lnTo>
                    <a:pt x="16" y="0"/>
                  </a:lnTo>
                  <a:lnTo>
                    <a:pt x="16" y="16"/>
                  </a:lnTo>
                  <a:lnTo>
                    <a:pt x="0" y="16"/>
                  </a:lnTo>
                  <a:lnTo>
                    <a:pt x="0" y="0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auto">
            <a:xfrm>
              <a:off x="4320" y="2423"/>
              <a:ext cx="17" cy="20"/>
            </a:xfrm>
            <a:custGeom>
              <a:avLst/>
              <a:gdLst>
                <a:gd name="T0" fmla="*/ 0 w 17"/>
                <a:gd name="T1" fmla="*/ 0 h 20"/>
                <a:gd name="T2" fmla="*/ 16 w 17"/>
                <a:gd name="T3" fmla="*/ 0 h 20"/>
                <a:gd name="T4" fmla="*/ 16 w 17"/>
                <a:gd name="T5" fmla="*/ 19 h 20"/>
                <a:gd name="T6" fmla="*/ 0 w 17"/>
                <a:gd name="T7" fmla="*/ 19 h 20"/>
                <a:gd name="T8" fmla="*/ 0 w 17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0">
                  <a:moveTo>
                    <a:pt x="0" y="0"/>
                  </a:moveTo>
                  <a:lnTo>
                    <a:pt x="16" y="0"/>
                  </a:lnTo>
                  <a:lnTo>
                    <a:pt x="16" y="1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auto">
            <a:xfrm>
              <a:off x="4229" y="2413"/>
              <a:ext cx="56" cy="17"/>
            </a:xfrm>
            <a:custGeom>
              <a:avLst/>
              <a:gdLst>
                <a:gd name="T0" fmla="*/ 55 w 56"/>
                <a:gd name="T1" fmla="*/ 16 h 17"/>
                <a:gd name="T2" fmla="*/ 55 w 56"/>
                <a:gd name="T3" fmla="*/ 0 h 17"/>
                <a:gd name="T4" fmla="*/ 0 w 56"/>
                <a:gd name="T5" fmla="*/ 0 h 17"/>
                <a:gd name="T6" fmla="*/ 0 w 56"/>
                <a:gd name="T7" fmla="*/ 16 h 17"/>
                <a:gd name="T8" fmla="*/ 55 w 56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7">
                  <a:moveTo>
                    <a:pt x="55" y="16"/>
                  </a:moveTo>
                  <a:lnTo>
                    <a:pt x="55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55" y="16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auto">
            <a:xfrm>
              <a:off x="4245" y="2602"/>
              <a:ext cx="28" cy="17"/>
            </a:xfrm>
            <a:custGeom>
              <a:avLst/>
              <a:gdLst>
                <a:gd name="T0" fmla="*/ 27 w 28"/>
                <a:gd name="T1" fmla="*/ 16 h 17"/>
                <a:gd name="T2" fmla="*/ 27 w 28"/>
                <a:gd name="T3" fmla="*/ 0 h 17"/>
                <a:gd name="T4" fmla="*/ 0 w 28"/>
                <a:gd name="T5" fmla="*/ 0 h 17"/>
                <a:gd name="T6" fmla="*/ 0 w 28"/>
                <a:gd name="T7" fmla="*/ 16 h 17"/>
                <a:gd name="T8" fmla="*/ 27 w 28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7" y="16"/>
                  </a:moveTo>
                  <a:lnTo>
                    <a:pt x="27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27" y="16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auto">
            <a:xfrm>
              <a:off x="4259" y="2614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16 h 17"/>
                <a:gd name="T8" fmla="*/ 0 w 1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1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05" name="Group 13"/>
          <p:cNvGrpSpPr>
            <a:grpSpLocks/>
          </p:cNvGrpSpPr>
          <p:nvPr/>
        </p:nvGrpSpPr>
        <p:grpSpPr bwMode="auto">
          <a:xfrm>
            <a:off x="6388101" y="4589464"/>
            <a:ext cx="1241425" cy="623887"/>
            <a:chOff x="3447" y="2891"/>
            <a:chExt cx="880" cy="393"/>
          </a:xfrm>
        </p:grpSpPr>
        <p:sp>
          <p:nvSpPr>
            <p:cNvPr id="8206" name="Freeform 14"/>
            <p:cNvSpPr>
              <a:spLocks/>
            </p:cNvSpPr>
            <p:nvPr/>
          </p:nvSpPr>
          <p:spPr bwMode="auto">
            <a:xfrm>
              <a:off x="3447" y="3039"/>
              <a:ext cx="844" cy="225"/>
            </a:xfrm>
            <a:custGeom>
              <a:avLst/>
              <a:gdLst>
                <a:gd name="T0" fmla="*/ 23 w 844"/>
                <a:gd name="T1" fmla="*/ 0 h 225"/>
                <a:gd name="T2" fmla="*/ 199 w 844"/>
                <a:gd name="T3" fmla="*/ 122 h 225"/>
                <a:gd name="T4" fmla="*/ 843 w 844"/>
                <a:gd name="T5" fmla="*/ 102 h 225"/>
                <a:gd name="T6" fmla="*/ 843 w 844"/>
                <a:gd name="T7" fmla="*/ 144 h 225"/>
                <a:gd name="T8" fmla="*/ 694 w 844"/>
                <a:gd name="T9" fmla="*/ 224 h 225"/>
                <a:gd name="T10" fmla="*/ 619 w 844"/>
                <a:gd name="T11" fmla="*/ 224 h 225"/>
                <a:gd name="T12" fmla="*/ 199 w 844"/>
                <a:gd name="T13" fmla="*/ 184 h 225"/>
                <a:gd name="T14" fmla="*/ 0 w 844"/>
                <a:gd name="T15" fmla="*/ 21 h 225"/>
                <a:gd name="T16" fmla="*/ 23 w 844"/>
                <a:gd name="T1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44" h="225">
                  <a:moveTo>
                    <a:pt x="23" y="0"/>
                  </a:moveTo>
                  <a:lnTo>
                    <a:pt x="199" y="122"/>
                  </a:lnTo>
                  <a:lnTo>
                    <a:pt x="843" y="102"/>
                  </a:lnTo>
                  <a:lnTo>
                    <a:pt x="843" y="144"/>
                  </a:lnTo>
                  <a:lnTo>
                    <a:pt x="694" y="224"/>
                  </a:lnTo>
                  <a:lnTo>
                    <a:pt x="619" y="224"/>
                  </a:lnTo>
                  <a:lnTo>
                    <a:pt x="199" y="184"/>
                  </a:lnTo>
                  <a:lnTo>
                    <a:pt x="0" y="21"/>
                  </a:lnTo>
                  <a:lnTo>
                    <a:pt x="23" y="0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Oval 15"/>
            <p:cNvSpPr>
              <a:spLocks noChangeArrowheads="1"/>
            </p:cNvSpPr>
            <p:nvPr/>
          </p:nvSpPr>
          <p:spPr bwMode="auto">
            <a:xfrm>
              <a:off x="4106" y="2919"/>
              <a:ext cx="56" cy="49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Oval 16"/>
            <p:cNvSpPr>
              <a:spLocks noChangeArrowheads="1"/>
            </p:cNvSpPr>
            <p:nvPr/>
          </p:nvSpPr>
          <p:spPr bwMode="auto">
            <a:xfrm>
              <a:off x="4030" y="2891"/>
              <a:ext cx="55" cy="46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auto">
            <a:xfrm>
              <a:off x="3483" y="2899"/>
              <a:ext cx="844" cy="252"/>
            </a:xfrm>
            <a:custGeom>
              <a:avLst/>
              <a:gdLst>
                <a:gd name="T0" fmla="*/ 0 w 844"/>
                <a:gd name="T1" fmla="*/ 75 h 252"/>
                <a:gd name="T2" fmla="*/ 4 w 844"/>
                <a:gd name="T3" fmla="*/ 127 h 252"/>
                <a:gd name="T4" fmla="*/ 172 w 844"/>
                <a:gd name="T5" fmla="*/ 251 h 252"/>
                <a:gd name="T6" fmla="*/ 814 w 844"/>
                <a:gd name="T7" fmla="*/ 224 h 252"/>
                <a:gd name="T8" fmla="*/ 811 w 844"/>
                <a:gd name="T9" fmla="*/ 199 h 252"/>
                <a:gd name="T10" fmla="*/ 843 w 844"/>
                <a:gd name="T11" fmla="*/ 197 h 252"/>
                <a:gd name="T12" fmla="*/ 839 w 844"/>
                <a:gd name="T13" fmla="*/ 145 h 252"/>
                <a:gd name="T14" fmla="*/ 508 w 844"/>
                <a:gd name="T15" fmla="*/ 0 h 252"/>
                <a:gd name="T16" fmla="*/ 285 w 844"/>
                <a:gd name="T17" fmla="*/ 10 h 252"/>
                <a:gd name="T18" fmla="*/ 0 w 844"/>
                <a:gd name="T19" fmla="*/ 75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4" h="252">
                  <a:moveTo>
                    <a:pt x="0" y="75"/>
                  </a:moveTo>
                  <a:lnTo>
                    <a:pt x="4" y="127"/>
                  </a:lnTo>
                  <a:lnTo>
                    <a:pt x="172" y="251"/>
                  </a:lnTo>
                  <a:lnTo>
                    <a:pt x="814" y="224"/>
                  </a:lnTo>
                  <a:lnTo>
                    <a:pt x="811" y="199"/>
                  </a:lnTo>
                  <a:lnTo>
                    <a:pt x="843" y="197"/>
                  </a:lnTo>
                  <a:lnTo>
                    <a:pt x="839" y="145"/>
                  </a:lnTo>
                  <a:lnTo>
                    <a:pt x="508" y="0"/>
                  </a:lnTo>
                  <a:lnTo>
                    <a:pt x="285" y="10"/>
                  </a:lnTo>
                  <a:lnTo>
                    <a:pt x="0" y="75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Freeform 18"/>
            <p:cNvSpPr>
              <a:spLocks/>
            </p:cNvSpPr>
            <p:nvPr/>
          </p:nvSpPr>
          <p:spPr bwMode="auto">
            <a:xfrm>
              <a:off x="4164" y="3118"/>
              <a:ext cx="56" cy="60"/>
            </a:xfrm>
            <a:custGeom>
              <a:avLst/>
              <a:gdLst>
                <a:gd name="T0" fmla="*/ 0 w 56"/>
                <a:gd name="T1" fmla="*/ 0 h 60"/>
                <a:gd name="T2" fmla="*/ 0 w 56"/>
                <a:gd name="T3" fmla="*/ 59 h 60"/>
                <a:gd name="T4" fmla="*/ 55 w 56"/>
                <a:gd name="T5" fmla="*/ 59 h 60"/>
                <a:gd name="T6" fmla="*/ 55 w 56"/>
                <a:gd name="T7" fmla="*/ 0 h 60"/>
                <a:gd name="T8" fmla="*/ 0 w 56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60">
                  <a:moveTo>
                    <a:pt x="0" y="0"/>
                  </a:moveTo>
                  <a:lnTo>
                    <a:pt x="0" y="59"/>
                  </a:lnTo>
                  <a:lnTo>
                    <a:pt x="55" y="59"/>
                  </a:lnTo>
                  <a:lnTo>
                    <a:pt x="55" y="0"/>
                  </a:lnTo>
                  <a:lnTo>
                    <a:pt x="0" y="0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19"/>
            <p:cNvSpPr>
              <a:spLocks noChangeShapeType="1"/>
            </p:cNvSpPr>
            <p:nvPr/>
          </p:nvSpPr>
          <p:spPr bwMode="auto">
            <a:xfrm>
              <a:off x="4173" y="3094"/>
              <a:ext cx="3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auto">
            <a:xfrm>
              <a:off x="4164" y="3014"/>
              <a:ext cx="56" cy="105"/>
            </a:xfrm>
            <a:custGeom>
              <a:avLst/>
              <a:gdLst>
                <a:gd name="T0" fmla="*/ 55 w 56"/>
                <a:gd name="T1" fmla="*/ 104 h 105"/>
                <a:gd name="T2" fmla="*/ 48 w 56"/>
                <a:gd name="T3" fmla="*/ 98 h 105"/>
                <a:gd name="T4" fmla="*/ 48 w 56"/>
                <a:gd name="T5" fmla="*/ 0 h 105"/>
                <a:gd name="T6" fmla="*/ 9 w 56"/>
                <a:gd name="T7" fmla="*/ 0 h 105"/>
                <a:gd name="T8" fmla="*/ 9 w 56"/>
                <a:gd name="T9" fmla="*/ 98 h 105"/>
                <a:gd name="T10" fmla="*/ 0 w 56"/>
                <a:gd name="T11" fmla="*/ 104 h 105"/>
                <a:gd name="T12" fmla="*/ 55 w 56"/>
                <a:gd name="T13" fmla="*/ 104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05">
                  <a:moveTo>
                    <a:pt x="55" y="104"/>
                  </a:moveTo>
                  <a:lnTo>
                    <a:pt x="48" y="98"/>
                  </a:lnTo>
                  <a:lnTo>
                    <a:pt x="48" y="0"/>
                  </a:lnTo>
                  <a:lnTo>
                    <a:pt x="9" y="0"/>
                  </a:lnTo>
                  <a:lnTo>
                    <a:pt x="9" y="98"/>
                  </a:lnTo>
                  <a:lnTo>
                    <a:pt x="0" y="104"/>
                  </a:lnTo>
                  <a:lnTo>
                    <a:pt x="55" y="104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auto">
            <a:xfrm>
              <a:off x="3688" y="2955"/>
              <a:ext cx="57" cy="164"/>
            </a:xfrm>
            <a:custGeom>
              <a:avLst/>
              <a:gdLst>
                <a:gd name="T0" fmla="*/ 56 w 57"/>
                <a:gd name="T1" fmla="*/ 163 h 164"/>
                <a:gd name="T2" fmla="*/ 49 w 57"/>
                <a:gd name="T3" fmla="*/ 157 h 164"/>
                <a:gd name="T4" fmla="*/ 49 w 57"/>
                <a:gd name="T5" fmla="*/ 0 h 164"/>
                <a:gd name="T6" fmla="*/ 7 w 57"/>
                <a:gd name="T7" fmla="*/ 0 h 164"/>
                <a:gd name="T8" fmla="*/ 7 w 57"/>
                <a:gd name="T9" fmla="*/ 157 h 164"/>
                <a:gd name="T10" fmla="*/ 0 w 57"/>
                <a:gd name="T11" fmla="*/ 163 h 164"/>
                <a:gd name="T12" fmla="*/ 56 w 57"/>
                <a:gd name="T13" fmla="*/ 163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" h="164">
                  <a:moveTo>
                    <a:pt x="56" y="163"/>
                  </a:moveTo>
                  <a:lnTo>
                    <a:pt x="49" y="157"/>
                  </a:lnTo>
                  <a:lnTo>
                    <a:pt x="49" y="0"/>
                  </a:lnTo>
                  <a:lnTo>
                    <a:pt x="7" y="0"/>
                  </a:lnTo>
                  <a:lnTo>
                    <a:pt x="7" y="157"/>
                  </a:lnTo>
                  <a:lnTo>
                    <a:pt x="0" y="163"/>
                  </a:lnTo>
                  <a:lnTo>
                    <a:pt x="56" y="163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auto">
            <a:xfrm>
              <a:off x="3688" y="3118"/>
              <a:ext cx="57" cy="60"/>
            </a:xfrm>
            <a:custGeom>
              <a:avLst/>
              <a:gdLst>
                <a:gd name="T0" fmla="*/ 56 w 57"/>
                <a:gd name="T1" fmla="*/ 0 h 60"/>
                <a:gd name="T2" fmla="*/ 56 w 57"/>
                <a:gd name="T3" fmla="*/ 59 h 60"/>
                <a:gd name="T4" fmla="*/ 0 w 57"/>
                <a:gd name="T5" fmla="*/ 59 h 60"/>
                <a:gd name="T6" fmla="*/ 0 w 57"/>
                <a:gd name="T7" fmla="*/ 0 h 60"/>
                <a:gd name="T8" fmla="*/ 56 w 57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60">
                  <a:moveTo>
                    <a:pt x="56" y="0"/>
                  </a:moveTo>
                  <a:lnTo>
                    <a:pt x="56" y="59"/>
                  </a:lnTo>
                  <a:lnTo>
                    <a:pt x="0" y="59"/>
                  </a:lnTo>
                  <a:lnTo>
                    <a:pt x="0" y="0"/>
                  </a:lnTo>
                  <a:lnTo>
                    <a:pt x="56" y="0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23"/>
            <p:cNvSpPr>
              <a:spLocks noChangeShapeType="1"/>
            </p:cNvSpPr>
            <p:nvPr/>
          </p:nvSpPr>
          <p:spPr bwMode="auto">
            <a:xfrm>
              <a:off x="3695" y="3076"/>
              <a:ext cx="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Freeform 24"/>
            <p:cNvSpPr>
              <a:spLocks/>
            </p:cNvSpPr>
            <p:nvPr/>
          </p:nvSpPr>
          <p:spPr bwMode="auto">
            <a:xfrm>
              <a:off x="4058" y="3263"/>
              <a:ext cx="88" cy="21"/>
            </a:xfrm>
            <a:custGeom>
              <a:avLst/>
              <a:gdLst>
                <a:gd name="T0" fmla="*/ 76 w 88"/>
                <a:gd name="T1" fmla="*/ 0 h 21"/>
                <a:gd name="T2" fmla="*/ 76 w 88"/>
                <a:gd name="T3" fmla="*/ 10 h 21"/>
                <a:gd name="T4" fmla="*/ 87 w 88"/>
                <a:gd name="T5" fmla="*/ 10 h 21"/>
                <a:gd name="T6" fmla="*/ 87 w 88"/>
                <a:gd name="T7" fmla="*/ 20 h 21"/>
                <a:gd name="T8" fmla="*/ 0 w 88"/>
                <a:gd name="T9" fmla="*/ 20 h 21"/>
                <a:gd name="T10" fmla="*/ 0 w 88"/>
                <a:gd name="T11" fmla="*/ 10 h 21"/>
                <a:gd name="T12" fmla="*/ 14 w 88"/>
                <a:gd name="T13" fmla="*/ 10 h 21"/>
                <a:gd name="T14" fmla="*/ 14 w 88"/>
                <a:gd name="T15" fmla="*/ 0 h 21"/>
                <a:gd name="T16" fmla="*/ 76 w 88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8" h="21">
                  <a:moveTo>
                    <a:pt x="76" y="0"/>
                  </a:moveTo>
                  <a:lnTo>
                    <a:pt x="76" y="10"/>
                  </a:lnTo>
                  <a:lnTo>
                    <a:pt x="87" y="10"/>
                  </a:lnTo>
                  <a:lnTo>
                    <a:pt x="87" y="20"/>
                  </a:lnTo>
                  <a:lnTo>
                    <a:pt x="0" y="20"/>
                  </a:lnTo>
                  <a:lnTo>
                    <a:pt x="0" y="10"/>
                  </a:lnTo>
                  <a:lnTo>
                    <a:pt x="14" y="10"/>
                  </a:lnTo>
                  <a:lnTo>
                    <a:pt x="14" y="0"/>
                  </a:lnTo>
                  <a:lnTo>
                    <a:pt x="76" y="0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217" name="Group 25"/>
          <p:cNvGrpSpPr>
            <a:grpSpLocks/>
          </p:cNvGrpSpPr>
          <p:nvPr/>
        </p:nvGrpSpPr>
        <p:grpSpPr bwMode="auto">
          <a:xfrm>
            <a:off x="5284789" y="3892551"/>
            <a:ext cx="407987" cy="612775"/>
            <a:chOff x="2369" y="2452"/>
            <a:chExt cx="257" cy="386"/>
          </a:xfrm>
        </p:grpSpPr>
        <p:sp>
          <p:nvSpPr>
            <p:cNvPr id="8218" name="Freeform 26"/>
            <p:cNvSpPr>
              <a:spLocks/>
            </p:cNvSpPr>
            <p:nvPr/>
          </p:nvSpPr>
          <p:spPr bwMode="auto">
            <a:xfrm>
              <a:off x="2412" y="2562"/>
              <a:ext cx="214" cy="192"/>
            </a:xfrm>
            <a:custGeom>
              <a:avLst/>
              <a:gdLst>
                <a:gd name="T0" fmla="*/ 239 w 240"/>
                <a:gd name="T1" fmla="*/ 0 h 192"/>
                <a:gd name="T2" fmla="*/ 71 w 240"/>
                <a:gd name="T3" fmla="*/ 191 h 192"/>
                <a:gd name="T4" fmla="*/ 0 w 240"/>
                <a:gd name="T5" fmla="*/ 191 h 192"/>
                <a:gd name="T6" fmla="*/ 167 w 240"/>
                <a:gd name="T7" fmla="*/ 0 h 192"/>
                <a:gd name="T8" fmla="*/ 239 w 240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92">
                  <a:moveTo>
                    <a:pt x="239" y="0"/>
                  </a:moveTo>
                  <a:lnTo>
                    <a:pt x="71" y="191"/>
                  </a:lnTo>
                  <a:lnTo>
                    <a:pt x="0" y="191"/>
                  </a:lnTo>
                  <a:lnTo>
                    <a:pt x="167" y="0"/>
                  </a:lnTo>
                  <a:lnTo>
                    <a:pt x="239" y="0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Freeform 27"/>
            <p:cNvSpPr>
              <a:spLocks/>
            </p:cNvSpPr>
            <p:nvPr/>
          </p:nvSpPr>
          <p:spPr bwMode="auto">
            <a:xfrm>
              <a:off x="2369" y="2753"/>
              <a:ext cx="109" cy="44"/>
            </a:xfrm>
            <a:custGeom>
              <a:avLst/>
              <a:gdLst>
                <a:gd name="T0" fmla="*/ 122 w 123"/>
                <a:gd name="T1" fmla="*/ 0 h 44"/>
                <a:gd name="T2" fmla="*/ 122 w 123"/>
                <a:gd name="T3" fmla="*/ 22 h 44"/>
                <a:gd name="T4" fmla="*/ 122 w 123"/>
                <a:gd name="T5" fmla="*/ 43 h 44"/>
                <a:gd name="T6" fmla="*/ 25 w 123"/>
                <a:gd name="T7" fmla="*/ 43 h 44"/>
                <a:gd name="T8" fmla="*/ 0 w 123"/>
                <a:gd name="T9" fmla="*/ 43 h 44"/>
                <a:gd name="T10" fmla="*/ 0 w 123"/>
                <a:gd name="T11" fmla="*/ 0 h 44"/>
                <a:gd name="T12" fmla="*/ 49 w 123"/>
                <a:gd name="T13" fmla="*/ 0 h 44"/>
                <a:gd name="T14" fmla="*/ 122 w 123"/>
                <a:gd name="T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44">
                  <a:moveTo>
                    <a:pt x="122" y="0"/>
                  </a:moveTo>
                  <a:lnTo>
                    <a:pt x="122" y="22"/>
                  </a:lnTo>
                  <a:lnTo>
                    <a:pt x="122" y="43"/>
                  </a:lnTo>
                  <a:lnTo>
                    <a:pt x="25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122" y="0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Freeform 28"/>
            <p:cNvSpPr>
              <a:spLocks/>
            </p:cNvSpPr>
            <p:nvPr/>
          </p:nvSpPr>
          <p:spPr bwMode="auto">
            <a:xfrm>
              <a:off x="2412" y="2796"/>
              <a:ext cx="66" cy="42"/>
            </a:xfrm>
            <a:custGeom>
              <a:avLst/>
              <a:gdLst>
                <a:gd name="T0" fmla="*/ 48 w 74"/>
                <a:gd name="T1" fmla="*/ 0 h 42"/>
                <a:gd name="T2" fmla="*/ 48 w 74"/>
                <a:gd name="T3" fmla="*/ 21 h 42"/>
                <a:gd name="T4" fmla="*/ 73 w 74"/>
                <a:gd name="T5" fmla="*/ 21 h 42"/>
                <a:gd name="T6" fmla="*/ 73 w 74"/>
                <a:gd name="T7" fmla="*/ 41 h 42"/>
                <a:gd name="T8" fmla="*/ 0 w 74"/>
                <a:gd name="T9" fmla="*/ 41 h 42"/>
                <a:gd name="T10" fmla="*/ 0 w 74"/>
                <a:gd name="T11" fmla="*/ 21 h 42"/>
                <a:gd name="T12" fmla="*/ 24 w 74"/>
                <a:gd name="T13" fmla="*/ 21 h 42"/>
                <a:gd name="T14" fmla="*/ 24 w 74"/>
                <a:gd name="T15" fmla="*/ 0 h 42"/>
                <a:gd name="T16" fmla="*/ 48 w 74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42">
                  <a:moveTo>
                    <a:pt x="48" y="0"/>
                  </a:moveTo>
                  <a:lnTo>
                    <a:pt x="48" y="21"/>
                  </a:lnTo>
                  <a:lnTo>
                    <a:pt x="73" y="21"/>
                  </a:lnTo>
                  <a:lnTo>
                    <a:pt x="73" y="41"/>
                  </a:lnTo>
                  <a:lnTo>
                    <a:pt x="0" y="41"/>
                  </a:lnTo>
                  <a:lnTo>
                    <a:pt x="0" y="21"/>
                  </a:lnTo>
                  <a:lnTo>
                    <a:pt x="24" y="21"/>
                  </a:lnTo>
                  <a:lnTo>
                    <a:pt x="24" y="0"/>
                  </a:lnTo>
                  <a:lnTo>
                    <a:pt x="48" y="0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Freeform 29"/>
            <p:cNvSpPr>
              <a:spLocks/>
            </p:cNvSpPr>
            <p:nvPr/>
          </p:nvSpPr>
          <p:spPr bwMode="auto">
            <a:xfrm>
              <a:off x="2556" y="2452"/>
              <a:ext cx="70" cy="110"/>
            </a:xfrm>
            <a:custGeom>
              <a:avLst/>
              <a:gdLst>
                <a:gd name="T0" fmla="*/ 77 w 78"/>
                <a:gd name="T1" fmla="*/ 23 h 110"/>
                <a:gd name="T2" fmla="*/ 77 w 78"/>
                <a:gd name="T3" fmla="*/ 0 h 110"/>
                <a:gd name="T4" fmla="*/ 19 w 78"/>
                <a:gd name="T5" fmla="*/ 0 h 110"/>
                <a:gd name="T6" fmla="*/ 19 w 78"/>
                <a:gd name="T7" fmla="*/ 23 h 110"/>
                <a:gd name="T8" fmla="*/ 39 w 78"/>
                <a:gd name="T9" fmla="*/ 23 h 110"/>
                <a:gd name="T10" fmla="*/ 39 w 78"/>
                <a:gd name="T11" fmla="*/ 44 h 110"/>
                <a:gd name="T12" fmla="*/ 0 w 78"/>
                <a:gd name="T13" fmla="*/ 44 h 110"/>
                <a:gd name="T14" fmla="*/ 0 w 78"/>
                <a:gd name="T15" fmla="*/ 109 h 110"/>
                <a:gd name="T16" fmla="*/ 77 w 78"/>
                <a:gd name="T17" fmla="*/ 109 h 110"/>
                <a:gd name="T18" fmla="*/ 77 w 78"/>
                <a:gd name="T19" fmla="*/ 44 h 110"/>
                <a:gd name="T20" fmla="*/ 59 w 78"/>
                <a:gd name="T21" fmla="*/ 44 h 110"/>
                <a:gd name="T22" fmla="*/ 59 w 78"/>
                <a:gd name="T23" fmla="*/ 23 h 110"/>
                <a:gd name="T24" fmla="*/ 77 w 78"/>
                <a:gd name="T25" fmla="*/ 2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10">
                  <a:moveTo>
                    <a:pt x="77" y="23"/>
                  </a:moveTo>
                  <a:lnTo>
                    <a:pt x="77" y="0"/>
                  </a:lnTo>
                  <a:lnTo>
                    <a:pt x="19" y="0"/>
                  </a:lnTo>
                  <a:lnTo>
                    <a:pt x="19" y="23"/>
                  </a:lnTo>
                  <a:lnTo>
                    <a:pt x="39" y="23"/>
                  </a:lnTo>
                  <a:lnTo>
                    <a:pt x="39" y="44"/>
                  </a:lnTo>
                  <a:lnTo>
                    <a:pt x="0" y="44"/>
                  </a:lnTo>
                  <a:lnTo>
                    <a:pt x="0" y="109"/>
                  </a:lnTo>
                  <a:lnTo>
                    <a:pt x="77" y="109"/>
                  </a:lnTo>
                  <a:lnTo>
                    <a:pt x="77" y="44"/>
                  </a:lnTo>
                  <a:lnTo>
                    <a:pt x="59" y="44"/>
                  </a:lnTo>
                  <a:lnTo>
                    <a:pt x="59" y="23"/>
                  </a:lnTo>
                  <a:lnTo>
                    <a:pt x="77" y="23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22" name="Freeform 30"/>
          <p:cNvSpPr>
            <a:spLocks/>
          </p:cNvSpPr>
          <p:nvPr/>
        </p:nvSpPr>
        <p:spPr bwMode="auto">
          <a:xfrm>
            <a:off x="7121525" y="5797551"/>
            <a:ext cx="439738" cy="307975"/>
          </a:xfrm>
          <a:custGeom>
            <a:avLst/>
            <a:gdLst>
              <a:gd name="T0" fmla="*/ 310 w 311"/>
              <a:gd name="T1" fmla="*/ 0 h 194"/>
              <a:gd name="T2" fmla="*/ 310 w 311"/>
              <a:gd name="T3" fmla="*/ 193 h 194"/>
              <a:gd name="T4" fmla="*/ 222 w 311"/>
              <a:gd name="T5" fmla="*/ 193 h 194"/>
              <a:gd name="T6" fmla="*/ 0 w 311"/>
              <a:gd name="T7" fmla="*/ 0 h 194"/>
              <a:gd name="T8" fmla="*/ 310 w 311"/>
              <a:gd name="T9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1" h="194">
                <a:moveTo>
                  <a:pt x="310" y="0"/>
                </a:moveTo>
                <a:lnTo>
                  <a:pt x="310" y="193"/>
                </a:lnTo>
                <a:lnTo>
                  <a:pt x="222" y="193"/>
                </a:lnTo>
                <a:lnTo>
                  <a:pt x="0" y="0"/>
                </a:lnTo>
                <a:lnTo>
                  <a:pt x="310" y="0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 flipV="1">
            <a:off x="7566026" y="6000751"/>
            <a:ext cx="396875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24" name="Group 32"/>
          <p:cNvGrpSpPr>
            <a:grpSpLocks/>
          </p:cNvGrpSpPr>
          <p:nvPr/>
        </p:nvGrpSpPr>
        <p:grpSpPr bwMode="auto">
          <a:xfrm>
            <a:off x="7969251" y="5911850"/>
            <a:ext cx="188913" cy="153988"/>
            <a:chOff x="4568" y="3724"/>
            <a:chExt cx="133" cy="97"/>
          </a:xfrm>
        </p:grpSpPr>
        <p:sp>
          <p:nvSpPr>
            <p:cNvPr id="8225" name="Oval 33"/>
            <p:cNvSpPr>
              <a:spLocks noChangeArrowheads="1"/>
            </p:cNvSpPr>
            <p:nvPr/>
          </p:nvSpPr>
          <p:spPr bwMode="auto">
            <a:xfrm>
              <a:off x="4568" y="3724"/>
              <a:ext cx="133" cy="97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AutoShape 34"/>
            <p:cNvSpPr>
              <a:spLocks noChangeArrowheads="1"/>
            </p:cNvSpPr>
            <p:nvPr/>
          </p:nvSpPr>
          <p:spPr bwMode="auto">
            <a:xfrm>
              <a:off x="4583" y="3724"/>
              <a:ext cx="103" cy="70"/>
            </a:xfrm>
            <a:prstGeom prst="triangle">
              <a:avLst>
                <a:gd name="adj" fmla="val 49995"/>
              </a:avLst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27" name="Group 35"/>
          <p:cNvGrpSpPr>
            <a:grpSpLocks/>
          </p:cNvGrpSpPr>
          <p:nvPr/>
        </p:nvGrpSpPr>
        <p:grpSpPr bwMode="auto">
          <a:xfrm>
            <a:off x="6215064" y="2282826"/>
            <a:ext cx="890587" cy="1165225"/>
            <a:chOff x="3324" y="1438"/>
            <a:chExt cx="631" cy="734"/>
          </a:xfrm>
        </p:grpSpPr>
        <p:grpSp>
          <p:nvGrpSpPr>
            <p:cNvPr id="8228" name="Group 36"/>
            <p:cNvGrpSpPr>
              <a:grpSpLocks/>
            </p:cNvGrpSpPr>
            <p:nvPr/>
          </p:nvGrpSpPr>
          <p:grpSpPr bwMode="auto">
            <a:xfrm>
              <a:off x="3423" y="2067"/>
              <a:ext cx="518" cy="105"/>
              <a:chOff x="3423" y="2067"/>
              <a:chExt cx="518" cy="105"/>
            </a:xfrm>
          </p:grpSpPr>
          <p:sp>
            <p:nvSpPr>
              <p:cNvPr id="8229" name="Freeform 37"/>
              <p:cNvSpPr>
                <a:spLocks/>
              </p:cNvSpPr>
              <p:nvPr/>
            </p:nvSpPr>
            <p:spPr bwMode="auto">
              <a:xfrm>
                <a:off x="3796" y="2114"/>
                <a:ext cx="108" cy="17"/>
              </a:xfrm>
              <a:custGeom>
                <a:avLst/>
                <a:gdLst>
                  <a:gd name="T0" fmla="*/ 107 w 108"/>
                  <a:gd name="T1" fmla="*/ 0 h 17"/>
                  <a:gd name="T2" fmla="*/ 0 w 108"/>
                  <a:gd name="T3" fmla="*/ 0 h 17"/>
                  <a:gd name="T4" fmla="*/ 2 w 108"/>
                  <a:gd name="T5" fmla="*/ 16 h 17"/>
                  <a:gd name="T6" fmla="*/ 105 w 108"/>
                  <a:gd name="T7" fmla="*/ 16 h 17"/>
                  <a:gd name="T8" fmla="*/ 107 w 108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7">
                    <a:moveTo>
                      <a:pt x="107" y="0"/>
                    </a:moveTo>
                    <a:lnTo>
                      <a:pt x="0" y="0"/>
                    </a:lnTo>
                    <a:lnTo>
                      <a:pt x="2" y="16"/>
                    </a:lnTo>
                    <a:lnTo>
                      <a:pt x="105" y="16"/>
                    </a:lnTo>
                    <a:lnTo>
                      <a:pt x="107" y="0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0" name="Freeform 38"/>
              <p:cNvSpPr>
                <a:spLocks/>
              </p:cNvSpPr>
              <p:nvPr/>
            </p:nvSpPr>
            <p:spPr bwMode="auto">
              <a:xfrm>
                <a:off x="3458" y="2114"/>
                <a:ext cx="106" cy="17"/>
              </a:xfrm>
              <a:custGeom>
                <a:avLst/>
                <a:gdLst>
                  <a:gd name="T0" fmla="*/ 0 w 106"/>
                  <a:gd name="T1" fmla="*/ 0 h 17"/>
                  <a:gd name="T2" fmla="*/ 105 w 106"/>
                  <a:gd name="T3" fmla="*/ 0 h 17"/>
                  <a:gd name="T4" fmla="*/ 103 w 106"/>
                  <a:gd name="T5" fmla="*/ 16 h 17"/>
                  <a:gd name="T6" fmla="*/ 2 w 106"/>
                  <a:gd name="T7" fmla="*/ 16 h 17"/>
                  <a:gd name="T8" fmla="*/ 0 w 10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7">
                    <a:moveTo>
                      <a:pt x="0" y="0"/>
                    </a:moveTo>
                    <a:lnTo>
                      <a:pt x="105" y="0"/>
                    </a:lnTo>
                    <a:lnTo>
                      <a:pt x="103" y="16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1" name="Freeform 39"/>
              <p:cNvSpPr>
                <a:spLocks/>
              </p:cNvSpPr>
              <p:nvPr/>
            </p:nvSpPr>
            <p:spPr bwMode="auto">
              <a:xfrm>
                <a:off x="3725" y="2091"/>
                <a:ext cx="75" cy="59"/>
              </a:xfrm>
              <a:custGeom>
                <a:avLst/>
                <a:gdLst>
                  <a:gd name="T0" fmla="*/ 74 w 75"/>
                  <a:gd name="T1" fmla="*/ 0 h 59"/>
                  <a:gd name="T2" fmla="*/ 74 w 75"/>
                  <a:gd name="T3" fmla="*/ 58 h 59"/>
                  <a:gd name="T4" fmla="*/ 0 w 75"/>
                  <a:gd name="T5" fmla="*/ 58 h 59"/>
                  <a:gd name="T6" fmla="*/ 0 w 75"/>
                  <a:gd name="T7" fmla="*/ 0 h 59"/>
                  <a:gd name="T8" fmla="*/ 74 w 75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59">
                    <a:moveTo>
                      <a:pt x="74" y="0"/>
                    </a:moveTo>
                    <a:lnTo>
                      <a:pt x="74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74" y="0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2" name="Freeform 40"/>
              <p:cNvSpPr>
                <a:spLocks/>
              </p:cNvSpPr>
              <p:nvPr/>
            </p:nvSpPr>
            <p:spPr bwMode="auto">
              <a:xfrm>
                <a:off x="3737" y="2149"/>
                <a:ext cx="50" cy="23"/>
              </a:xfrm>
              <a:custGeom>
                <a:avLst/>
                <a:gdLst>
                  <a:gd name="T0" fmla="*/ 49 w 50"/>
                  <a:gd name="T1" fmla="*/ 0 h 23"/>
                  <a:gd name="T2" fmla="*/ 49 w 50"/>
                  <a:gd name="T3" fmla="*/ 22 h 23"/>
                  <a:gd name="T4" fmla="*/ 0 w 50"/>
                  <a:gd name="T5" fmla="*/ 22 h 23"/>
                  <a:gd name="T6" fmla="*/ 0 w 50"/>
                  <a:gd name="T7" fmla="*/ 0 h 23"/>
                  <a:gd name="T8" fmla="*/ 49 w 50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3">
                    <a:moveTo>
                      <a:pt x="49" y="0"/>
                    </a:moveTo>
                    <a:lnTo>
                      <a:pt x="49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3" name="Freeform 41"/>
              <p:cNvSpPr>
                <a:spLocks/>
              </p:cNvSpPr>
              <p:nvPr/>
            </p:nvSpPr>
            <p:spPr bwMode="auto">
              <a:xfrm>
                <a:off x="3903" y="2091"/>
                <a:ext cx="22" cy="59"/>
              </a:xfrm>
              <a:custGeom>
                <a:avLst/>
                <a:gdLst>
                  <a:gd name="T0" fmla="*/ 0 w 22"/>
                  <a:gd name="T1" fmla="*/ 23 h 59"/>
                  <a:gd name="T2" fmla="*/ 0 w 22"/>
                  <a:gd name="T3" fmla="*/ 0 h 59"/>
                  <a:gd name="T4" fmla="*/ 21 w 22"/>
                  <a:gd name="T5" fmla="*/ 0 h 59"/>
                  <a:gd name="T6" fmla="*/ 21 w 22"/>
                  <a:gd name="T7" fmla="*/ 58 h 59"/>
                  <a:gd name="T8" fmla="*/ 0 w 22"/>
                  <a:gd name="T9" fmla="*/ 58 h 59"/>
                  <a:gd name="T10" fmla="*/ 0 w 22"/>
                  <a:gd name="T11" fmla="*/ 35 h 59"/>
                  <a:gd name="T12" fmla="*/ 0 w 22"/>
                  <a:gd name="T13" fmla="*/ 2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59">
                    <a:moveTo>
                      <a:pt x="0" y="23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58"/>
                    </a:lnTo>
                    <a:lnTo>
                      <a:pt x="0" y="58"/>
                    </a:lnTo>
                    <a:lnTo>
                      <a:pt x="0" y="35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4" name="Freeform 42"/>
              <p:cNvSpPr>
                <a:spLocks/>
              </p:cNvSpPr>
              <p:nvPr/>
            </p:nvSpPr>
            <p:spPr bwMode="auto">
              <a:xfrm>
                <a:off x="3924" y="2091"/>
                <a:ext cx="17" cy="59"/>
              </a:xfrm>
              <a:custGeom>
                <a:avLst/>
                <a:gdLst>
                  <a:gd name="T0" fmla="*/ 0 w 17"/>
                  <a:gd name="T1" fmla="*/ 0 h 59"/>
                  <a:gd name="T2" fmla="*/ 16 w 17"/>
                  <a:gd name="T3" fmla="*/ 11 h 59"/>
                  <a:gd name="T4" fmla="*/ 16 w 17"/>
                  <a:gd name="T5" fmla="*/ 47 h 59"/>
                  <a:gd name="T6" fmla="*/ 0 w 17"/>
                  <a:gd name="T7" fmla="*/ 58 h 59"/>
                  <a:gd name="T8" fmla="*/ 0 w 17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9">
                    <a:moveTo>
                      <a:pt x="0" y="0"/>
                    </a:moveTo>
                    <a:lnTo>
                      <a:pt x="16" y="11"/>
                    </a:lnTo>
                    <a:lnTo>
                      <a:pt x="16" y="47"/>
                    </a:lnTo>
                    <a:lnTo>
                      <a:pt x="0" y="5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5" name="Freeform 43"/>
              <p:cNvSpPr>
                <a:spLocks/>
              </p:cNvSpPr>
              <p:nvPr/>
            </p:nvSpPr>
            <p:spPr bwMode="auto">
              <a:xfrm>
                <a:off x="3737" y="2067"/>
                <a:ext cx="50" cy="23"/>
              </a:xfrm>
              <a:custGeom>
                <a:avLst/>
                <a:gdLst>
                  <a:gd name="T0" fmla="*/ 49 w 50"/>
                  <a:gd name="T1" fmla="*/ 0 h 23"/>
                  <a:gd name="T2" fmla="*/ 49 w 50"/>
                  <a:gd name="T3" fmla="*/ 22 h 23"/>
                  <a:gd name="T4" fmla="*/ 0 w 50"/>
                  <a:gd name="T5" fmla="*/ 22 h 23"/>
                  <a:gd name="T6" fmla="*/ 0 w 50"/>
                  <a:gd name="T7" fmla="*/ 0 h 23"/>
                  <a:gd name="T8" fmla="*/ 49 w 50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3">
                    <a:moveTo>
                      <a:pt x="49" y="0"/>
                    </a:moveTo>
                    <a:lnTo>
                      <a:pt x="49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6" name="Freeform 44"/>
              <p:cNvSpPr>
                <a:spLocks/>
              </p:cNvSpPr>
              <p:nvPr/>
            </p:nvSpPr>
            <p:spPr bwMode="auto">
              <a:xfrm>
                <a:off x="3562" y="2091"/>
                <a:ext cx="74" cy="59"/>
              </a:xfrm>
              <a:custGeom>
                <a:avLst/>
                <a:gdLst>
                  <a:gd name="T0" fmla="*/ 0 w 74"/>
                  <a:gd name="T1" fmla="*/ 0 h 59"/>
                  <a:gd name="T2" fmla="*/ 0 w 74"/>
                  <a:gd name="T3" fmla="*/ 58 h 59"/>
                  <a:gd name="T4" fmla="*/ 73 w 74"/>
                  <a:gd name="T5" fmla="*/ 58 h 59"/>
                  <a:gd name="T6" fmla="*/ 73 w 74"/>
                  <a:gd name="T7" fmla="*/ 0 h 59"/>
                  <a:gd name="T8" fmla="*/ 0 w 7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59">
                    <a:moveTo>
                      <a:pt x="0" y="0"/>
                    </a:moveTo>
                    <a:lnTo>
                      <a:pt x="0" y="58"/>
                    </a:lnTo>
                    <a:lnTo>
                      <a:pt x="73" y="58"/>
                    </a:lnTo>
                    <a:lnTo>
                      <a:pt x="7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7" name="Freeform 45"/>
              <p:cNvSpPr>
                <a:spLocks/>
              </p:cNvSpPr>
              <p:nvPr/>
            </p:nvSpPr>
            <p:spPr bwMode="auto">
              <a:xfrm>
                <a:off x="3573" y="2149"/>
                <a:ext cx="49" cy="23"/>
              </a:xfrm>
              <a:custGeom>
                <a:avLst/>
                <a:gdLst>
                  <a:gd name="T0" fmla="*/ 0 w 49"/>
                  <a:gd name="T1" fmla="*/ 0 h 23"/>
                  <a:gd name="T2" fmla="*/ 0 w 49"/>
                  <a:gd name="T3" fmla="*/ 22 h 23"/>
                  <a:gd name="T4" fmla="*/ 48 w 49"/>
                  <a:gd name="T5" fmla="*/ 22 h 23"/>
                  <a:gd name="T6" fmla="*/ 48 w 49"/>
                  <a:gd name="T7" fmla="*/ 0 h 23"/>
                  <a:gd name="T8" fmla="*/ 0 w 49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3">
                    <a:moveTo>
                      <a:pt x="0" y="0"/>
                    </a:moveTo>
                    <a:lnTo>
                      <a:pt x="0" y="22"/>
                    </a:lnTo>
                    <a:lnTo>
                      <a:pt x="48" y="22"/>
                    </a:lnTo>
                    <a:lnTo>
                      <a:pt x="4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8" name="Freeform 46"/>
              <p:cNvSpPr>
                <a:spLocks/>
              </p:cNvSpPr>
              <p:nvPr/>
            </p:nvSpPr>
            <p:spPr bwMode="auto">
              <a:xfrm>
                <a:off x="3435" y="2091"/>
                <a:ext cx="24" cy="59"/>
              </a:xfrm>
              <a:custGeom>
                <a:avLst/>
                <a:gdLst>
                  <a:gd name="T0" fmla="*/ 23 w 24"/>
                  <a:gd name="T1" fmla="*/ 23 h 59"/>
                  <a:gd name="T2" fmla="*/ 23 w 24"/>
                  <a:gd name="T3" fmla="*/ 0 h 59"/>
                  <a:gd name="T4" fmla="*/ 0 w 24"/>
                  <a:gd name="T5" fmla="*/ 0 h 59"/>
                  <a:gd name="T6" fmla="*/ 0 w 24"/>
                  <a:gd name="T7" fmla="*/ 58 h 59"/>
                  <a:gd name="T8" fmla="*/ 23 w 24"/>
                  <a:gd name="T9" fmla="*/ 58 h 59"/>
                  <a:gd name="T10" fmla="*/ 23 w 24"/>
                  <a:gd name="T11" fmla="*/ 35 h 59"/>
                  <a:gd name="T12" fmla="*/ 23 w 24"/>
                  <a:gd name="T13" fmla="*/ 2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59">
                    <a:moveTo>
                      <a:pt x="23" y="23"/>
                    </a:moveTo>
                    <a:lnTo>
                      <a:pt x="23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23" y="58"/>
                    </a:lnTo>
                    <a:lnTo>
                      <a:pt x="23" y="35"/>
                    </a:lnTo>
                    <a:lnTo>
                      <a:pt x="23" y="23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9" name="Freeform 47"/>
              <p:cNvSpPr>
                <a:spLocks/>
              </p:cNvSpPr>
              <p:nvPr/>
            </p:nvSpPr>
            <p:spPr bwMode="auto">
              <a:xfrm>
                <a:off x="3423" y="2091"/>
                <a:ext cx="17" cy="59"/>
              </a:xfrm>
              <a:custGeom>
                <a:avLst/>
                <a:gdLst>
                  <a:gd name="T0" fmla="*/ 16 w 17"/>
                  <a:gd name="T1" fmla="*/ 0 h 59"/>
                  <a:gd name="T2" fmla="*/ 0 w 17"/>
                  <a:gd name="T3" fmla="*/ 11 h 59"/>
                  <a:gd name="T4" fmla="*/ 0 w 17"/>
                  <a:gd name="T5" fmla="*/ 47 h 59"/>
                  <a:gd name="T6" fmla="*/ 16 w 17"/>
                  <a:gd name="T7" fmla="*/ 58 h 59"/>
                  <a:gd name="T8" fmla="*/ 16 w 17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9">
                    <a:moveTo>
                      <a:pt x="16" y="0"/>
                    </a:moveTo>
                    <a:lnTo>
                      <a:pt x="0" y="11"/>
                    </a:lnTo>
                    <a:lnTo>
                      <a:pt x="0" y="47"/>
                    </a:lnTo>
                    <a:lnTo>
                      <a:pt x="16" y="58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0" name="Freeform 48"/>
              <p:cNvSpPr>
                <a:spLocks/>
              </p:cNvSpPr>
              <p:nvPr/>
            </p:nvSpPr>
            <p:spPr bwMode="auto">
              <a:xfrm>
                <a:off x="3573" y="2067"/>
                <a:ext cx="49" cy="23"/>
              </a:xfrm>
              <a:custGeom>
                <a:avLst/>
                <a:gdLst>
                  <a:gd name="T0" fmla="*/ 0 w 49"/>
                  <a:gd name="T1" fmla="*/ 0 h 23"/>
                  <a:gd name="T2" fmla="*/ 0 w 49"/>
                  <a:gd name="T3" fmla="*/ 22 h 23"/>
                  <a:gd name="T4" fmla="*/ 48 w 49"/>
                  <a:gd name="T5" fmla="*/ 22 h 23"/>
                  <a:gd name="T6" fmla="*/ 48 w 49"/>
                  <a:gd name="T7" fmla="*/ 0 h 23"/>
                  <a:gd name="T8" fmla="*/ 0 w 49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3">
                    <a:moveTo>
                      <a:pt x="0" y="0"/>
                    </a:moveTo>
                    <a:lnTo>
                      <a:pt x="0" y="22"/>
                    </a:lnTo>
                    <a:lnTo>
                      <a:pt x="48" y="22"/>
                    </a:lnTo>
                    <a:lnTo>
                      <a:pt x="4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41" name="Rectangle 49"/>
            <p:cNvSpPr>
              <a:spLocks noChangeArrowheads="1"/>
            </p:cNvSpPr>
            <p:nvPr/>
          </p:nvSpPr>
          <p:spPr bwMode="auto">
            <a:xfrm>
              <a:off x="3433" y="1972"/>
              <a:ext cx="485" cy="97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2" name="Freeform 50"/>
            <p:cNvSpPr>
              <a:spLocks/>
            </p:cNvSpPr>
            <p:nvPr/>
          </p:nvSpPr>
          <p:spPr bwMode="auto">
            <a:xfrm>
              <a:off x="3431" y="1530"/>
              <a:ext cx="484" cy="413"/>
            </a:xfrm>
            <a:custGeom>
              <a:avLst/>
              <a:gdLst>
                <a:gd name="T0" fmla="*/ 483 w 484"/>
                <a:gd name="T1" fmla="*/ 0 h 413"/>
                <a:gd name="T2" fmla="*/ 483 w 484"/>
                <a:gd name="T3" fmla="*/ 412 h 413"/>
                <a:gd name="T4" fmla="*/ 0 w 484"/>
                <a:gd name="T5" fmla="*/ 412 h 413"/>
                <a:gd name="T6" fmla="*/ 0 w 484"/>
                <a:gd name="T7" fmla="*/ 91 h 413"/>
                <a:gd name="T8" fmla="*/ 483 w 484"/>
                <a:gd name="T9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413">
                  <a:moveTo>
                    <a:pt x="483" y="0"/>
                  </a:moveTo>
                  <a:lnTo>
                    <a:pt x="483" y="412"/>
                  </a:lnTo>
                  <a:lnTo>
                    <a:pt x="0" y="412"/>
                  </a:lnTo>
                  <a:lnTo>
                    <a:pt x="0" y="91"/>
                  </a:lnTo>
                  <a:lnTo>
                    <a:pt x="483" y="0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43" name="Group 51"/>
            <p:cNvGrpSpPr>
              <a:grpSpLocks/>
            </p:cNvGrpSpPr>
            <p:nvPr/>
          </p:nvGrpSpPr>
          <p:grpSpPr bwMode="auto">
            <a:xfrm>
              <a:off x="3324" y="1438"/>
              <a:ext cx="631" cy="195"/>
              <a:chOff x="3324" y="1438"/>
              <a:chExt cx="631" cy="195"/>
            </a:xfrm>
          </p:grpSpPr>
          <p:sp>
            <p:nvSpPr>
              <p:cNvPr id="8244" name="Freeform 52"/>
              <p:cNvSpPr>
                <a:spLocks/>
              </p:cNvSpPr>
              <p:nvPr/>
            </p:nvSpPr>
            <p:spPr bwMode="auto">
              <a:xfrm>
                <a:off x="3374" y="1485"/>
                <a:ext cx="581" cy="138"/>
              </a:xfrm>
              <a:custGeom>
                <a:avLst/>
                <a:gdLst>
                  <a:gd name="T0" fmla="*/ 580 w 581"/>
                  <a:gd name="T1" fmla="*/ 0 h 138"/>
                  <a:gd name="T2" fmla="*/ 0 w 581"/>
                  <a:gd name="T3" fmla="*/ 0 h 138"/>
                  <a:gd name="T4" fmla="*/ 0 w 581"/>
                  <a:gd name="T5" fmla="*/ 137 h 138"/>
                  <a:gd name="T6" fmla="*/ 48 w 581"/>
                  <a:gd name="T7" fmla="*/ 137 h 138"/>
                  <a:gd name="T8" fmla="*/ 580 w 581"/>
                  <a:gd name="T9" fmla="*/ 45 h 138"/>
                  <a:gd name="T10" fmla="*/ 580 w 581"/>
                  <a:gd name="T1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1" h="138">
                    <a:moveTo>
                      <a:pt x="580" y="0"/>
                    </a:moveTo>
                    <a:lnTo>
                      <a:pt x="0" y="0"/>
                    </a:lnTo>
                    <a:lnTo>
                      <a:pt x="0" y="137"/>
                    </a:lnTo>
                    <a:lnTo>
                      <a:pt x="48" y="137"/>
                    </a:lnTo>
                    <a:lnTo>
                      <a:pt x="580" y="45"/>
                    </a:lnTo>
                    <a:lnTo>
                      <a:pt x="580" y="0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5" name="Freeform 53"/>
              <p:cNvSpPr>
                <a:spLocks/>
              </p:cNvSpPr>
              <p:nvPr/>
            </p:nvSpPr>
            <p:spPr bwMode="auto">
              <a:xfrm>
                <a:off x="3332" y="1591"/>
                <a:ext cx="41" cy="32"/>
              </a:xfrm>
              <a:custGeom>
                <a:avLst/>
                <a:gdLst>
                  <a:gd name="T0" fmla="*/ 40 w 41"/>
                  <a:gd name="T1" fmla="*/ 31 h 32"/>
                  <a:gd name="T2" fmla="*/ 13 w 41"/>
                  <a:gd name="T3" fmla="*/ 31 h 32"/>
                  <a:gd name="T4" fmla="*/ 0 w 41"/>
                  <a:gd name="T5" fmla="*/ 31 h 32"/>
                  <a:gd name="T6" fmla="*/ 0 w 41"/>
                  <a:gd name="T7" fmla="*/ 0 h 32"/>
                  <a:gd name="T8" fmla="*/ 40 w 41"/>
                  <a:gd name="T9" fmla="*/ 0 h 32"/>
                  <a:gd name="T10" fmla="*/ 40 w 41"/>
                  <a:gd name="T1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2">
                    <a:moveTo>
                      <a:pt x="40" y="31"/>
                    </a:moveTo>
                    <a:lnTo>
                      <a:pt x="13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31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6" name="Freeform 54"/>
              <p:cNvSpPr>
                <a:spLocks/>
              </p:cNvSpPr>
              <p:nvPr/>
            </p:nvSpPr>
            <p:spPr bwMode="auto">
              <a:xfrm>
                <a:off x="3324" y="1581"/>
                <a:ext cx="17" cy="52"/>
              </a:xfrm>
              <a:custGeom>
                <a:avLst/>
                <a:gdLst>
                  <a:gd name="T0" fmla="*/ 16 w 17"/>
                  <a:gd name="T1" fmla="*/ 41 h 52"/>
                  <a:gd name="T2" fmla="*/ 16 w 17"/>
                  <a:gd name="T3" fmla="*/ 51 h 52"/>
                  <a:gd name="T4" fmla="*/ 0 w 17"/>
                  <a:gd name="T5" fmla="*/ 51 h 52"/>
                  <a:gd name="T6" fmla="*/ 0 w 17"/>
                  <a:gd name="T7" fmla="*/ 0 h 52"/>
                  <a:gd name="T8" fmla="*/ 16 w 17"/>
                  <a:gd name="T9" fmla="*/ 0 h 52"/>
                  <a:gd name="T10" fmla="*/ 16 w 17"/>
                  <a:gd name="T11" fmla="*/ 10 h 52"/>
                  <a:gd name="T12" fmla="*/ 16 w 17"/>
                  <a:gd name="T13" fmla="*/ 4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52">
                    <a:moveTo>
                      <a:pt x="16" y="41"/>
                    </a:moveTo>
                    <a:lnTo>
                      <a:pt x="16" y="51"/>
                    </a:lnTo>
                    <a:lnTo>
                      <a:pt x="0" y="51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0"/>
                    </a:lnTo>
                    <a:lnTo>
                      <a:pt x="16" y="41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7" name="Freeform 55"/>
              <p:cNvSpPr>
                <a:spLocks/>
              </p:cNvSpPr>
              <p:nvPr/>
            </p:nvSpPr>
            <p:spPr bwMode="auto">
              <a:xfrm>
                <a:off x="3566" y="1438"/>
                <a:ext cx="196" cy="48"/>
              </a:xfrm>
              <a:custGeom>
                <a:avLst/>
                <a:gdLst>
                  <a:gd name="T0" fmla="*/ 195 w 196"/>
                  <a:gd name="T1" fmla="*/ 47 h 48"/>
                  <a:gd name="T2" fmla="*/ 195 w 196"/>
                  <a:gd name="T3" fmla="*/ 0 h 48"/>
                  <a:gd name="T4" fmla="*/ 0 w 196"/>
                  <a:gd name="T5" fmla="*/ 0 h 48"/>
                  <a:gd name="T6" fmla="*/ 0 w 196"/>
                  <a:gd name="T7" fmla="*/ 47 h 48"/>
                  <a:gd name="T8" fmla="*/ 195 w 196"/>
                  <a:gd name="T9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48">
                    <a:moveTo>
                      <a:pt x="195" y="47"/>
                    </a:moveTo>
                    <a:lnTo>
                      <a:pt x="195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195" y="47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48" name="Rectangle 56"/>
            <p:cNvSpPr>
              <a:spLocks noChangeArrowheads="1"/>
            </p:cNvSpPr>
            <p:nvPr/>
          </p:nvSpPr>
          <p:spPr bwMode="auto">
            <a:xfrm>
              <a:off x="3391" y="1914"/>
              <a:ext cx="564" cy="5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49" name="Group 57"/>
          <p:cNvGrpSpPr>
            <a:grpSpLocks/>
          </p:cNvGrpSpPr>
          <p:nvPr/>
        </p:nvGrpSpPr>
        <p:grpSpPr bwMode="auto">
          <a:xfrm>
            <a:off x="8540750" y="5046664"/>
            <a:ext cx="1041400" cy="130175"/>
            <a:chOff x="4972" y="3179"/>
            <a:chExt cx="739" cy="82"/>
          </a:xfrm>
        </p:grpSpPr>
        <p:sp>
          <p:nvSpPr>
            <p:cNvPr id="8250" name="Line 58"/>
            <p:cNvSpPr>
              <a:spLocks noChangeShapeType="1"/>
            </p:cNvSpPr>
            <p:nvPr/>
          </p:nvSpPr>
          <p:spPr bwMode="auto">
            <a:xfrm>
              <a:off x="5009" y="3179"/>
              <a:ext cx="66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1" name="Oval 59"/>
            <p:cNvSpPr>
              <a:spLocks noChangeArrowheads="1"/>
            </p:cNvSpPr>
            <p:nvPr/>
          </p:nvSpPr>
          <p:spPr bwMode="auto">
            <a:xfrm>
              <a:off x="5618" y="3181"/>
              <a:ext cx="93" cy="78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2" name="Oval 60"/>
            <p:cNvSpPr>
              <a:spLocks noChangeArrowheads="1"/>
            </p:cNvSpPr>
            <p:nvPr/>
          </p:nvSpPr>
          <p:spPr bwMode="auto">
            <a:xfrm>
              <a:off x="4972" y="3181"/>
              <a:ext cx="91" cy="78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3" name="Line 61"/>
            <p:cNvSpPr>
              <a:spLocks noChangeShapeType="1"/>
            </p:cNvSpPr>
            <p:nvPr/>
          </p:nvSpPr>
          <p:spPr bwMode="auto">
            <a:xfrm>
              <a:off x="5007" y="3261"/>
              <a:ext cx="66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54" name="Group 62"/>
            <p:cNvGrpSpPr>
              <a:grpSpLocks/>
            </p:cNvGrpSpPr>
            <p:nvPr/>
          </p:nvGrpSpPr>
          <p:grpSpPr bwMode="auto">
            <a:xfrm>
              <a:off x="5072" y="3181"/>
              <a:ext cx="87" cy="78"/>
              <a:chOff x="5072" y="3181"/>
              <a:chExt cx="87" cy="78"/>
            </a:xfrm>
          </p:grpSpPr>
          <p:sp>
            <p:nvSpPr>
              <p:cNvPr id="8255" name="Line 63"/>
              <p:cNvSpPr>
                <a:spLocks noChangeShapeType="1"/>
              </p:cNvSpPr>
              <p:nvPr/>
            </p:nvSpPr>
            <p:spPr bwMode="auto">
              <a:xfrm>
                <a:off x="5076" y="3181"/>
                <a:ext cx="83" cy="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6" name="Line 64"/>
              <p:cNvSpPr>
                <a:spLocks noChangeShapeType="1"/>
              </p:cNvSpPr>
              <p:nvPr/>
            </p:nvSpPr>
            <p:spPr bwMode="auto">
              <a:xfrm flipH="1">
                <a:off x="5072" y="3183"/>
                <a:ext cx="85" cy="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57" name="Group 65"/>
            <p:cNvGrpSpPr>
              <a:grpSpLocks/>
            </p:cNvGrpSpPr>
            <p:nvPr/>
          </p:nvGrpSpPr>
          <p:grpSpPr bwMode="auto">
            <a:xfrm>
              <a:off x="5164" y="3181"/>
              <a:ext cx="84" cy="78"/>
              <a:chOff x="5164" y="3181"/>
              <a:chExt cx="84" cy="78"/>
            </a:xfrm>
          </p:grpSpPr>
          <p:sp>
            <p:nvSpPr>
              <p:cNvPr id="8258" name="Line 66"/>
              <p:cNvSpPr>
                <a:spLocks noChangeShapeType="1"/>
              </p:cNvSpPr>
              <p:nvPr/>
            </p:nvSpPr>
            <p:spPr bwMode="auto">
              <a:xfrm>
                <a:off x="5165" y="3181"/>
                <a:ext cx="83" cy="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9" name="Line 67"/>
              <p:cNvSpPr>
                <a:spLocks noChangeShapeType="1"/>
              </p:cNvSpPr>
              <p:nvPr/>
            </p:nvSpPr>
            <p:spPr bwMode="auto">
              <a:xfrm flipH="1">
                <a:off x="5164" y="3183"/>
                <a:ext cx="81" cy="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60" name="Group 68"/>
            <p:cNvGrpSpPr>
              <a:grpSpLocks/>
            </p:cNvGrpSpPr>
            <p:nvPr/>
          </p:nvGrpSpPr>
          <p:grpSpPr bwMode="auto">
            <a:xfrm>
              <a:off x="5250" y="3181"/>
              <a:ext cx="86" cy="78"/>
              <a:chOff x="5250" y="3181"/>
              <a:chExt cx="86" cy="78"/>
            </a:xfrm>
          </p:grpSpPr>
          <p:sp>
            <p:nvSpPr>
              <p:cNvPr id="8261" name="Line 69"/>
              <p:cNvSpPr>
                <a:spLocks noChangeShapeType="1"/>
              </p:cNvSpPr>
              <p:nvPr/>
            </p:nvSpPr>
            <p:spPr bwMode="auto">
              <a:xfrm>
                <a:off x="5255" y="3181"/>
                <a:ext cx="81" cy="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2" name="Line 70"/>
              <p:cNvSpPr>
                <a:spLocks noChangeShapeType="1"/>
              </p:cNvSpPr>
              <p:nvPr/>
            </p:nvSpPr>
            <p:spPr bwMode="auto">
              <a:xfrm flipH="1">
                <a:off x="5250" y="3183"/>
                <a:ext cx="85" cy="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63" name="Group 71"/>
            <p:cNvGrpSpPr>
              <a:grpSpLocks/>
            </p:cNvGrpSpPr>
            <p:nvPr/>
          </p:nvGrpSpPr>
          <p:grpSpPr bwMode="auto">
            <a:xfrm>
              <a:off x="5342" y="3181"/>
              <a:ext cx="85" cy="78"/>
              <a:chOff x="5342" y="3181"/>
              <a:chExt cx="85" cy="78"/>
            </a:xfrm>
          </p:grpSpPr>
          <p:sp>
            <p:nvSpPr>
              <p:cNvPr id="8264" name="Line 72"/>
              <p:cNvSpPr>
                <a:spLocks noChangeShapeType="1"/>
              </p:cNvSpPr>
              <p:nvPr/>
            </p:nvSpPr>
            <p:spPr bwMode="auto">
              <a:xfrm>
                <a:off x="5346" y="3181"/>
                <a:ext cx="81" cy="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5" name="Line 73"/>
              <p:cNvSpPr>
                <a:spLocks noChangeShapeType="1"/>
              </p:cNvSpPr>
              <p:nvPr/>
            </p:nvSpPr>
            <p:spPr bwMode="auto">
              <a:xfrm flipH="1">
                <a:off x="5342" y="3183"/>
                <a:ext cx="83" cy="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66" name="Group 74"/>
            <p:cNvGrpSpPr>
              <a:grpSpLocks/>
            </p:cNvGrpSpPr>
            <p:nvPr/>
          </p:nvGrpSpPr>
          <p:grpSpPr bwMode="auto">
            <a:xfrm>
              <a:off x="5434" y="3183"/>
              <a:ext cx="89" cy="78"/>
              <a:chOff x="5434" y="3183"/>
              <a:chExt cx="89" cy="78"/>
            </a:xfrm>
          </p:grpSpPr>
          <p:sp>
            <p:nvSpPr>
              <p:cNvPr id="8267" name="Line 75"/>
              <p:cNvSpPr>
                <a:spLocks noChangeShapeType="1"/>
              </p:cNvSpPr>
              <p:nvPr/>
            </p:nvSpPr>
            <p:spPr bwMode="auto">
              <a:xfrm>
                <a:off x="5437" y="3183"/>
                <a:ext cx="86" cy="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8" name="Line 76"/>
              <p:cNvSpPr>
                <a:spLocks noChangeShapeType="1"/>
              </p:cNvSpPr>
              <p:nvPr/>
            </p:nvSpPr>
            <p:spPr bwMode="auto">
              <a:xfrm flipH="1">
                <a:off x="5434" y="3186"/>
                <a:ext cx="83" cy="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>
              <a:off x="5525" y="3181"/>
              <a:ext cx="89" cy="78"/>
              <a:chOff x="5525" y="3181"/>
              <a:chExt cx="89" cy="78"/>
            </a:xfrm>
          </p:grpSpPr>
          <p:sp>
            <p:nvSpPr>
              <p:cNvPr id="8270" name="Line 78"/>
              <p:cNvSpPr>
                <a:spLocks noChangeShapeType="1"/>
              </p:cNvSpPr>
              <p:nvPr/>
            </p:nvSpPr>
            <p:spPr bwMode="auto">
              <a:xfrm>
                <a:off x="5528" y="3181"/>
                <a:ext cx="86" cy="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1" name="Line 79"/>
              <p:cNvSpPr>
                <a:spLocks noChangeShapeType="1"/>
              </p:cNvSpPr>
              <p:nvPr/>
            </p:nvSpPr>
            <p:spPr bwMode="auto">
              <a:xfrm flipH="1">
                <a:off x="5525" y="3183"/>
                <a:ext cx="85" cy="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272" name="Freeform 80"/>
          <p:cNvSpPr>
            <a:spLocks/>
          </p:cNvSpPr>
          <p:nvPr/>
        </p:nvSpPr>
        <p:spPr bwMode="auto">
          <a:xfrm>
            <a:off x="2400300" y="4400550"/>
            <a:ext cx="1087438" cy="649288"/>
          </a:xfrm>
          <a:custGeom>
            <a:avLst/>
            <a:gdLst>
              <a:gd name="T0" fmla="*/ 0 w 771"/>
              <a:gd name="T1" fmla="*/ 0 h 409"/>
              <a:gd name="T2" fmla="*/ 770 w 771"/>
              <a:gd name="T3" fmla="*/ 0 h 409"/>
              <a:gd name="T4" fmla="*/ 770 w 771"/>
              <a:gd name="T5" fmla="*/ 408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71" h="409">
                <a:moveTo>
                  <a:pt x="0" y="0"/>
                </a:moveTo>
                <a:lnTo>
                  <a:pt x="770" y="0"/>
                </a:lnTo>
                <a:lnTo>
                  <a:pt x="770" y="408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73" name="Freeform 81"/>
          <p:cNvSpPr>
            <a:spLocks/>
          </p:cNvSpPr>
          <p:nvPr/>
        </p:nvSpPr>
        <p:spPr bwMode="auto">
          <a:xfrm>
            <a:off x="3349625" y="5111751"/>
            <a:ext cx="439738" cy="307975"/>
          </a:xfrm>
          <a:custGeom>
            <a:avLst/>
            <a:gdLst>
              <a:gd name="T0" fmla="*/ 310 w 311"/>
              <a:gd name="T1" fmla="*/ 0 h 194"/>
              <a:gd name="T2" fmla="*/ 310 w 311"/>
              <a:gd name="T3" fmla="*/ 193 h 194"/>
              <a:gd name="T4" fmla="*/ 222 w 311"/>
              <a:gd name="T5" fmla="*/ 193 h 194"/>
              <a:gd name="T6" fmla="*/ 0 w 311"/>
              <a:gd name="T7" fmla="*/ 0 h 194"/>
              <a:gd name="T8" fmla="*/ 310 w 311"/>
              <a:gd name="T9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1" h="194">
                <a:moveTo>
                  <a:pt x="310" y="0"/>
                </a:moveTo>
                <a:lnTo>
                  <a:pt x="310" y="193"/>
                </a:lnTo>
                <a:lnTo>
                  <a:pt x="222" y="193"/>
                </a:lnTo>
                <a:lnTo>
                  <a:pt x="0" y="0"/>
                </a:lnTo>
                <a:lnTo>
                  <a:pt x="310" y="0"/>
                </a:lnTo>
              </a:path>
            </a:pathLst>
          </a:custGeom>
          <a:solidFill>
            <a:srgbClr val="FF5008"/>
          </a:solidFill>
          <a:ln w="12700" cap="rnd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74" name="Line 82"/>
          <p:cNvSpPr>
            <a:spLocks noChangeShapeType="1"/>
          </p:cNvSpPr>
          <p:nvPr/>
        </p:nvSpPr>
        <p:spPr bwMode="auto">
          <a:xfrm flipV="1">
            <a:off x="3794126" y="5314951"/>
            <a:ext cx="396875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75" name="Group 83"/>
          <p:cNvGrpSpPr>
            <a:grpSpLocks/>
          </p:cNvGrpSpPr>
          <p:nvPr/>
        </p:nvGrpSpPr>
        <p:grpSpPr bwMode="auto">
          <a:xfrm>
            <a:off x="4197351" y="5226050"/>
            <a:ext cx="188913" cy="153988"/>
            <a:chOff x="1895" y="3292"/>
            <a:chExt cx="133" cy="97"/>
          </a:xfrm>
        </p:grpSpPr>
        <p:sp>
          <p:nvSpPr>
            <p:cNvPr id="8276" name="Oval 84"/>
            <p:cNvSpPr>
              <a:spLocks noChangeArrowheads="1"/>
            </p:cNvSpPr>
            <p:nvPr/>
          </p:nvSpPr>
          <p:spPr bwMode="auto">
            <a:xfrm>
              <a:off x="1895" y="3292"/>
              <a:ext cx="133" cy="97"/>
            </a:xfrm>
            <a:prstGeom prst="ellipse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7" name="AutoShape 85"/>
            <p:cNvSpPr>
              <a:spLocks noChangeArrowheads="1"/>
            </p:cNvSpPr>
            <p:nvPr/>
          </p:nvSpPr>
          <p:spPr bwMode="auto">
            <a:xfrm>
              <a:off x="1910" y="3292"/>
              <a:ext cx="103" cy="70"/>
            </a:xfrm>
            <a:prstGeom prst="triangle">
              <a:avLst>
                <a:gd name="adj" fmla="val 49995"/>
              </a:avLst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78" name="Freeform 86"/>
          <p:cNvSpPr>
            <a:spLocks/>
          </p:cNvSpPr>
          <p:nvPr/>
        </p:nvSpPr>
        <p:spPr bwMode="auto">
          <a:xfrm>
            <a:off x="5657850" y="2552700"/>
            <a:ext cx="515938" cy="1296988"/>
          </a:xfrm>
          <a:custGeom>
            <a:avLst/>
            <a:gdLst>
              <a:gd name="T0" fmla="*/ 0 w 365"/>
              <a:gd name="T1" fmla="*/ 816 h 817"/>
              <a:gd name="T2" fmla="*/ 0 w 365"/>
              <a:gd name="T3" fmla="*/ 0 h 817"/>
              <a:gd name="T4" fmla="*/ 364 w 365"/>
              <a:gd name="T5" fmla="*/ 0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5" h="817">
                <a:moveTo>
                  <a:pt x="0" y="816"/>
                </a:moveTo>
                <a:lnTo>
                  <a:pt x="0" y="0"/>
                </a:lnTo>
                <a:lnTo>
                  <a:pt x="364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79" name="Freeform 87"/>
          <p:cNvSpPr>
            <a:spLocks/>
          </p:cNvSpPr>
          <p:nvPr/>
        </p:nvSpPr>
        <p:spPr bwMode="auto">
          <a:xfrm>
            <a:off x="6610350" y="3505200"/>
            <a:ext cx="1588" cy="1125538"/>
          </a:xfrm>
          <a:custGeom>
            <a:avLst/>
            <a:gdLst>
              <a:gd name="T0" fmla="*/ 0 w 1"/>
              <a:gd name="T1" fmla="*/ 0 h 709"/>
              <a:gd name="T2" fmla="*/ 0 w 1"/>
              <a:gd name="T3" fmla="*/ 708 h 70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709">
                <a:moveTo>
                  <a:pt x="0" y="0"/>
                </a:moveTo>
                <a:lnTo>
                  <a:pt x="0" y="708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80" name="Freeform 88"/>
          <p:cNvSpPr>
            <a:spLocks/>
          </p:cNvSpPr>
          <p:nvPr/>
        </p:nvSpPr>
        <p:spPr bwMode="auto">
          <a:xfrm>
            <a:off x="6838950" y="3486150"/>
            <a:ext cx="1588" cy="420688"/>
          </a:xfrm>
          <a:custGeom>
            <a:avLst/>
            <a:gdLst>
              <a:gd name="T0" fmla="*/ 0 w 1"/>
              <a:gd name="T1" fmla="*/ 0 h 265"/>
              <a:gd name="T2" fmla="*/ 0 w 1"/>
              <a:gd name="T3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" h="265">
                <a:moveTo>
                  <a:pt x="0" y="0"/>
                </a:moveTo>
                <a:lnTo>
                  <a:pt x="0" y="264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81" name="Freeform 89"/>
          <p:cNvSpPr>
            <a:spLocks/>
          </p:cNvSpPr>
          <p:nvPr/>
        </p:nvSpPr>
        <p:spPr bwMode="auto">
          <a:xfrm>
            <a:off x="6610350" y="3905250"/>
            <a:ext cx="230188" cy="211138"/>
          </a:xfrm>
          <a:custGeom>
            <a:avLst/>
            <a:gdLst>
              <a:gd name="T0" fmla="*/ 162 w 163"/>
              <a:gd name="T1" fmla="*/ 0 h 133"/>
              <a:gd name="T2" fmla="*/ 162 w 163"/>
              <a:gd name="T3" fmla="*/ 132 h 133"/>
              <a:gd name="T4" fmla="*/ 0 w 163"/>
              <a:gd name="T5" fmla="*/ 13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3" h="133">
                <a:moveTo>
                  <a:pt x="162" y="0"/>
                </a:moveTo>
                <a:lnTo>
                  <a:pt x="162" y="132"/>
                </a:lnTo>
                <a:lnTo>
                  <a:pt x="0" y="13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82" name="Freeform 90"/>
          <p:cNvSpPr>
            <a:spLocks/>
          </p:cNvSpPr>
          <p:nvPr/>
        </p:nvSpPr>
        <p:spPr bwMode="auto">
          <a:xfrm>
            <a:off x="5391150" y="4533900"/>
            <a:ext cx="1754188" cy="1201738"/>
          </a:xfrm>
          <a:custGeom>
            <a:avLst/>
            <a:gdLst>
              <a:gd name="T0" fmla="*/ 0 w 1243"/>
              <a:gd name="T1" fmla="*/ 0 h 757"/>
              <a:gd name="T2" fmla="*/ 0 w 1243"/>
              <a:gd name="T3" fmla="*/ 468 h 757"/>
              <a:gd name="T4" fmla="*/ 1242 w 1243"/>
              <a:gd name="T5" fmla="*/ 468 h 757"/>
              <a:gd name="T6" fmla="*/ 1242 w 1243"/>
              <a:gd name="T7" fmla="*/ 756 h 757"/>
              <a:gd name="T8" fmla="*/ 1242 w 1243"/>
              <a:gd name="T9" fmla="*/ 756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43" h="757">
                <a:moveTo>
                  <a:pt x="0" y="0"/>
                </a:moveTo>
                <a:lnTo>
                  <a:pt x="0" y="468"/>
                </a:lnTo>
                <a:lnTo>
                  <a:pt x="1242" y="468"/>
                </a:lnTo>
                <a:lnTo>
                  <a:pt x="1242" y="756"/>
                </a:lnTo>
                <a:lnTo>
                  <a:pt x="1242" y="756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83" name="Line 91"/>
          <p:cNvSpPr>
            <a:spLocks noChangeShapeType="1"/>
          </p:cNvSpPr>
          <p:nvPr/>
        </p:nvSpPr>
        <p:spPr bwMode="auto">
          <a:xfrm>
            <a:off x="7315200" y="5257800"/>
            <a:ext cx="0" cy="476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84" name="Line 92"/>
          <p:cNvSpPr>
            <a:spLocks noChangeShapeType="1"/>
          </p:cNvSpPr>
          <p:nvPr/>
        </p:nvSpPr>
        <p:spPr bwMode="auto">
          <a:xfrm>
            <a:off x="7658100" y="4895850"/>
            <a:ext cx="2019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85" name="Line 93"/>
          <p:cNvSpPr>
            <a:spLocks noChangeShapeType="1"/>
          </p:cNvSpPr>
          <p:nvPr/>
        </p:nvSpPr>
        <p:spPr bwMode="auto">
          <a:xfrm flipV="1">
            <a:off x="8058150" y="5029200"/>
            <a:ext cx="0" cy="838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86" name="Freeform 94"/>
          <p:cNvSpPr>
            <a:spLocks/>
          </p:cNvSpPr>
          <p:nvPr/>
        </p:nvSpPr>
        <p:spPr bwMode="auto">
          <a:xfrm>
            <a:off x="7658100" y="3867150"/>
            <a:ext cx="401638" cy="915988"/>
          </a:xfrm>
          <a:custGeom>
            <a:avLst/>
            <a:gdLst>
              <a:gd name="T0" fmla="*/ 284 w 285"/>
              <a:gd name="T1" fmla="*/ 576 h 577"/>
              <a:gd name="T2" fmla="*/ 284 w 285"/>
              <a:gd name="T3" fmla="*/ 0 h 577"/>
              <a:gd name="T4" fmla="*/ 0 w 285"/>
              <a:gd name="T5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5" h="577">
                <a:moveTo>
                  <a:pt x="284" y="576"/>
                </a:moveTo>
                <a:lnTo>
                  <a:pt x="284" y="0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87" name="Freeform 95"/>
          <p:cNvSpPr>
            <a:spLocks/>
          </p:cNvSpPr>
          <p:nvPr/>
        </p:nvSpPr>
        <p:spPr bwMode="auto">
          <a:xfrm>
            <a:off x="7524750" y="3124200"/>
            <a:ext cx="2230438" cy="687388"/>
          </a:xfrm>
          <a:custGeom>
            <a:avLst/>
            <a:gdLst>
              <a:gd name="T0" fmla="*/ 0 w 1580"/>
              <a:gd name="T1" fmla="*/ 432 h 433"/>
              <a:gd name="T2" fmla="*/ 0 w 1580"/>
              <a:gd name="T3" fmla="*/ 0 h 433"/>
              <a:gd name="T4" fmla="*/ 1579 w 1580"/>
              <a:gd name="T5" fmla="*/ 0 h 4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80" h="433">
                <a:moveTo>
                  <a:pt x="0" y="432"/>
                </a:moveTo>
                <a:lnTo>
                  <a:pt x="0" y="0"/>
                </a:lnTo>
                <a:lnTo>
                  <a:pt x="1579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88" name="Line 96"/>
          <p:cNvSpPr>
            <a:spLocks noChangeShapeType="1"/>
          </p:cNvSpPr>
          <p:nvPr/>
        </p:nvSpPr>
        <p:spPr bwMode="auto">
          <a:xfrm>
            <a:off x="7543800" y="4171951"/>
            <a:ext cx="0" cy="561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89" name="Freeform 97"/>
          <p:cNvSpPr>
            <a:spLocks/>
          </p:cNvSpPr>
          <p:nvPr/>
        </p:nvSpPr>
        <p:spPr bwMode="auto">
          <a:xfrm>
            <a:off x="4972050" y="4419600"/>
            <a:ext cx="4764088" cy="1925638"/>
          </a:xfrm>
          <a:custGeom>
            <a:avLst/>
            <a:gdLst>
              <a:gd name="T0" fmla="*/ 203 w 3376"/>
              <a:gd name="T1" fmla="*/ 0 h 1213"/>
              <a:gd name="T2" fmla="*/ 0 w 3376"/>
              <a:gd name="T3" fmla="*/ 0 h 1213"/>
              <a:gd name="T4" fmla="*/ 0 w 3376"/>
              <a:gd name="T5" fmla="*/ 1212 h 1213"/>
              <a:gd name="T6" fmla="*/ 3375 w 3376"/>
              <a:gd name="T7" fmla="*/ 1212 h 1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76" h="1213">
                <a:moveTo>
                  <a:pt x="203" y="0"/>
                </a:moveTo>
                <a:lnTo>
                  <a:pt x="0" y="0"/>
                </a:lnTo>
                <a:lnTo>
                  <a:pt x="0" y="1212"/>
                </a:lnTo>
                <a:lnTo>
                  <a:pt x="3375" y="121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0" name="Freeform 98"/>
          <p:cNvSpPr>
            <a:spLocks/>
          </p:cNvSpPr>
          <p:nvPr/>
        </p:nvSpPr>
        <p:spPr bwMode="auto">
          <a:xfrm>
            <a:off x="2171700" y="1556946"/>
            <a:ext cx="3754438" cy="325438"/>
          </a:xfrm>
          <a:custGeom>
            <a:avLst/>
            <a:gdLst>
              <a:gd name="T0" fmla="*/ 0 w 2661"/>
              <a:gd name="T1" fmla="*/ 0 h 205"/>
              <a:gd name="T2" fmla="*/ 2660 w 2661"/>
              <a:gd name="T3" fmla="*/ 0 h 205"/>
              <a:gd name="T4" fmla="*/ 2660 w 2661"/>
              <a:gd name="T5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61" h="205">
                <a:moveTo>
                  <a:pt x="0" y="0"/>
                </a:moveTo>
                <a:lnTo>
                  <a:pt x="2660" y="0"/>
                </a:lnTo>
                <a:lnTo>
                  <a:pt x="2660" y="204"/>
                </a:lnTo>
              </a:path>
            </a:pathLst>
          </a:custGeom>
          <a:noFill/>
          <a:ln w="25400" cap="rnd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1" name="Line 99"/>
          <p:cNvSpPr>
            <a:spLocks noChangeShapeType="1"/>
          </p:cNvSpPr>
          <p:nvPr/>
        </p:nvSpPr>
        <p:spPr bwMode="auto">
          <a:xfrm>
            <a:off x="5924550" y="1838326"/>
            <a:ext cx="0" cy="638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2" name="Freeform 100"/>
          <p:cNvSpPr>
            <a:spLocks/>
          </p:cNvSpPr>
          <p:nvPr/>
        </p:nvSpPr>
        <p:spPr bwMode="auto">
          <a:xfrm>
            <a:off x="5924550" y="2619375"/>
            <a:ext cx="401638" cy="611188"/>
          </a:xfrm>
          <a:custGeom>
            <a:avLst/>
            <a:gdLst>
              <a:gd name="T0" fmla="*/ 0 w 284"/>
              <a:gd name="T1" fmla="*/ 0 h 385"/>
              <a:gd name="T2" fmla="*/ 0 w 284"/>
              <a:gd name="T3" fmla="*/ 384 h 385"/>
              <a:gd name="T4" fmla="*/ 283 w 284"/>
              <a:gd name="T5" fmla="*/ 384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4" h="385">
                <a:moveTo>
                  <a:pt x="0" y="0"/>
                </a:moveTo>
                <a:lnTo>
                  <a:pt x="0" y="384"/>
                </a:lnTo>
                <a:lnTo>
                  <a:pt x="283" y="384"/>
                </a:lnTo>
              </a:path>
            </a:pathLst>
          </a:custGeom>
          <a:noFill/>
          <a:ln w="25400" cap="rnd" cmpd="sng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3" name="AutoShape 101"/>
          <p:cNvSpPr>
            <a:spLocks noChangeArrowheads="1"/>
          </p:cNvSpPr>
          <p:nvPr/>
        </p:nvSpPr>
        <p:spPr bwMode="auto">
          <a:xfrm>
            <a:off x="2406650" y="4292600"/>
            <a:ext cx="215900" cy="196850"/>
          </a:xfrm>
          <a:prstGeom prst="hexagon">
            <a:avLst>
              <a:gd name="adj" fmla="val 27414"/>
              <a:gd name="vf" fmla="val 11547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" name="Rectangle 102"/>
          <p:cNvSpPr>
            <a:spLocks noChangeArrowheads="1"/>
          </p:cNvSpPr>
          <p:nvPr/>
        </p:nvSpPr>
        <p:spPr bwMode="auto">
          <a:xfrm>
            <a:off x="2386361" y="4278314"/>
            <a:ext cx="256481" cy="24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1000">
                <a:latin typeface="Contemporary Brush" charset="0"/>
              </a:rPr>
              <a:t>1</a:t>
            </a:r>
          </a:p>
        </p:txBody>
      </p:sp>
      <p:sp>
        <p:nvSpPr>
          <p:cNvPr id="8295" name="Line 103"/>
          <p:cNvSpPr>
            <a:spLocks noChangeShapeType="1"/>
          </p:cNvSpPr>
          <p:nvPr/>
        </p:nvSpPr>
        <p:spPr bwMode="auto">
          <a:xfrm flipH="1">
            <a:off x="2266951" y="4391025"/>
            <a:ext cx="1238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" name="AutoShape 104"/>
          <p:cNvSpPr>
            <a:spLocks noChangeArrowheads="1"/>
          </p:cNvSpPr>
          <p:nvPr/>
        </p:nvSpPr>
        <p:spPr bwMode="auto">
          <a:xfrm>
            <a:off x="4168775" y="3321050"/>
            <a:ext cx="217488" cy="196850"/>
          </a:xfrm>
          <a:prstGeom prst="hexagon">
            <a:avLst>
              <a:gd name="adj" fmla="val 27616"/>
              <a:gd name="vf" fmla="val 11547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7" name="Rectangle 105"/>
          <p:cNvSpPr>
            <a:spLocks noChangeArrowheads="1"/>
          </p:cNvSpPr>
          <p:nvPr/>
        </p:nvSpPr>
        <p:spPr bwMode="auto">
          <a:xfrm>
            <a:off x="4147692" y="3306764"/>
            <a:ext cx="256480" cy="24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1000">
                <a:latin typeface="Contemporary Brush" charset="0"/>
              </a:rPr>
              <a:t>2</a:t>
            </a:r>
          </a:p>
        </p:txBody>
      </p:sp>
      <p:sp>
        <p:nvSpPr>
          <p:cNvPr id="8298" name="AutoShape 106"/>
          <p:cNvSpPr>
            <a:spLocks noChangeArrowheads="1"/>
          </p:cNvSpPr>
          <p:nvPr/>
        </p:nvSpPr>
        <p:spPr bwMode="auto">
          <a:xfrm>
            <a:off x="5540375" y="3263900"/>
            <a:ext cx="217488" cy="196850"/>
          </a:xfrm>
          <a:prstGeom prst="hexagon">
            <a:avLst>
              <a:gd name="adj" fmla="val 27616"/>
              <a:gd name="vf" fmla="val 11547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9" name="Rectangle 107"/>
          <p:cNvSpPr>
            <a:spLocks noChangeArrowheads="1"/>
          </p:cNvSpPr>
          <p:nvPr/>
        </p:nvSpPr>
        <p:spPr bwMode="auto">
          <a:xfrm>
            <a:off x="5520880" y="3249614"/>
            <a:ext cx="256481" cy="24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1000">
                <a:latin typeface="Contemporary Brush" charset="0"/>
              </a:rPr>
              <a:t>5</a:t>
            </a:r>
          </a:p>
        </p:txBody>
      </p:sp>
      <p:sp>
        <p:nvSpPr>
          <p:cNvPr id="8300" name="AutoShape 108"/>
          <p:cNvSpPr>
            <a:spLocks noChangeArrowheads="1"/>
          </p:cNvSpPr>
          <p:nvPr/>
        </p:nvSpPr>
        <p:spPr bwMode="auto">
          <a:xfrm>
            <a:off x="5816600" y="2006600"/>
            <a:ext cx="217488" cy="196850"/>
          </a:xfrm>
          <a:prstGeom prst="hexagon">
            <a:avLst>
              <a:gd name="adj" fmla="val 27616"/>
              <a:gd name="vf" fmla="val 11547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1" name="Rectangle 109"/>
          <p:cNvSpPr>
            <a:spLocks noChangeArrowheads="1"/>
          </p:cNvSpPr>
          <p:nvPr/>
        </p:nvSpPr>
        <p:spPr bwMode="auto">
          <a:xfrm>
            <a:off x="5797105" y="1992314"/>
            <a:ext cx="256481" cy="24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1000">
                <a:latin typeface="Contemporary Brush" charset="0"/>
              </a:rPr>
              <a:t>3</a:t>
            </a:r>
          </a:p>
        </p:txBody>
      </p:sp>
      <p:sp>
        <p:nvSpPr>
          <p:cNvPr id="8302" name="AutoShape 110"/>
          <p:cNvSpPr>
            <a:spLocks noChangeArrowheads="1"/>
          </p:cNvSpPr>
          <p:nvPr/>
        </p:nvSpPr>
        <p:spPr bwMode="auto">
          <a:xfrm>
            <a:off x="6502400" y="4168775"/>
            <a:ext cx="217488" cy="196850"/>
          </a:xfrm>
          <a:prstGeom prst="hexagon">
            <a:avLst>
              <a:gd name="adj" fmla="val 27616"/>
              <a:gd name="vf" fmla="val 11547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3" name="Rectangle 111"/>
          <p:cNvSpPr>
            <a:spLocks noChangeArrowheads="1"/>
          </p:cNvSpPr>
          <p:nvPr/>
        </p:nvSpPr>
        <p:spPr bwMode="auto">
          <a:xfrm>
            <a:off x="6481317" y="4154489"/>
            <a:ext cx="256480" cy="24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1000">
                <a:latin typeface="Contemporary Brush" charset="0"/>
              </a:rPr>
              <a:t>6</a:t>
            </a:r>
          </a:p>
        </p:txBody>
      </p:sp>
      <p:sp>
        <p:nvSpPr>
          <p:cNvPr id="8304" name="AutoShape 112"/>
          <p:cNvSpPr>
            <a:spLocks noChangeArrowheads="1"/>
          </p:cNvSpPr>
          <p:nvPr/>
        </p:nvSpPr>
        <p:spPr bwMode="auto">
          <a:xfrm>
            <a:off x="5824539" y="5178425"/>
            <a:ext cx="217487" cy="196850"/>
          </a:xfrm>
          <a:prstGeom prst="hexagon">
            <a:avLst>
              <a:gd name="adj" fmla="val 27616"/>
              <a:gd name="vf" fmla="val 11547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5" name="Rectangle 113"/>
          <p:cNvSpPr>
            <a:spLocks noChangeArrowheads="1"/>
          </p:cNvSpPr>
          <p:nvPr/>
        </p:nvSpPr>
        <p:spPr bwMode="auto">
          <a:xfrm>
            <a:off x="5805042" y="5164139"/>
            <a:ext cx="256480" cy="24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1000">
                <a:latin typeface="Contemporary Brush" charset="0"/>
              </a:rPr>
              <a:t>8</a:t>
            </a:r>
          </a:p>
        </p:txBody>
      </p:sp>
      <p:sp>
        <p:nvSpPr>
          <p:cNvPr id="8306" name="AutoShape 114"/>
          <p:cNvSpPr>
            <a:spLocks noChangeArrowheads="1"/>
          </p:cNvSpPr>
          <p:nvPr/>
        </p:nvSpPr>
        <p:spPr bwMode="auto">
          <a:xfrm>
            <a:off x="7435850" y="4244975"/>
            <a:ext cx="215900" cy="196850"/>
          </a:xfrm>
          <a:prstGeom prst="hexagon">
            <a:avLst>
              <a:gd name="adj" fmla="val 27414"/>
              <a:gd name="vf" fmla="val 11547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en-US" altLang="en-US" sz="1000">
                <a:latin typeface="Contemporary Brush" charset="0"/>
              </a:rPr>
              <a:t>11</a:t>
            </a:r>
          </a:p>
        </p:txBody>
      </p:sp>
      <p:sp>
        <p:nvSpPr>
          <p:cNvPr id="8307" name="AutoShape 115"/>
          <p:cNvSpPr>
            <a:spLocks noChangeArrowheads="1"/>
          </p:cNvSpPr>
          <p:nvPr/>
        </p:nvSpPr>
        <p:spPr bwMode="auto">
          <a:xfrm>
            <a:off x="7196139" y="5302250"/>
            <a:ext cx="217487" cy="196850"/>
          </a:xfrm>
          <a:prstGeom prst="hexagon">
            <a:avLst>
              <a:gd name="adj" fmla="val 27616"/>
              <a:gd name="vf" fmla="val 11547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08" name="Rectangle 116"/>
          <p:cNvSpPr>
            <a:spLocks noChangeArrowheads="1"/>
          </p:cNvSpPr>
          <p:nvPr/>
        </p:nvSpPr>
        <p:spPr bwMode="auto">
          <a:xfrm>
            <a:off x="7176642" y="5287964"/>
            <a:ext cx="256480" cy="24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1000" dirty="0">
                <a:latin typeface="Contemporary Brush" charset="0"/>
              </a:rPr>
              <a:t>8</a:t>
            </a:r>
          </a:p>
        </p:txBody>
      </p:sp>
      <p:sp>
        <p:nvSpPr>
          <p:cNvPr id="8309" name="AutoShape 117"/>
          <p:cNvSpPr>
            <a:spLocks noChangeArrowheads="1"/>
          </p:cNvSpPr>
          <p:nvPr/>
        </p:nvSpPr>
        <p:spPr bwMode="auto">
          <a:xfrm>
            <a:off x="7950200" y="4035425"/>
            <a:ext cx="217488" cy="196850"/>
          </a:xfrm>
          <a:prstGeom prst="hexagon">
            <a:avLst>
              <a:gd name="adj" fmla="val 27616"/>
              <a:gd name="vf" fmla="val 11547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10" name="Rectangle 118"/>
          <p:cNvSpPr>
            <a:spLocks noChangeArrowheads="1"/>
          </p:cNvSpPr>
          <p:nvPr/>
        </p:nvSpPr>
        <p:spPr bwMode="auto">
          <a:xfrm>
            <a:off x="7895437" y="4021139"/>
            <a:ext cx="327014" cy="24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1000">
                <a:latin typeface="Contemporary Brush" charset="0"/>
              </a:rPr>
              <a:t>10</a:t>
            </a:r>
          </a:p>
        </p:txBody>
      </p:sp>
      <p:sp>
        <p:nvSpPr>
          <p:cNvPr id="8311" name="AutoShape 119"/>
          <p:cNvSpPr>
            <a:spLocks noChangeArrowheads="1"/>
          </p:cNvSpPr>
          <p:nvPr/>
        </p:nvSpPr>
        <p:spPr bwMode="auto">
          <a:xfrm>
            <a:off x="8293100" y="3025775"/>
            <a:ext cx="217488" cy="196850"/>
          </a:xfrm>
          <a:prstGeom prst="hexagon">
            <a:avLst>
              <a:gd name="adj" fmla="val 27616"/>
              <a:gd name="vf" fmla="val 11547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12" name="Rectangle 120"/>
          <p:cNvSpPr>
            <a:spLocks noChangeArrowheads="1"/>
          </p:cNvSpPr>
          <p:nvPr/>
        </p:nvSpPr>
        <p:spPr bwMode="auto">
          <a:xfrm>
            <a:off x="8238337" y="3011489"/>
            <a:ext cx="327014" cy="24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1000">
                <a:latin typeface="Contemporary Brush" charset="0"/>
              </a:rPr>
              <a:t>12</a:t>
            </a:r>
          </a:p>
        </p:txBody>
      </p:sp>
      <p:sp>
        <p:nvSpPr>
          <p:cNvPr id="8313" name="AutoShape 121"/>
          <p:cNvSpPr>
            <a:spLocks noChangeArrowheads="1"/>
          </p:cNvSpPr>
          <p:nvPr/>
        </p:nvSpPr>
        <p:spPr bwMode="auto">
          <a:xfrm>
            <a:off x="8731250" y="4797425"/>
            <a:ext cx="215900" cy="196850"/>
          </a:xfrm>
          <a:prstGeom prst="hexagon">
            <a:avLst>
              <a:gd name="adj" fmla="val 27414"/>
              <a:gd name="vf" fmla="val 11547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14" name="Rectangle 122"/>
          <p:cNvSpPr>
            <a:spLocks noChangeArrowheads="1"/>
          </p:cNvSpPr>
          <p:nvPr/>
        </p:nvSpPr>
        <p:spPr bwMode="auto">
          <a:xfrm>
            <a:off x="8676487" y="4783139"/>
            <a:ext cx="327014" cy="24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1000">
                <a:latin typeface="Contemporary Brush" charset="0"/>
              </a:rPr>
              <a:t>13</a:t>
            </a:r>
          </a:p>
        </p:txBody>
      </p:sp>
      <p:sp>
        <p:nvSpPr>
          <p:cNvPr id="8315" name="AutoShape 123"/>
          <p:cNvSpPr>
            <a:spLocks noChangeArrowheads="1"/>
          </p:cNvSpPr>
          <p:nvPr/>
        </p:nvSpPr>
        <p:spPr bwMode="auto">
          <a:xfrm>
            <a:off x="1832769" y="1483607"/>
            <a:ext cx="273050" cy="158750"/>
          </a:xfrm>
          <a:prstGeom prst="rightArrow">
            <a:avLst>
              <a:gd name="adj1" fmla="val 50000"/>
              <a:gd name="adj2" fmla="val 86008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16" name="AutoShape 124"/>
          <p:cNvSpPr>
            <a:spLocks noChangeArrowheads="1"/>
          </p:cNvSpPr>
          <p:nvPr/>
        </p:nvSpPr>
        <p:spPr bwMode="auto">
          <a:xfrm>
            <a:off x="1938339" y="4311650"/>
            <a:ext cx="276225" cy="158750"/>
          </a:xfrm>
          <a:prstGeom prst="rightArrow">
            <a:avLst>
              <a:gd name="adj1" fmla="val 50000"/>
              <a:gd name="adj2" fmla="val 87008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17" name="AutoShape 125"/>
          <p:cNvSpPr>
            <a:spLocks noChangeArrowheads="1"/>
          </p:cNvSpPr>
          <p:nvPr/>
        </p:nvSpPr>
        <p:spPr bwMode="auto">
          <a:xfrm>
            <a:off x="9786939" y="3035300"/>
            <a:ext cx="276225" cy="158750"/>
          </a:xfrm>
          <a:prstGeom prst="rightArrow">
            <a:avLst>
              <a:gd name="adj1" fmla="val 50000"/>
              <a:gd name="adj2" fmla="val 87008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18" name="AutoShape 126"/>
          <p:cNvSpPr>
            <a:spLocks noChangeArrowheads="1"/>
          </p:cNvSpPr>
          <p:nvPr/>
        </p:nvSpPr>
        <p:spPr bwMode="auto">
          <a:xfrm>
            <a:off x="9786939" y="4806950"/>
            <a:ext cx="276225" cy="158750"/>
          </a:xfrm>
          <a:prstGeom prst="rightArrow">
            <a:avLst>
              <a:gd name="adj1" fmla="val 50000"/>
              <a:gd name="adj2" fmla="val 87008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19" name="AutoShape 127"/>
          <p:cNvSpPr>
            <a:spLocks noChangeArrowheads="1"/>
          </p:cNvSpPr>
          <p:nvPr/>
        </p:nvSpPr>
        <p:spPr bwMode="auto">
          <a:xfrm>
            <a:off x="9786939" y="6273800"/>
            <a:ext cx="276225" cy="158750"/>
          </a:xfrm>
          <a:prstGeom prst="rightArrow">
            <a:avLst>
              <a:gd name="adj1" fmla="val 50000"/>
              <a:gd name="adj2" fmla="val 87008"/>
            </a:avLst>
          </a:prstGeom>
          <a:solidFill>
            <a:srgbClr val="FAFD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0" name="AutoShape 128"/>
          <p:cNvSpPr>
            <a:spLocks noChangeArrowheads="1"/>
          </p:cNvSpPr>
          <p:nvPr/>
        </p:nvSpPr>
        <p:spPr bwMode="auto">
          <a:xfrm>
            <a:off x="8883650" y="6226175"/>
            <a:ext cx="215900" cy="196850"/>
          </a:xfrm>
          <a:prstGeom prst="hexagon">
            <a:avLst>
              <a:gd name="adj" fmla="val 27414"/>
              <a:gd name="vf" fmla="val 11547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1" name="Rectangle 129"/>
          <p:cNvSpPr>
            <a:spLocks noChangeArrowheads="1"/>
          </p:cNvSpPr>
          <p:nvPr/>
        </p:nvSpPr>
        <p:spPr bwMode="auto">
          <a:xfrm>
            <a:off x="8861773" y="6211889"/>
            <a:ext cx="256481" cy="24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1000">
                <a:latin typeface="Contemporary Brush" charset="0"/>
              </a:rPr>
              <a:t>7</a:t>
            </a:r>
          </a:p>
        </p:txBody>
      </p:sp>
      <p:sp>
        <p:nvSpPr>
          <p:cNvPr id="8322" name="Rectangle 130"/>
          <p:cNvSpPr>
            <a:spLocks noChangeArrowheads="1"/>
          </p:cNvSpPr>
          <p:nvPr/>
        </p:nvSpPr>
        <p:spPr bwMode="auto">
          <a:xfrm>
            <a:off x="2890399" y="5268914"/>
            <a:ext cx="583493" cy="24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1000">
                <a:latin typeface="Contemporary Brush" charset="0"/>
              </a:rPr>
              <a:t>Tk-101</a:t>
            </a:r>
          </a:p>
        </p:txBody>
      </p:sp>
      <p:sp>
        <p:nvSpPr>
          <p:cNvPr id="8323" name="Rectangle 131"/>
          <p:cNvSpPr>
            <a:spLocks noChangeArrowheads="1"/>
          </p:cNvSpPr>
          <p:nvPr/>
        </p:nvSpPr>
        <p:spPr bwMode="auto">
          <a:xfrm>
            <a:off x="3816020" y="5516564"/>
            <a:ext cx="561051" cy="24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1000">
                <a:latin typeface="Contemporary Brush" charset="0"/>
              </a:rPr>
              <a:t>P-101 </a:t>
            </a:r>
          </a:p>
        </p:txBody>
      </p:sp>
      <p:sp>
        <p:nvSpPr>
          <p:cNvPr id="8324" name="Rectangle 132"/>
          <p:cNvSpPr>
            <a:spLocks noChangeArrowheads="1"/>
          </p:cNvSpPr>
          <p:nvPr/>
        </p:nvSpPr>
        <p:spPr bwMode="auto">
          <a:xfrm>
            <a:off x="7130541" y="2506664"/>
            <a:ext cx="597921" cy="24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1000">
                <a:latin typeface="Contemporary Brush" charset="0"/>
              </a:rPr>
              <a:t>FT-101</a:t>
            </a:r>
          </a:p>
        </p:txBody>
      </p:sp>
      <p:sp>
        <p:nvSpPr>
          <p:cNvPr id="8325" name="Rectangle 133"/>
          <p:cNvSpPr>
            <a:spLocks noChangeArrowheads="1"/>
          </p:cNvSpPr>
          <p:nvPr/>
        </p:nvSpPr>
        <p:spPr bwMode="auto">
          <a:xfrm>
            <a:off x="4830365" y="3935414"/>
            <a:ext cx="738985" cy="24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1000">
                <a:latin typeface="Contemporary Brush" charset="0"/>
              </a:rPr>
              <a:t>Scrn-101 </a:t>
            </a:r>
          </a:p>
        </p:txBody>
      </p:sp>
      <p:sp>
        <p:nvSpPr>
          <p:cNvPr id="8326" name="Rectangle 134"/>
          <p:cNvSpPr>
            <a:spLocks noChangeArrowheads="1"/>
          </p:cNvSpPr>
          <p:nvPr/>
        </p:nvSpPr>
        <p:spPr bwMode="auto">
          <a:xfrm>
            <a:off x="6736067" y="4308070"/>
            <a:ext cx="703719" cy="24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1000">
                <a:latin typeface="Contemporary Brush" charset="0"/>
              </a:rPr>
              <a:t>Scrn-102</a:t>
            </a:r>
          </a:p>
        </p:txBody>
      </p:sp>
      <p:sp>
        <p:nvSpPr>
          <p:cNvPr id="8327" name="Rectangle 135"/>
          <p:cNvSpPr>
            <a:spLocks noChangeArrowheads="1"/>
          </p:cNvSpPr>
          <p:nvPr/>
        </p:nvSpPr>
        <p:spPr bwMode="auto">
          <a:xfrm>
            <a:off x="6586721" y="5973764"/>
            <a:ext cx="618759" cy="24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1000">
                <a:latin typeface="Contemporary Brush" charset="0"/>
              </a:rPr>
              <a:t>Tk-102 </a:t>
            </a:r>
          </a:p>
        </p:txBody>
      </p:sp>
      <p:sp>
        <p:nvSpPr>
          <p:cNvPr id="8328" name="Rectangle 136"/>
          <p:cNvSpPr>
            <a:spLocks noChangeArrowheads="1"/>
          </p:cNvSpPr>
          <p:nvPr/>
        </p:nvSpPr>
        <p:spPr bwMode="auto">
          <a:xfrm>
            <a:off x="8187896" y="5858663"/>
            <a:ext cx="525786" cy="24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1000">
                <a:latin typeface="Contemporary Brush" charset="0"/>
              </a:rPr>
              <a:t>P-102</a:t>
            </a:r>
          </a:p>
        </p:txBody>
      </p:sp>
      <p:sp>
        <p:nvSpPr>
          <p:cNvPr id="8329" name="Rectangle 137"/>
          <p:cNvSpPr>
            <a:spLocks noChangeArrowheads="1"/>
          </p:cNvSpPr>
          <p:nvPr/>
        </p:nvSpPr>
        <p:spPr bwMode="auto">
          <a:xfrm>
            <a:off x="7529797" y="3535364"/>
            <a:ext cx="597921" cy="24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1000">
                <a:latin typeface="Contemporary Brush" charset="0"/>
              </a:rPr>
              <a:t>Cy-102</a:t>
            </a:r>
          </a:p>
        </p:txBody>
      </p:sp>
      <p:sp>
        <p:nvSpPr>
          <p:cNvPr id="8330" name="Rectangle 138"/>
          <p:cNvSpPr>
            <a:spLocks noChangeArrowheads="1"/>
          </p:cNvSpPr>
          <p:nvPr/>
        </p:nvSpPr>
        <p:spPr bwMode="auto">
          <a:xfrm>
            <a:off x="1812985" y="1682147"/>
            <a:ext cx="1424814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 dirty="0">
                <a:latin typeface="Futura" charset="0"/>
              </a:rPr>
              <a:t>Process Water</a:t>
            </a:r>
          </a:p>
        </p:txBody>
      </p:sp>
      <p:sp>
        <p:nvSpPr>
          <p:cNvPr id="8331" name="Rectangle 139"/>
          <p:cNvSpPr>
            <a:spLocks noChangeArrowheads="1"/>
          </p:cNvSpPr>
          <p:nvPr/>
        </p:nvSpPr>
        <p:spPr bwMode="auto">
          <a:xfrm>
            <a:off x="1822450" y="3889376"/>
            <a:ext cx="1349728" cy="308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1400" b="1">
                <a:latin typeface="Futura" charset="0"/>
              </a:rPr>
              <a:t>Feed (-4mm ) </a:t>
            </a:r>
          </a:p>
        </p:txBody>
      </p:sp>
      <p:sp>
        <p:nvSpPr>
          <p:cNvPr id="8332" name="Rectangle 140"/>
          <p:cNvSpPr>
            <a:spLocks noChangeArrowheads="1"/>
          </p:cNvSpPr>
          <p:nvPr/>
        </p:nvSpPr>
        <p:spPr bwMode="auto">
          <a:xfrm>
            <a:off x="8901648" y="2479675"/>
            <a:ext cx="1583254" cy="523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1400" b="1">
                <a:latin typeface="Futura" charset="0"/>
              </a:rPr>
              <a:t>To Ponds or</a:t>
            </a:r>
          </a:p>
          <a:p>
            <a:pPr algn="ctr"/>
            <a:r>
              <a:rPr lang="en-US" altLang="en-US" sz="1400" b="1">
                <a:latin typeface="Futura" charset="0"/>
              </a:rPr>
              <a:t>Water Treatment</a:t>
            </a:r>
          </a:p>
        </p:txBody>
      </p:sp>
      <p:sp>
        <p:nvSpPr>
          <p:cNvPr id="8333" name="Rectangle 141"/>
          <p:cNvSpPr>
            <a:spLocks noChangeArrowheads="1"/>
          </p:cNvSpPr>
          <p:nvPr/>
        </p:nvSpPr>
        <p:spPr bwMode="auto">
          <a:xfrm>
            <a:off x="8933441" y="4156075"/>
            <a:ext cx="1357744" cy="523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1400" b="1">
                <a:latin typeface="Futura" charset="0"/>
              </a:rPr>
              <a:t>Lignite / Coal </a:t>
            </a:r>
          </a:p>
          <a:p>
            <a:pPr algn="ctr"/>
            <a:r>
              <a:rPr lang="en-US" altLang="en-US" sz="1400" b="1">
                <a:latin typeface="Futura" charset="0"/>
              </a:rPr>
              <a:t>Free Sand </a:t>
            </a:r>
          </a:p>
        </p:txBody>
      </p:sp>
      <p:sp>
        <p:nvSpPr>
          <p:cNvPr id="8334" name="Rectangle 142"/>
          <p:cNvSpPr>
            <a:spLocks noChangeArrowheads="1"/>
          </p:cNvSpPr>
          <p:nvPr/>
        </p:nvSpPr>
        <p:spPr bwMode="auto">
          <a:xfrm>
            <a:off x="8665685" y="5718175"/>
            <a:ext cx="1904368" cy="52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1400" b="1">
                <a:latin typeface="Futura" charset="0"/>
              </a:rPr>
              <a:t>Lignite, Coal, </a:t>
            </a:r>
          </a:p>
          <a:p>
            <a:pPr algn="ctr"/>
            <a:r>
              <a:rPr lang="en-US" altLang="en-US" sz="1400" b="1">
                <a:latin typeface="Futura" charset="0"/>
              </a:rPr>
              <a:t>Light Materials, etc. </a:t>
            </a:r>
          </a:p>
        </p:txBody>
      </p:sp>
      <p:sp>
        <p:nvSpPr>
          <p:cNvPr id="8335" name="Rectangle 143"/>
          <p:cNvSpPr>
            <a:spLocks noChangeArrowheads="1"/>
          </p:cNvSpPr>
          <p:nvPr/>
        </p:nvSpPr>
        <p:spPr bwMode="auto">
          <a:xfrm>
            <a:off x="415894" y="472701"/>
            <a:ext cx="9320244" cy="83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alt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General Process Flow Diagram for Removal</a:t>
            </a:r>
          </a:p>
          <a:p>
            <a:r>
              <a:rPr lang="en-US" alt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of Lignite and Coal from Sand -- Conveyable Discharge</a:t>
            </a:r>
          </a:p>
        </p:txBody>
      </p:sp>
      <p:grpSp>
        <p:nvGrpSpPr>
          <p:cNvPr id="8336" name="Group 144"/>
          <p:cNvGrpSpPr>
            <a:grpSpLocks/>
          </p:cNvGrpSpPr>
          <p:nvPr/>
        </p:nvGrpSpPr>
        <p:grpSpPr bwMode="auto">
          <a:xfrm>
            <a:off x="6588126" y="1754189"/>
            <a:ext cx="161925" cy="346075"/>
            <a:chOff x="3589" y="1105"/>
            <a:chExt cx="114" cy="218"/>
          </a:xfrm>
        </p:grpSpPr>
        <p:sp>
          <p:nvSpPr>
            <p:cNvPr id="8337" name="Freeform 145"/>
            <p:cNvSpPr>
              <a:spLocks/>
            </p:cNvSpPr>
            <p:nvPr/>
          </p:nvSpPr>
          <p:spPr bwMode="auto">
            <a:xfrm>
              <a:off x="3609" y="1109"/>
              <a:ext cx="94" cy="34"/>
            </a:xfrm>
            <a:custGeom>
              <a:avLst/>
              <a:gdLst>
                <a:gd name="T0" fmla="*/ 93 w 94"/>
                <a:gd name="T1" fmla="*/ 0 h 34"/>
                <a:gd name="T2" fmla="*/ 0 w 94"/>
                <a:gd name="T3" fmla="*/ 0 h 34"/>
                <a:gd name="T4" fmla="*/ 0 w 94"/>
                <a:gd name="T5" fmla="*/ 33 h 34"/>
                <a:gd name="T6" fmla="*/ 93 w 94"/>
                <a:gd name="T7" fmla="*/ 33 h 34"/>
                <a:gd name="T8" fmla="*/ 93 w 94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4">
                  <a:moveTo>
                    <a:pt x="93" y="0"/>
                  </a:moveTo>
                  <a:lnTo>
                    <a:pt x="0" y="0"/>
                  </a:lnTo>
                  <a:lnTo>
                    <a:pt x="0" y="33"/>
                  </a:lnTo>
                  <a:lnTo>
                    <a:pt x="93" y="33"/>
                  </a:lnTo>
                  <a:lnTo>
                    <a:pt x="93" y="0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8" name="Freeform 146"/>
            <p:cNvSpPr>
              <a:spLocks/>
            </p:cNvSpPr>
            <p:nvPr/>
          </p:nvSpPr>
          <p:spPr bwMode="auto">
            <a:xfrm>
              <a:off x="3609" y="1142"/>
              <a:ext cx="94" cy="35"/>
            </a:xfrm>
            <a:custGeom>
              <a:avLst/>
              <a:gdLst>
                <a:gd name="T0" fmla="*/ 93 w 94"/>
                <a:gd name="T1" fmla="*/ 0 h 35"/>
                <a:gd name="T2" fmla="*/ 93 w 94"/>
                <a:gd name="T3" fmla="*/ 34 h 35"/>
                <a:gd name="T4" fmla="*/ 0 w 94"/>
                <a:gd name="T5" fmla="*/ 34 h 35"/>
                <a:gd name="T6" fmla="*/ 0 w 94"/>
                <a:gd name="T7" fmla="*/ 0 h 35"/>
                <a:gd name="T8" fmla="*/ 93 w 94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35">
                  <a:moveTo>
                    <a:pt x="93" y="0"/>
                  </a:moveTo>
                  <a:lnTo>
                    <a:pt x="93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3" y="0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39" name="Freeform 147"/>
            <p:cNvSpPr>
              <a:spLocks/>
            </p:cNvSpPr>
            <p:nvPr/>
          </p:nvSpPr>
          <p:spPr bwMode="auto">
            <a:xfrm>
              <a:off x="3609" y="1176"/>
              <a:ext cx="94" cy="118"/>
            </a:xfrm>
            <a:custGeom>
              <a:avLst/>
              <a:gdLst>
                <a:gd name="T0" fmla="*/ 93 w 94"/>
                <a:gd name="T1" fmla="*/ 0 h 118"/>
                <a:gd name="T2" fmla="*/ 61 w 94"/>
                <a:gd name="T3" fmla="*/ 117 h 118"/>
                <a:gd name="T4" fmla="*/ 32 w 94"/>
                <a:gd name="T5" fmla="*/ 117 h 118"/>
                <a:gd name="T6" fmla="*/ 0 w 94"/>
                <a:gd name="T7" fmla="*/ 0 h 118"/>
                <a:gd name="T8" fmla="*/ 93 w 94"/>
                <a:gd name="T9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18">
                  <a:moveTo>
                    <a:pt x="93" y="0"/>
                  </a:moveTo>
                  <a:lnTo>
                    <a:pt x="61" y="117"/>
                  </a:lnTo>
                  <a:lnTo>
                    <a:pt x="32" y="117"/>
                  </a:lnTo>
                  <a:lnTo>
                    <a:pt x="0" y="0"/>
                  </a:lnTo>
                  <a:lnTo>
                    <a:pt x="93" y="0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0" name="Freeform 148"/>
            <p:cNvSpPr>
              <a:spLocks/>
            </p:cNvSpPr>
            <p:nvPr/>
          </p:nvSpPr>
          <p:spPr bwMode="auto">
            <a:xfrm>
              <a:off x="3593" y="1119"/>
              <a:ext cx="17" cy="17"/>
            </a:xfrm>
            <a:custGeom>
              <a:avLst/>
              <a:gdLst>
                <a:gd name="T0" fmla="*/ 16 w 17"/>
                <a:gd name="T1" fmla="*/ 0 h 17"/>
                <a:gd name="T2" fmla="*/ 0 w 17"/>
                <a:gd name="T3" fmla="*/ 0 h 17"/>
                <a:gd name="T4" fmla="*/ 0 w 17"/>
                <a:gd name="T5" fmla="*/ 16 h 17"/>
                <a:gd name="T6" fmla="*/ 16 w 17"/>
                <a:gd name="T7" fmla="*/ 16 h 17"/>
                <a:gd name="T8" fmla="*/ 16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6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16" y="16"/>
                  </a:lnTo>
                  <a:lnTo>
                    <a:pt x="16" y="0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1" name="Freeform 149"/>
            <p:cNvSpPr>
              <a:spLocks/>
            </p:cNvSpPr>
            <p:nvPr/>
          </p:nvSpPr>
          <p:spPr bwMode="auto">
            <a:xfrm>
              <a:off x="3589" y="1115"/>
              <a:ext cx="17" cy="20"/>
            </a:xfrm>
            <a:custGeom>
              <a:avLst/>
              <a:gdLst>
                <a:gd name="T0" fmla="*/ 16 w 17"/>
                <a:gd name="T1" fmla="*/ 0 h 20"/>
                <a:gd name="T2" fmla="*/ 0 w 17"/>
                <a:gd name="T3" fmla="*/ 0 h 20"/>
                <a:gd name="T4" fmla="*/ 0 w 17"/>
                <a:gd name="T5" fmla="*/ 19 h 20"/>
                <a:gd name="T6" fmla="*/ 16 w 17"/>
                <a:gd name="T7" fmla="*/ 19 h 20"/>
                <a:gd name="T8" fmla="*/ 16 w 17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20">
                  <a:moveTo>
                    <a:pt x="16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16" y="19"/>
                  </a:lnTo>
                  <a:lnTo>
                    <a:pt x="16" y="0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2" name="Freeform 150"/>
            <p:cNvSpPr>
              <a:spLocks/>
            </p:cNvSpPr>
            <p:nvPr/>
          </p:nvSpPr>
          <p:spPr bwMode="auto">
            <a:xfrm>
              <a:off x="3629" y="1105"/>
              <a:ext cx="56" cy="17"/>
            </a:xfrm>
            <a:custGeom>
              <a:avLst/>
              <a:gdLst>
                <a:gd name="T0" fmla="*/ 0 w 56"/>
                <a:gd name="T1" fmla="*/ 16 h 17"/>
                <a:gd name="T2" fmla="*/ 0 w 56"/>
                <a:gd name="T3" fmla="*/ 0 h 17"/>
                <a:gd name="T4" fmla="*/ 55 w 56"/>
                <a:gd name="T5" fmla="*/ 0 h 17"/>
                <a:gd name="T6" fmla="*/ 55 w 56"/>
                <a:gd name="T7" fmla="*/ 16 h 17"/>
                <a:gd name="T8" fmla="*/ 0 w 56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17">
                  <a:moveTo>
                    <a:pt x="0" y="16"/>
                  </a:moveTo>
                  <a:lnTo>
                    <a:pt x="0" y="0"/>
                  </a:lnTo>
                  <a:lnTo>
                    <a:pt x="55" y="0"/>
                  </a:lnTo>
                  <a:lnTo>
                    <a:pt x="55" y="16"/>
                  </a:lnTo>
                  <a:lnTo>
                    <a:pt x="0" y="16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3" name="Freeform 151"/>
            <p:cNvSpPr>
              <a:spLocks/>
            </p:cNvSpPr>
            <p:nvPr/>
          </p:nvSpPr>
          <p:spPr bwMode="auto">
            <a:xfrm>
              <a:off x="3642" y="1294"/>
              <a:ext cx="28" cy="17"/>
            </a:xfrm>
            <a:custGeom>
              <a:avLst/>
              <a:gdLst>
                <a:gd name="T0" fmla="*/ 0 w 28"/>
                <a:gd name="T1" fmla="*/ 16 h 17"/>
                <a:gd name="T2" fmla="*/ 0 w 28"/>
                <a:gd name="T3" fmla="*/ 0 h 17"/>
                <a:gd name="T4" fmla="*/ 27 w 28"/>
                <a:gd name="T5" fmla="*/ 0 h 17"/>
                <a:gd name="T6" fmla="*/ 27 w 28"/>
                <a:gd name="T7" fmla="*/ 16 h 17"/>
                <a:gd name="T8" fmla="*/ 0 w 28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0" y="16"/>
                  </a:moveTo>
                  <a:lnTo>
                    <a:pt x="0" y="0"/>
                  </a:lnTo>
                  <a:lnTo>
                    <a:pt x="27" y="0"/>
                  </a:lnTo>
                  <a:lnTo>
                    <a:pt x="27" y="16"/>
                  </a:lnTo>
                  <a:lnTo>
                    <a:pt x="0" y="16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44" name="Freeform 152"/>
            <p:cNvSpPr>
              <a:spLocks/>
            </p:cNvSpPr>
            <p:nvPr/>
          </p:nvSpPr>
          <p:spPr bwMode="auto">
            <a:xfrm>
              <a:off x="3654" y="1306"/>
              <a:ext cx="1" cy="17"/>
            </a:xfrm>
            <a:custGeom>
              <a:avLst/>
              <a:gdLst>
                <a:gd name="T0" fmla="*/ 0 w 1"/>
                <a:gd name="T1" fmla="*/ 16 h 17"/>
                <a:gd name="T2" fmla="*/ 0 w 1"/>
                <a:gd name="T3" fmla="*/ 0 h 17"/>
                <a:gd name="T4" fmla="*/ 0 w 1"/>
                <a:gd name="T5" fmla="*/ 0 h 17"/>
                <a:gd name="T6" fmla="*/ 0 w 1"/>
                <a:gd name="T7" fmla="*/ 16 h 17"/>
                <a:gd name="T8" fmla="*/ 0 w 1"/>
                <a:gd name="T9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7">
                  <a:moveTo>
                    <a:pt x="0" y="16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16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45" name="Freeform 153"/>
          <p:cNvSpPr>
            <a:spLocks/>
          </p:cNvSpPr>
          <p:nvPr/>
        </p:nvSpPr>
        <p:spPr bwMode="auto">
          <a:xfrm>
            <a:off x="6686550" y="1543050"/>
            <a:ext cx="1258888" cy="1563688"/>
          </a:xfrm>
          <a:custGeom>
            <a:avLst/>
            <a:gdLst>
              <a:gd name="T0" fmla="*/ 0 w 892"/>
              <a:gd name="T1" fmla="*/ 120 h 985"/>
              <a:gd name="T2" fmla="*/ 0 w 892"/>
              <a:gd name="T3" fmla="*/ 0 h 985"/>
              <a:gd name="T4" fmla="*/ 891 w 892"/>
              <a:gd name="T5" fmla="*/ 0 h 985"/>
              <a:gd name="T6" fmla="*/ 891 w 892"/>
              <a:gd name="T7" fmla="*/ 984 h 9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2" h="985">
                <a:moveTo>
                  <a:pt x="0" y="120"/>
                </a:moveTo>
                <a:lnTo>
                  <a:pt x="0" y="0"/>
                </a:lnTo>
                <a:lnTo>
                  <a:pt x="891" y="0"/>
                </a:lnTo>
                <a:lnTo>
                  <a:pt x="891" y="984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46" name="AutoShape 154"/>
          <p:cNvSpPr>
            <a:spLocks noChangeArrowheads="1"/>
          </p:cNvSpPr>
          <p:nvPr/>
        </p:nvSpPr>
        <p:spPr bwMode="auto">
          <a:xfrm>
            <a:off x="7826375" y="1854200"/>
            <a:ext cx="217488" cy="196850"/>
          </a:xfrm>
          <a:prstGeom prst="hexagon">
            <a:avLst>
              <a:gd name="adj" fmla="val 27616"/>
              <a:gd name="vf" fmla="val 115470"/>
            </a:avLst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7" name="Rectangle 155"/>
          <p:cNvSpPr>
            <a:spLocks noChangeArrowheads="1"/>
          </p:cNvSpPr>
          <p:nvPr/>
        </p:nvSpPr>
        <p:spPr bwMode="auto">
          <a:xfrm>
            <a:off x="7787658" y="1839914"/>
            <a:ext cx="291748" cy="24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1000" dirty="0">
                <a:latin typeface="Contemporary Brush" charset="0"/>
              </a:rPr>
              <a:t>4 </a:t>
            </a:r>
          </a:p>
        </p:txBody>
      </p:sp>
      <p:sp>
        <p:nvSpPr>
          <p:cNvPr id="8348" name="Rectangle 156"/>
          <p:cNvSpPr>
            <a:spLocks noChangeArrowheads="1"/>
          </p:cNvSpPr>
          <p:nvPr/>
        </p:nvSpPr>
        <p:spPr bwMode="auto">
          <a:xfrm>
            <a:off x="6774934" y="1744664"/>
            <a:ext cx="597921" cy="246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altLang="en-US" sz="1000" dirty="0">
                <a:latin typeface="Contemporary Brush" charset="0"/>
              </a:rPr>
              <a:t>Cy-101</a:t>
            </a:r>
          </a:p>
        </p:txBody>
      </p:sp>
    </p:spTree>
    <p:extLst>
      <p:ext uri="{BB962C8B-B14F-4D97-AF65-F5344CB8AC3E}">
        <p14:creationId xmlns:p14="http://schemas.microsoft.com/office/powerpoint/2010/main" val="178509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reeform 2"/>
          <p:cNvSpPr>
            <a:spLocks/>
          </p:cNvSpPr>
          <p:nvPr/>
        </p:nvSpPr>
        <p:spPr bwMode="auto">
          <a:xfrm>
            <a:off x="3657600" y="3886200"/>
            <a:ext cx="2590800" cy="1219200"/>
          </a:xfrm>
          <a:custGeom>
            <a:avLst/>
            <a:gdLst>
              <a:gd name="T0" fmla="*/ 0 w 1440"/>
              <a:gd name="T1" fmla="*/ 0 h 768"/>
              <a:gd name="T2" fmla="*/ 0 w 1440"/>
              <a:gd name="T3" fmla="*/ 768 h 768"/>
              <a:gd name="T4" fmla="*/ 1440 w 1440"/>
              <a:gd name="T5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40" h="768">
                <a:moveTo>
                  <a:pt x="0" y="0"/>
                </a:moveTo>
                <a:lnTo>
                  <a:pt x="0" y="768"/>
                </a:lnTo>
                <a:lnTo>
                  <a:pt x="1440" y="768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171" name="Picture 3" descr="DSC00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"/>
            <a:ext cx="495300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162800" y="1522413"/>
            <a:ext cx="24048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Trebuchet MS" panose="020B0603020202020204" pitchFamily="34" charset="0"/>
              </a:rPr>
              <a:t>Lignite in overflow is</a:t>
            </a:r>
          </a:p>
          <a:p>
            <a:r>
              <a:rPr lang="en-US" altLang="en-US" dirty="0">
                <a:latin typeface="Trebuchet MS" panose="020B0603020202020204" pitchFamily="34" charset="0"/>
              </a:rPr>
              <a:t>removed by the sieve</a:t>
            </a:r>
          </a:p>
          <a:p>
            <a:r>
              <a:rPr lang="en-US" altLang="en-US" dirty="0">
                <a:latin typeface="Trebuchet MS" panose="020B0603020202020204" pitchFamily="34" charset="0"/>
              </a:rPr>
              <a:t>bend.</a:t>
            </a:r>
          </a:p>
        </p:txBody>
      </p:sp>
      <p:pic>
        <p:nvPicPr>
          <p:cNvPr id="7173" name="Picture 5" descr="Sieve Be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41148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92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lean Overflow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863" y="4483101"/>
            <a:ext cx="2057400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lean Underflow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419601"/>
            <a:ext cx="2895600" cy="19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ignight and Humates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14232"/>
            <a:ext cx="2323392" cy="154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Raw Feed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854" y="809933"/>
            <a:ext cx="2895600" cy="192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0" name="Group 6"/>
          <p:cNvGrpSpPr>
            <a:grpSpLocks/>
          </p:cNvGrpSpPr>
          <p:nvPr/>
        </p:nvGrpSpPr>
        <p:grpSpPr bwMode="auto">
          <a:xfrm>
            <a:off x="3962400" y="2667001"/>
            <a:ext cx="915988" cy="1374775"/>
            <a:chOff x="2369" y="2452"/>
            <a:chExt cx="257" cy="386"/>
          </a:xfrm>
        </p:grpSpPr>
        <p:sp>
          <p:nvSpPr>
            <p:cNvPr id="6151" name="Freeform 7"/>
            <p:cNvSpPr>
              <a:spLocks/>
            </p:cNvSpPr>
            <p:nvPr/>
          </p:nvSpPr>
          <p:spPr bwMode="auto">
            <a:xfrm>
              <a:off x="2412" y="2562"/>
              <a:ext cx="214" cy="192"/>
            </a:xfrm>
            <a:custGeom>
              <a:avLst/>
              <a:gdLst>
                <a:gd name="T0" fmla="*/ 239 w 240"/>
                <a:gd name="T1" fmla="*/ 0 h 192"/>
                <a:gd name="T2" fmla="*/ 71 w 240"/>
                <a:gd name="T3" fmla="*/ 191 h 192"/>
                <a:gd name="T4" fmla="*/ 0 w 240"/>
                <a:gd name="T5" fmla="*/ 191 h 192"/>
                <a:gd name="T6" fmla="*/ 167 w 240"/>
                <a:gd name="T7" fmla="*/ 0 h 192"/>
                <a:gd name="T8" fmla="*/ 239 w 240"/>
                <a:gd name="T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192">
                  <a:moveTo>
                    <a:pt x="239" y="0"/>
                  </a:moveTo>
                  <a:lnTo>
                    <a:pt x="71" y="191"/>
                  </a:lnTo>
                  <a:lnTo>
                    <a:pt x="0" y="191"/>
                  </a:lnTo>
                  <a:lnTo>
                    <a:pt x="167" y="0"/>
                  </a:lnTo>
                  <a:lnTo>
                    <a:pt x="239" y="0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" name="Freeform 8"/>
            <p:cNvSpPr>
              <a:spLocks/>
            </p:cNvSpPr>
            <p:nvPr/>
          </p:nvSpPr>
          <p:spPr bwMode="auto">
            <a:xfrm>
              <a:off x="2369" y="2753"/>
              <a:ext cx="109" cy="44"/>
            </a:xfrm>
            <a:custGeom>
              <a:avLst/>
              <a:gdLst>
                <a:gd name="T0" fmla="*/ 122 w 123"/>
                <a:gd name="T1" fmla="*/ 0 h 44"/>
                <a:gd name="T2" fmla="*/ 122 w 123"/>
                <a:gd name="T3" fmla="*/ 22 h 44"/>
                <a:gd name="T4" fmla="*/ 122 w 123"/>
                <a:gd name="T5" fmla="*/ 43 h 44"/>
                <a:gd name="T6" fmla="*/ 25 w 123"/>
                <a:gd name="T7" fmla="*/ 43 h 44"/>
                <a:gd name="T8" fmla="*/ 0 w 123"/>
                <a:gd name="T9" fmla="*/ 43 h 44"/>
                <a:gd name="T10" fmla="*/ 0 w 123"/>
                <a:gd name="T11" fmla="*/ 0 h 44"/>
                <a:gd name="T12" fmla="*/ 49 w 123"/>
                <a:gd name="T13" fmla="*/ 0 h 44"/>
                <a:gd name="T14" fmla="*/ 122 w 123"/>
                <a:gd name="T1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3" h="44">
                  <a:moveTo>
                    <a:pt x="122" y="0"/>
                  </a:moveTo>
                  <a:lnTo>
                    <a:pt x="122" y="22"/>
                  </a:lnTo>
                  <a:lnTo>
                    <a:pt x="122" y="43"/>
                  </a:lnTo>
                  <a:lnTo>
                    <a:pt x="25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49" y="0"/>
                  </a:lnTo>
                  <a:lnTo>
                    <a:pt x="122" y="0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3" name="Freeform 9"/>
            <p:cNvSpPr>
              <a:spLocks/>
            </p:cNvSpPr>
            <p:nvPr/>
          </p:nvSpPr>
          <p:spPr bwMode="auto">
            <a:xfrm>
              <a:off x="2412" y="2796"/>
              <a:ext cx="66" cy="42"/>
            </a:xfrm>
            <a:custGeom>
              <a:avLst/>
              <a:gdLst>
                <a:gd name="T0" fmla="*/ 48 w 74"/>
                <a:gd name="T1" fmla="*/ 0 h 42"/>
                <a:gd name="T2" fmla="*/ 48 w 74"/>
                <a:gd name="T3" fmla="*/ 21 h 42"/>
                <a:gd name="T4" fmla="*/ 73 w 74"/>
                <a:gd name="T5" fmla="*/ 21 h 42"/>
                <a:gd name="T6" fmla="*/ 73 w 74"/>
                <a:gd name="T7" fmla="*/ 41 h 42"/>
                <a:gd name="T8" fmla="*/ 0 w 74"/>
                <a:gd name="T9" fmla="*/ 41 h 42"/>
                <a:gd name="T10" fmla="*/ 0 w 74"/>
                <a:gd name="T11" fmla="*/ 21 h 42"/>
                <a:gd name="T12" fmla="*/ 24 w 74"/>
                <a:gd name="T13" fmla="*/ 21 h 42"/>
                <a:gd name="T14" fmla="*/ 24 w 74"/>
                <a:gd name="T15" fmla="*/ 0 h 42"/>
                <a:gd name="T16" fmla="*/ 48 w 74"/>
                <a:gd name="T1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" h="42">
                  <a:moveTo>
                    <a:pt x="48" y="0"/>
                  </a:moveTo>
                  <a:lnTo>
                    <a:pt x="48" y="21"/>
                  </a:lnTo>
                  <a:lnTo>
                    <a:pt x="73" y="21"/>
                  </a:lnTo>
                  <a:lnTo>
                    <a:pt x="73" y="41"/>
                  </a:lnTo>
                  <a:lnTo>
                    <a:pt x="0" y="41"/>
                  </a:lnTo>
                  <a:lnTo>
                    <a:pt x="0" y="21"/>
                  </a:lnTo>
                  <a:lnTo>
                    <a:pt x="24" y="21"/>
                  </a:lnTo>
                  <a:lnTo>
                    <a:pt x="24" y="0"/>
                  </a:lnTo>
                  <a:lnTo>
                    <a:pt x="48" y="0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auto">
            <a:xfrm>
              <a:off x="2556" y="2452"/>
              <a:ext cx="70" cy="110"/>
            </a:xfrm>
            <a:custGeom>
              <a:avLst/>
              <a:gdLst>
                <a:gd name="T0" fmla="*/ 77 w 78"/>
                <a:gd name="T1" fmla="*/ 23 h 110"/>
                <a:gd name="T2" fmla="*/ 77 w 78"/>
                <a:gd name="T3" fmla="*/ 0 h 110"/>
                <a:gd name="T4" fmla="*/ 19 w 78"/>
                <a:gd name="T5" fmla="*/ 0 h 110"/>
                <a:gd name="T6" fmla="*/ 19 w 78"/>
                <a:gd name="T7" fmla="*/ 23 h 110"/>
                <a:gd name="T8" fmla="*/ 39 w 78"/>
                <a:gd name="T9" fmla="*/ 23 h 110"/>
                <a:gd name="T10" fmla="*/ 39 w 78"/>
                <a:gd name="T11" fmla="*/ 44 h 110"/>
                <a:gd name="T12" fmla="*/ 0 w 78"/>
                <a:gd name="T13" fmla="*/ 44 h 110"/>
                <a:gd name="T14" fmla="*/ 0 w 78"/>
                <a:gd name="T15" fmla="*/ 109 h 110"/>
                <a:gd name="T16" fmla="*/ 77 w 78"/>
                <a:gd name="T17" fmla="*/ 109 h 110"/>
                <a:gd name="T18" fmla="*/ 77 w 78"/>
                <a:gd name="T19" fmla="*/ 44 h 110"/>
                <a:gd name="T20" fmla="*/ 59 w 78"/>
                <a:gd name="T21" fmla="*/ 44 h 110"/>
                <a:gd name="T22" fmla="*/ 59 w 78"/>
                <a:gd name="T23" fmla="*/ 23 h 110"/>
                <a:gd name="T24" fmla="*/ 77 w 78"/>
                <a:gd name="T25" fmla="*/ 2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110">
                  <a:moveTo>
                    <a:pt x="77" y="23"/>
                  </a:moveTo>
                  <a:lnTo>
                    <a:pt x="77" y="0"/>
                  </a:lnTo>
                  <a:lnTo>
                    <a:pt x="19" y="0"/>
                  </a:lnTo>
                  <a:lnTo>
                    <a:pt x="19" y="23"/>
                  </a:lnTo>
                  <a:lnTo>
                    <a:pt x="39" y="23"/>
                  </a:lnTo>
                  <a:lnTo>
                    <a:pt x="39" y="44"/>
                  </a:lnTo>
                  <a:lnTo>
                    <a:pt x="0" y="44"/>
                  </a:lnTo>
                  <a:lnTo>
                    <a:pt x="0" y="109"/>
                  </a:lnTo>
                  <a:lnTo>
                    <a:pt x="77" y="109"/>
                  </a:lnTo>
                  <a:lnTo>
                    <a:pt x="77" y="44"/>
                  </a:lnTo>
                  <a:lnTo>
                    <a:pt x="59" y="44"/>
                  </a:lnTo>
                  <a:lnTo>
                    <a:pt x="59" y="23"/>
                  </a:lnTo>
                  <a:lnTo>
                    <a:pt x="77" y="23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55" name="Group 11"/>
          <p:cNvGrpSpPr>
            <a:grpSpLocks/>
          </p:cNvGrpSpPr>
          <p:nvPr/>
        </p:nvGrpSpPr>
        <p:grpSpPr bwMode="auto">
          <a:xfrm>
            <a:off x="5410200" y="1676400"/>
            <a:ext cx="1709738" cy="2000250"/>
            <a:chOff x="3324" y="1438"/>
            <a:chExt cx="631" cy="734"/>
          </a:xfrm>
        </p:grpSpPr>
        <p:grpSp>
          <p:nvGrpSpPr>
            <p:cNvPr id="6156" name="Group 12"/>
            <p:cNvGrpSpPr>
              <a:grpSpLocks/>
            </p:cNvGrpSpPr>
            <p:nvPr/>
          </p:nvGrpSpPr>
          <p:grpSpPr bwMode="auto">
            <a:xfrm>
              <a:off x="3423" y="2067"/>
              <a:ext cx="518" cy="105"/>
              <a:chOff x="3423" y="2067"/>
              <a:chExt cx="518" cy="105"/>
            </a:xfrm>
          </p:grpSpPr>
          <p:sp>
            <p:nvSpPr>
              <p:cNvPr id="6157" name="Freeform 13"/>
              <p:cNvSpPr>
                <a:spLocks/>
              </p:cNvSpPr>
              <p:nvPr/>
            </p:nvSpPr>
            <p:spPr bwMode="auto">
              <a:xfrm>
                <a:off x="3796" y="2114"/>
                <a:ext cx="108" cy="17"/>
              </a:xfrm>
              <a:custGeom>
                <a:avLst/>
                <a:gdLst>
                  <a:gd name="T0" fmla="*/ 107 w 108"/>
                  <a:gd name="T1" fmla="*/ 0 h 17"/>
                  <a:gd name="T2" fmla="*/ 0 w 108"/>
                  <a:gd name="T3" fmla="*/ 0 h 17"/>
                  <a:gd name="T4" fmla="*/ 2 w 108"/>
                  <a:gd name="T5" fmla="*/ 16 h 17"/>
                  <a:gd name="T6" fmla="*/ 105 w 108"/>
                  <a:gd name="T7" fmla="*/ 16 h 17"/>
                  <a:gd name="T8" fmla="*/ 107 w 108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8" h="17">
                    <a:moveTo>
                      <a:pt x="107" y="0"/>
                    </a:moveTo>
                    <a:lnTo>
                      <a:pt x="0" y="0"/>
                    </a:lnTo>
                    <a:lnTo>
                      <a:pt x="2" y="16"/>
                    </a:lnTo>
                    <a:lnTo>
                      <a:pt x="105" y="16"/>
                    </a:lnTo>
                    <a:lnTo>
                      <a:pt x="107" y="0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8" name="Freeform 14"/>
              <p:cNvSpPr>
                <a:spLocks/>
              </p:cNvSpPr>
              <p:nvPr/>
            </p:nvSpPr>
            <p:spPr bwMode="auto">
              <a:xfrm>
                <a:off x="3458" y="2114"/>
                <a:ext cx="106" cy="17"/>
              </a:xfrm>
              <a:custGeom>
                <a:avLst/>
                <a:gdLst>
                  <a:gd name="T0" fmla="*/ 0 w 106"/>
                  <a:gd name="T1" fmla="*/ 0 h 17"/>
                  <a:gd name="T2" fmla="*/ 105 w 106"/>
                  <a:gd name="T3" fmla="*/ 0 h 17"/>
                  <a:gd name="T4" fmla="*/ 103 w 106"/>
                  <a:gd name="T5" fmla="*/ 16 h 17"/>
                  <a:gd name="T6" fmla="*/ 2 w 106"/>
                  <a:gd name="T7" fmla="*/ 16 h 17"/>
                  <a:gd name="T8" fmla="*/ 0 w 106"/>
                  <a:gd name="T9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7">
                    <a:moveTo>
                      <a:pt x="0" y="0"/>
                    </a:moveTo>
                    <a:lnTo>
                      <a:pt x="105" y="0"/>
                    </a:lnTo>
                    <a:lnTo>
                      <a:pt x="103" y="16"/>
                    </a:lnTo>
                    <a:lnTo>
                      <a:pt x="2" y="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9" name="Freeform 15"/>
              <p:cNvSpPr>
                <a:spLocks/>
              </p:cNvSpPr>
              <p:nvPr/>
            </p:nvSpPr>
            <p:spPr bwMode="auto">
              <a:xfrm>
                <a:off x="3725" y="2091"/>
                <a:ext cx="75" cy="59"/>
              </a:xfrm>
              <a:custGeom>
                <a:avLst/>
                <a:gdLst>
                  <a:gd name="T0" fmla="*/ 74 w 75"/>
                  <a:gd name="T1" fmla="*/ 0 h 59"/>
                  <a:gd name="T2" fmla="*/ 74 w 75"/>
                  <a:gd name="T3" fmla="*/ 58 h 59"/>
                  <a:gd name="T4" fmla="*/ 0 w 75"/>
                  <a:gd name="T5" fmla="*/ 58 h 59"/>
                  <a:gd name="T6" fmla="*/ 0 w 75"/>
                  <a:gd name="T7" fmla="*/ 0 h 59"/>
                  <a:gd name="T8" fmla="*/ 74 w 75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59">
                    <a:moveTo>
                      <a:pt x="74" y="0"/>
                    </a:moveTo>
                    <a:lnTo>
                      <a:pt x="74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74" y="0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" name="Freeform 16"/>
              <p:cNvSpPr>
                <a:spLocks/>
              </p:cNvSpPr>
              <p:nvPr/>
            </p:nvSpPr>
            <p:spPr bwMode="auto">
              <a:xfrm>
                <a:off x="3737" y="2149"/>
                <a:ext cx="50" cy="23"/>
              </a:xfrm>
              <a:custGeom>
                <a:avLst/>
                <a:gdLst>
                  <a:gd name="T0" fmla="*/ 49 w 50"/>
                  <a:gd name="T1" fmla="*/ 0 h 23"/>
                  <a:gd name="T2" fmla="*/ 49 w 50"/>
                  <a:gd name="T3" fmla="*/ 22 h 23"/>
                  <a:gd name="T4" fmla="*/ 0 w 50"/>
                  <a:gd name="T5" fmla="*/ 22 h 23"/>
                  <a:gd name="T6" fmla="*/ 0 w 50"/>
                  <a:gd name="T7" fmla="*/ 0 h 23"/>
                  <a:gd name="T8" fmla="*/ 49 w 50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3">
                    <a:moveTo>
                      <a:pt x="49" y="0"/>
                    </a:moveTo>
                    <a:lnTo>
                      <a:pt x="49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1" name="Freeform 17"/>
              <p:cNvSpPr>
                <a:spLocks/>
              </p:cNvSpPr>
              <p:nvPr/>
            </p:nvSpPr>
            <p:spPr bwMode="auto">
              <a:xfrm>
                <a:off x="3903" y="2091"/>
                <a:ext cx="22" cy="59"/>
              </a:xfrm>
              <a:custGeom>
                <a:avLst/>
                <a:gdLst>
                  <a:gd name="T0" fmla="*/ 0 w 22"/>
                  <a:gd name="T1" fmla="*/ 23 h 59"/>
                  <a:gd name="T2" fmla="*/ 0 w 22"/>
                  <a:gd name="T3" fmla="*/ 0 h 59"/>
                  <a:gd name="T4" fmla="*/ 21 w 22"/>
                  <a:gd name="T5" fmla="*/ 0 h 59"/>
                  <a:gd name="T6" fmla="*/ 21 w 22"/>
                  <a:gd name="T7" fmla="*/ 58 h 59"/>
                  <a:gd name="T8" fmla="*/ 0 w 22"/>
                  <a:gd name="T9" fmla="*/ 58 h 59"/>
                  <a:gd name="T10" fmla="*/ 0 w 22"/>
                  <a:gd name="T11" fmla="*/ 35 h 59"/>
                  <a:gd name="T12" fmla="*/ 0 w 22"/>
                  <a:gd name="T13" fmla="*/ 2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59">
                    <a:moveTo>
                      <a:pt x="0" y="23"/>
                    </a:moveTo>
                    <a:lnTo>
                      <a:pt x="0" y="0"/>
                    </a:lnTo>
                    <a:lnTo>
                      <a:pt x="21" y="0"/>
                    </a:lnTo>
                    <a:lnTo>
                      <a:pt x="21" y="58"/>
                    </a:lnTo>
                    <a:lnTo>
                      <a:pt x="0" y="58"/>
                    </a:lnTo>
                    <a:lnTo>
                      <a:pt x="0" y="35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Freeform 18"/>
              <p:cNvSpPr>
                <a:spLocks/>
              </p:cNvSpPr>
              <p:nvPr/>
            </p:nvSpPr>
            <p:spPr bwMode="auto">
              <a:xfrm>
                <a:off x="3924" y="2091"/>
                <a:ext cx="17" cy="59"/>
              </a:xfrm>
              <a:custGeom>
                <a:avLst/>
                <a:gdLst>
                  <a:gd name="T0" fmla="*/ 0 w 17"/>
                  <a:gd name="T1" fmla="*/ 0 h 59"/>
                  <a:gd name="T2" fmla="*/ 16 w 17"/>
                  <a:gd name="T3" fmla="*/ 11 h 59"/>
                  <a:gd name="T4" fmla="*/ 16 w 17"/>
                  <a:gd name="T5" fmla="*/ 47 h 59"/>
                  <a:gd name="T6" fmla="*/ 0 w 17"/>
                  <a:gd name="T7" fmla="*/ 58 h 59"/>
                  <a:gd name="T8" fmla="*/ 0 w 17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9">
                    <a:moveTo>
                      <a:pt x="0" y="0"/>
                    </a:moveTo>
                    <a:lnTo>
                      <a:pt x="16" y="11"/>
                    </a:lnTo>
                    <a:lnTo>
                      <a:pt x="16" y="47"/>
                    </a:lnTo>
                    <a:lnTo>
                      <a:pt x="0" y="5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Freeform 19"/>
              <p:cNvSpPr>
                <a:spLocks/>
              </p:cNvSpPr>
              <p:nvPr/>
            </p:nvSpPr>
            <p:spPr bwMode="auto">
              <a:xfrm>
                <a:off x="3737" y="2067"/>
                <a:ext cx="50" cy="23"/>
              </a:xfrm>
              <a:custGeom>
                <a:avLst/>
                <a:gdLst>
                  <a:gd name="T0" fmla="*/ 49 w 50"/>
                  <a:gd name="T1" fmla="*/ 0 h 23"/>
                  <a:gd name="T2" fmla="*/ 49 w 50"/>
                  <a:gd name="T3" fmla="*/ 22 h 23"/>
                  <a:gd name="T4" fmla="*/ 0 w 50"/>
                  <a:gd name="T5" fmla="*/ 22 h 23"/>
                  <a:gd name="T6" fmla="*/ 0 w 50"/>
                  <a:gd name="T7" fmla="*/ 0 h 23"/>
                  <a:gd name="T8" fmla="*/ 49 w 50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" h="23">
                    <a:moveTo>
                      <a:pt x="49" y="0"/>
                    </a:moveTo>
                    <a:lnTo>
                      <a:pt x="49" y="22"/>
                    </a:lnTo>
                    <a:lnTo>
                      <a:pt x="0" y="22"/>
                    </a:lnTo>
                    <a:lnTo>
                      <a:pt x="0" y="0"/>
                    </a:lnTo>
                    <a:lnTo>
                      <a:pt x="49" y="0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4" name="Freeform 20"/>
              <p:cNvSpPr>
                <a:spLocks/>
              </p:cNvSpPr>
              <p:nvPr/>
            </p:nvSpPr>
            <p:spPr bwMode="auto">
              <a:xfrm>
                <a:off x="3562" y="2091"/>
                <a:ext cx="74" cy="59"/>
              </a:xfrm>
              <a:custGeom>
                <a:avLst/>
                <a:gdLst>
                  <a:gd name="T0" fmla="*/ 0 w 74"/>
                  <a:gd name="T1" fmla="*/ 0 h 59"/>
                  <a:gd name="T2" fmla="*/ 0 w 74"/>
                  <a:gd name="T3" fmla="*/ 58 h 59"/>
                  <a:gd name="T4" fmla="*/ 73 w 74"/>
                  <a:gd name="T5" fmla="*/ 58 h 59"/>
                  <a:gd name="T6" fmla="*/ 73 w 74"/>
                  <a:gd name="T7" fmla="*/ 0 h 59"/>
                  <a:gd name="T8" fmla="*/ 0 w 74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59">
                    <a:moveTo>
                      <a:pt x="0" y="0"/>
                    </a:moveTo>
                    <a:lnTo>
                      <a:pt x="0" y="58"/>
                    </a:lnTo>
                    <a:lnTo>
                      <a:pt x="73" y="58"/>
                    </a:lnTo>
                    <a:lnTo>
                      <a:pt x="7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5" name="Freeform 21"/>
              <p:cNvSpPr>
                <a:spLocks/>
              </p:cNvSpPr>
              <p:nvPr/>
            </p:nvSpPr>
            <p:spPr bwMode="auto">
              <a:xfrm>
                <a:off x="3573" y="2149"/>
                <a:ext cx="49" cy="23"/>
              </a:xfrm>
              <a:custGeom>
                <a:avLst/>
                <a:gdLst>
                  <a:gd name="T0" fmla="*/ 0 w 49"/>
                  <a:gd name="T1" fmla="*/ 0 h 23"/>
                  <a:gd name="T2" fmla="*/ 0 w 49"/>
                  <a:gd name="T3" fmla="*/ 22 h 23"/>
                  <a:gd name="T4" fmla="*/ 48 w 49"/>
                  <a:gd name="T5" fmla="*/ 22 h 23"/>
                  <a:gd name="T6" fmla="*/ 48 w 49"/>
                  <a:gd name="T7" fmla="*/ 0 h 23"/>
                  <a:gd name="T8" fmla="*/ 0 w 49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3">
                    <a:moveTo>
                      <a:pt x="0" y="0"/>
                    </a:moveTo>
                    <a:lnTo>
                      <a:pt x="0" y="22"/>
                    </a:lnTo>
                    <a:lnTo>
                      <a:pt x="48" y="22"/>
                    </a:lnTo>
                    <a:lnTo>
                      <a:pt x="4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6" name="Freeform 22"/>
              <p:cNvSpPr>
                <a:spLocks/>
              </p:cNvSpPr>
              <p:nvPr/>
            </p:nvSpPr>
            <p:spPr bwMode="auto">
              <a:xfrm>
                <a:off x="3435" y="2091"/>
                <a:ext cx="24" cy="59"/>
              </a:xfrm>
              <a:custGeom>
                <a:avLst/>
                <a:gdLst>
                  <a:gd name="T0" fmla="*/ 23 w 24"/>
                  <a:gd name="T1" fmla="*/ 23 h 59"/>
                  <a:gd name="T2" fmla="*/ 23 w 24"/>
                  <a:gd name="T3" fmla="*/ 0 h 59"/>
                  <a:gd name="T4" fmla="*/ 0 w 24"/>
                  <a:gd name="T5" fmla="*/ 0 h 59"/>
                  <a:gd name="T6" fmla="*/ 0 w 24"/>
                  <a:gd name="T7" fmla="*/ 58 h 59"/>
                  <a:gd name="T8" fmla="*/ 23 w 24"/>
                  <a:gd name="T9" fmla="*/ 58 h 59"/>
                  <a:gd name="T10" fmla="*/ 23 w 24"/>
                  <a:gd name="T11" fmla="*/ 35 h 59"/>
                  <a:gd name="T12" fmla="*/ 23 w 24"/>
                  <a:gd name="T13" fmla="*/ 23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59">
                    <a:moveTo>
                      <a:pt x="23" y="23"/>
                    </a:moveTo>
                    <a:lnTo>
                      <a:pt x="23" y="0"/>
                    </a:lnTo>
                    <a:lnTo>
                      <a:pt x="0" y="0"/>
                    </a:lnTo>
                    <a:lnTo>
                      <a:pt x="0" y="58"/>
                    </a:lnTo>
                    <a:lnTo>
                      <a:pt x="23" y="58"/>
                    </a:lnTo>
                    <a:lnTo>
                      <a:pt x="23" y="35"/>
                    </a:lnTo>
                    <a:lnTo>
                      <a:pt x="23" y="23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" name="Freeform 23"/>
              <p:cNvSpPr>
                <a:spLocks/>
              </p:cNvSpPr>
              <p:nvPr/>
            </p:nvSpPr>
            <p:spPr bwMode="auto">
              <a:xfrm>
                <a:off x="3423" y="2091"/>
                <a:ext cx="17" cy="59"/>
              </a:xfrm>
              <a:custGeom>
                <a:avLst/>
                <a:gdLst>
                  <a:gd name="T0" fmla="*/ 16 w 17"/>
                  <a:gd name="T1" fmla="*/ 0 h 59"/>
                  <a:gd name="T2" fmla="*/ 0 w 17"/>
                  <a:gd name="T3" fmla="*/ 11 h 59"/>
                  <a:gd name="T4" fmla="*/ 0 w 17"/>
                  <a:gd name="T5" fmla="*/ 47 h 59"/>
                  <a:gd name="T6" fmla="*/ 16 w 17"/>
                  <a:gd name="T7" fmla="*/ 58 h 59"/>
                  <a:gd name="T8" fmla="*/ 16 w 17"/>
                  <a:gd name="T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59">
                    <a:moveTo>
                      <a:pt x="16" y="0"/>
                    </a:moveTo>
                    <a:lnTo>
                      <a:pt x="0" y="11"/>
                    </a:lnTo>
                    <a:lnTo>
                      <a:pt x="0" y="47"/>
                    </a:lnTo>
                    <a:lnTo>
                      <a:pt x="16" y="58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" name="Freeform 24"/>
              <p:cNvSpPr>
                <a:spLocks/>
              </p:cNvSpPr>
              <p:nvPr/>
            </p:nvSpPr>
            <p:spPr bwMode="auto">
              <a:xfrm>
                <a:off x="3573" y="2067"/>
                <a:ext cx="49" cy="23"/>
              </a:xfrm>
              <a:custGeom>
                <a:avLst/>
                <a:gdLst>
                  <a:gd name="T0" fmla="*/ 0 w 49"/>
                  <a:gd name="T1" fmla="*/ 0 h 23"/>
                  <a:gd name="T2" fmla="*/ 0 w 49"/>
                  <a:gd name="T3" fmla="*/ 22 h 23"/>
                  <a:gd name="T4" fmla="*/ 48 w 49"/>
                  <a:gd name="T5" fmla="*/ 22 h 23"/>
                  <a:gd name="T6" fmla="*/ 48 w 49"/>
                  <a:gd name="T7" fmla="*/ 0 h 23"/>
                  <a:gd name="T8" fmla="*/ 0 w 49"/>
                  <a:gd name="T9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23">
                    <a:moveTo>
                      <a:pt x="0" y="0"/>
                    </a:moveTo>
                    <a:lnTo>
                      <a:pt x="0" y="22"/>
                    </a:lnTo>
                    <a:lnTo>
                      <a:pt x="48" y="22"/>
                    </a:lnTo>
                    <a:lnTo>
                      <a:pt x="48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69" name="Rectangle 25"/>
            <p:cNvSpPr>
              <a:spLocks noChangeArrowheads="1"/>
            </p:cNvSpPr>
            <p:nvPr/>
          </p:nvSpPr>
          <p:spPr bwMode="auto">
            <a:xfrm>
              <a:off x="3433" y="1972"/>
              <a:ext cx="485" cy="97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auto">
            <a:xfrm>
              <a:off x="3431" y="1530"/>
              <a:ext cx="484" cy="413"/>
            </a:xfrm>
            <a:custGeom>
              <a:avLst/>
              <a:gdLst>
                <a:gd name="T0" fmla="*/ 483 w 484"/>
                <a:gd name="T1" fmla="*/ 0 h 413"/>
                <a:gd name="T2" fmla="*/ 483 w 484"/>
                <a:gd name="T3" fmla="*/ 412 h 413"/>
                <a:gd name="T4" fmla="*/ 0 w 484"/>
                <a:gd name="T5" fmla="*/ 412 h 413"/>
                <a:gd name="T6" fmla="*/ 0 w 484"/>
                <a:gd name="T7" fmla="*/ 91 h 413"/>
                <a:gd name="T8" fmla="*/ 483 w 484"/>
                <a:gd name="T9" fmla="*/ 0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4" h="413">
                  <a:moveTo>
                    <a:pt x="483" y="0"/>
                  </a:moveTo>
                  <a:lnTo>
                    <a:pt x="483" y="412"/>
                  </a:lnTo>
                  <a:lnTo>
                    <a:pt x="0" y="412"/>
                  </a:lnTo>
                  <a:lnTo>
                    <a:pt x="0" y="91"/>
                  </a:lnTo>
                  <a:lnTo>
                    <a:pt x="483" y="0"/>
                  </a:lnTo>
                </a:path>
              </a:pathLst>
            </a:custGeom>
            <a:solidFill>
              <a:srgbClr val="FF5008"/>
            </a:solidFill>
            <a:ln w="12700" cap="rnd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71" name="Group 27"/>
            <p:cNvGrpSpPr>
              <a:grpSpLocks/>
            </p:cNvGrpSpPr>
            <p:nvPr/>
          </p:nvGrpSpPr>
          <p:grpSpPr bwMode="auto">
            <a:xfrm>
              <a:off x="3324" y="1438"/>
              <a:ext cx="631" cy="195"/>
              <a:chOff x="3324" y="1438"/>
              <a:chExt cx="631" cy="195"/>
            </a:xfrm>
          </p:grpSpPr>
          <p:sp>
            <p:nvSpPr>
              <p:cNvPr id="6172" name="Freeform 28"/>
              <p:cNvSpPr>
                <a:spLocks/>
              </p:cNvSpPr>
              <p:nvPr/>
            </p:nvSpPr>
            <p:spPr bwMode="auto">
              <a:xfrm>
                <a:off x="3374" y="1485"/>
                <a:ext cx="581" cy="138"/>
              </a:xfrm>
              <a:custGeom>
                <a:avLst/>
                <a:gdLst>
                  <a:gd name="T0" fmla="*/ 580 w 581"/>
                  <a:gd name="T1" fmla="*/ 0 h 138"/>
                  <a:gd name="T2" fmla="*/ 0 w 581"/>
                  <a:gd name="T3" fmla="*/ 0 h 138"/>
                  <a:gd name="T4" fmla="*/ 0 w 581"/>
                  <a:gd name="T5" fmla="*/ 137 h 138"/>
                  <a:gd name="T6" fmla="*/ 48 w 581"/>
                  <a:gd name="T7" fmla="*/ 137 h 138"/>
                  <a:gd name="T8" fmla="*/ 580 w 581"/>
                  <a:gd name="T9" fmla="*/ 45 h 138"/>
                  <a:gd name="T10" fmla="*/ 580 w 581"/>
                  <a:gd name="T11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81" h="138">
                    <a:moveTo>
                      <a:pt x="580" y="0"/>
                    </a:moveTo>
                    <a:lnTo>
                      <a:pt x="0" y="0"/>
                    </a:lnTo>
                    <a:lnTo>
                      <a:pt x="0" y="137"/>
                    </a:lnTo>
                    <a:lnTo>
                      <a:pt x="48" y="137"/>
                    </a:lnTo>
                    <a:lnTo>
                      <a:pt x="580" y="45"/>
                    </a:lnTo>
                    <a:lnTo>
                      <a:pt x="580" y="0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" name="Freeform 29"/>
              <p:cNvSpPr>
                <a:spLocks/>
              </p:cNvSpPr>
              <p:nvPr/>
            </p:nvSpPr>
            <p:spPr bwMode="auto">
              <a:xfrm>
                <a:off x="3332" y="1591"/>
                <a:ext cx="41" cy="32"/>
              </a:xfrm>
              <a:custGeom>
                <a:avLst/>
                <a:gdLst>
                  <a:gd name="T0" fmla="*/ 40 w 41"/>
                  <a:gd name="T1" fmla="*/ 31 h 32"/>
                  <a:gd name="T2" fmla="*/ 13 w 41"/>
                  <a:gd name="T3" fmla="*/ 31 h 32"/>
                  <a:gd name="T4" fmla="*/ 0 w 41"/>
                  <a:gd name="T5" fmla="*/ 31 h 32"/>
                  <a:gd name="T6" fmla="*/ 0 w 41"/>
                  <a:gd name="T7" fmla="*/ 0 h 32"/>
                  <a:gd name="T8" fmla="*/ 40 w 41"/>
                  <a:gd name="T9" fmla="*/ 0 h 32"/>
                  <a:gd name="T10" fmla="*/ 40 w 41"/>
                  <a:gd name="T11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" h="32">
                    <a:moveTo>
                      <a:pt x="40" y="31"/>
                    </a:moveTo>
                    <a:lnTo>
                      <a:pt x="13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31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" name="Freeform 30"/>
              <p:cNvSpPr>
                <a:spLocks/>
              </p:cNvSpPr>
              <p:nvPr/>
            </p:nvSpPr>
            <p:spPr bwMode="auto">
              <a:xfrm>
                <a:off x="3324" y="1581"/>
                <a:ext cx="17" cy="52"/>
              </a:xfrm>
              <a:custGeom>
                <a:avLst/>
                <a:gdLst>
                  <a:gd name="T0" fmla="*/ 16 w 17"/>
                  <a:gd name="T1" fmla="*/ 41 h 52"/>
                  <a:gd name="T2" fmla="*/ 16 w 17"/>
                  <a:gd name="T3" fmla="*/ 51 h 52"/>
                  <a:gd name="T4" fmla="*/ 0 w 17"/>
                  <a:gd name="T5" fmla="*/ 51 h 52"/>
                  <a:gd name="T6" fmla="*/ 0 w 17"/>
                  <a:gd name="T7" fmla="*/ 0 h 52"/>
                  <a:gd name="T8" fmla="*/ 16 w 17"/>
                  <a:gd name="T9" fmla="*/ 0 h 52"/>
                  <a:gd name="T10" fmla="*/ 16 w 17"/>
                  <a:gd name="T11" fmla="*/ 10 h 52"/>
                  <a:gd name="T12" fmla="*/ 16 w 17"/>
                  <a:gd name="T13" fmla="*/ 4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52">
                    <a:moveTo>
                      <a:pt x="16" y="41"/>
                    </a:moveTo>
                    <a:lnTo>
                      <a:pt x="16" y="51"/>
                    </a:lnTo>
                    <a:lnTo>
                      <a:pt x="0" y="51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0"/>
                    </a:lnTo>
                    <a:lnTo>
                      <a:pt x="16" y="41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Freeform 31"/>
              <p:cNvSpPr>
                <a:spLocks/>
              </p:cNvSpPr>
              <p:nvPr/>
            </p:nvSpPr>
            <p:spPr bwMode="auto">
              <a:xfrm>
                <a:off x="3566" y="1438"/>
                <a:ext cx="196" cy="48"/>
              </a:xfrm>
              <a:custGeom>
                <a:avLst/>
                <a:gdLst>
                  <a:gd name="T0" fmla="*/ 195 w 196"/>
                  <a:gd name="T1" fmla="*/ 47 h 48"/>
                  <a:gd name="T2" fmla="*/ 195 w 196"/>
                  <a:gd name="T3" fmla="*/ 0 h 48"/>
                  <a:gd name="T4" fmla="*/ 0 w 196"/>
                  <a:gd name="T5" fmla="*/ 0 h 48"/>
                  <a:gd name="T6" fmla="*/ 0 w 196"/>
                  <a:gd name="T7" fmla="*/ 47 h 48"/>
                  <a:gd name="T8" fmla="*/ 195 w 196"/>
                  <a:gd name="T9" fmla="*/ 4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6" h="48">
                    <a:moveTo>
                      <a:pt x="195" y="47"/>
                    </a:moveTo>
                    <a:lnTo>
                      <a:pt x="195" y="0"/>
                    </a:lnTo>
                    <a:lnTo>
                      <a:pt x="0" y="0"/>
                    </a:lnTo>
                    <a:lnTo>
                      <a:pt x="0" y="47"/>
                    </a:lnTo>
                    <a:lnTo>
                      <a:pt x="195" y="47"/>
                    </a:lnTo>
                  </a:path>
                </a:pathLst>
              </a:custGeom>
              <a:solidFill>
                <a:srgbClr val="FF5008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76" name="Rectangle 32"/>
            <p:cNvSpPr>
              <a:spLocks noChangeArrowheads="1"/>
            </p:cNvSpPr>
            <p:nvPr/>
          </p:nvSpPr>
          <p:spPr bwMode="auto">
            <a:xfrm>
              <a:off x="3391" y="1914"/>
              <a:ext cx="564" cy="59"/>
            </a:xfrm>
            <a:prstGeom prst="rect">
              <a:avLst/>
            </a:prstGeom>
            <a:solidFill>
              <a:srgbClr val="FF500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77" name="Freeform 33"/>
          <p:cNvSpPr>
            <a:spLocks/>
          </p:cNvSpPr>
          <p:nvPr/>
        </p:nvSpPr>
        <p:spPr bwMode="auto">
          <a:xfrm>
            <a:off x="6400800" y="838200"/>
            <a:ext cx="990600" cy="762000"/>
          </a:xfrm>
          <a:custGeom>
            <a:avLst/>
            <a:gdLst>
              <a:gd name="T0" fmla="*/ 720 w 720"/>
              <a:gd name="T1" fmla="*/ 0 h 480"/>
              <a:gd name="T2" fmla="*/ 0 w 720"/>
              <a:gd name="T3" fmla="*/ 0 h 480"/>
              <a:gd name="T4" fmla="*/ 0 w 720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20" h="480">
                <a:moveTo>
                  <a:pt x="720" y="0"/>
                </a:moveTo>
                <a:lnTo>
                  <a:pt x="0" y="0"/>
                </a:lnTo>
                <a:lnTo>
                  <a:pt x="0" y="48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78" name="Group 34"/>
          <p:cNvGrpSpPr>
            <a:grpSpLocks/>
          </p:cNvGrpSpPr>
          <p:nvPr/>
        </p:nvGrpSpPr>
        <p:grpSpPr bwMode="auto">
          <a:xfrm>
            <a:off x="6172200" y="3733800"/>
            <a:ext cx="1143000" cy="1676400"/>
            <a:chOff x="2928" y="2352"/>
            <a:chExt cx="1152" cy="1056"/>
          </a:xfrm>
        </p:grpSpPr>
        <p:sp>
          <p:nvSpPr>
            <p:cNvPr id="6179" name="Freeform 35"/>
            <p:cNvSpPr>
              <a:spLocks/>
            </p:cNvSpPr>
            <p:nvPr/>
          </p:nvSpPr>
          <p:spPr bwMode="auto">
            <a:xfrm>
              <a:off x="3072" y="2496"/>
              <a:ext cx="1008" cy="912"/>
            </a:xfrm>
            <a:custGeom>
              <a:avLst/>
              <a:gdLst>
                <a:gd name="T0" fmla="*/ 0 w 1008"/>
                <a:gd name="T1" fmla="*/ 0 h 912"/>
                <a:gd name="T2" fmla="*/ 0 w 1008"/>
                <a:gd name="T3" fmla="*/ 912 h 912"/>
                <a:gd name="T4" fmla="*/ 1008 w 1008"/>
                <a:gd name="T5" fmla="*/ 912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8" h="912">
                  <a:moveTo>
                    <a:pt x="0" y="0"/>
                  </a:moveTo>
                  <a:lnTo>
                    <a:pt x="0" y="912"/>
                  </a:lnTo>
                  <a:lnTo>
                    <a:pt x="1008" y="912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2928" y="2352"/>
              <a:ext cx="288" cy="144"/>
            </a:xfrm>
            <a:custGeom>
              <a:avLst/>
              <a:gdLst>
                <a:gd name="T0" fmla="*/ 0 w 288"/>
                <a:gd name="T1" fmla="*/ 0 h 144"/>
                <a:gd name="T2" fmla="*/ 0 w 288"/>
                <a:gd name="T3" fmla="*/ 144 h 144"/>
                <a:gd name="T4" fmla="*/ 288 w 288"/>
                <a:gd name="T5" fmla="*/ 144 h 144"/>
                <a:gd name="T6" fmla="*/ 288 w 288"/>
                <a:gd name="T7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144">
                  <a:moveTo>
                    <a:pt x="0" y="0"/>
                  </a:moveTo>
                  <a:lnTo>
                    <a:pt x="0" y="144"/>
                  </a:lnTo>
                  <a:lnTo>
                    <a:pt x="288" y="144"/>
                  </a:lnTo>
                  <a:lnTo>
                    <a:pt x="288" y="0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81" name="Freeform 37"/>
          <p:cNvSpPr>
            <a:spLocks/>
          </p:cNvSpPr>
          <p:nvPr/>
        </p:nvSpPr>
        <p:spPr bwMode="auto">
          <a:xfrm>
            <a:off x="4800600" y="2133600"/>
            <a:ext cx="609600" cy="533400"/>
          </a:xfrm>
          <a:custGeom>
            <a:avLst/>
            <a:gdLst>
              <a:gd name="T0" fmla="*/ 384 w 384"/>
              <a:gd name="T1" fmla="*/ 0 h 336"/>
              <a:gd name="T2" fmla="*/ 0 w 384"/>
              <a:gd name="T3" fmla="*/ 0 h 336"/>
              <a:gd name="T4" fmla="*/ 0 w 384"/>
              <a:gd name="T5" fmla="*/ 336 h 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84" h="336">
                <a:moveTo>
                  <a:pt x="384" y="0"/>
                </a:moveTo>
                <a:lnTo>
                  <a:pt x="0" y="0"/>
                </a:lnTo>
                <a:lnTo>
                  <a:pt x="0" y="336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2" name="Freeform 38"/>
          <p:cNvSpPr>
            <a:spLocks/>
          </p:cNvSpPr>
          <p:nvPr/>
        </p:nvSpPr>
        <p:spPr bwMode="auto">
          <a:xfrm>
            <a:off x="3048000" y="2895600"/>
            <a:ext cx="990600" cy="762000"/>
          </a:xfrm>
          <a:custGeom>
            <a:avLst/>
            <a:gdLst>
              <a:gd name="T0" fmla="*/ 624 w 624"/>
              <a:gd name="T1" fmla="*/ 480 h 480"/>
              <a:gd name="T2" fmla="*/ 0 w 624"/>
              <a:gd name="T3" fmla="*/ 480 h 480"/>
              <a:gd name="T4" fmla="*/ 0 w 624"/>
              <a:gd name="T5" fmla="*/ 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480">
                <a:moveTo>
                  <a:pt x="624" y="480"/>
                </a:moveTo>
                <a:lnTo>
                  <a:pt x="0" y="480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Line 39"/>
          <p:cNvSpPr>
            <a:spLocks noChangeShapeType="1"/>
          </p:cNvSpPr>
          <p:nvPr/>
        </p:nvSpPr>
        <p:spPr bwMode="auto">
          <a:xfrm>
            <a:off x="4191000" y="4114800"/>
            <a:ext cx="1588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Text Box 40"/>
          <p:cNvSpPr txBox="1">
            <a:spLocks noChangeArrowheads="1"/>
          </p:cNvSpPr>
          <p:nvPr/>
        </p:nvSpPr>
        <p:spPr bwMode="auto">
          <a:xfrm>
            <a:off x="640219" y="1871733"/>
            <a:ext cx="10663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Trebuchet MS" panose="020B0603020202020204" pitchFamily="34" charset="0"/>
              </a:rPr>
              <a:t>Organics</a:t>
            </a:r>
          </a:p>
        </p:txBody>
      </p:sp>
      <p:sp>
        <p:nvSpPr>
          <p:cNvPr id="6185" name="Text Box 41"/>
          <p:cNvSpPr txBox="1">
            <a:spLocks noChangeArrowheads="1"/>
          </p:cNvSpPr>
          <p:nvPr/>
        </p:nvSpPr>
        <p:spPr bwMode="auto">
          <a:xfrm>
            <a:off x="8534401" y="2132013"/>
            <a:ext cx="6880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rebuchet MS" panose="020B0603020202020204" pitchFamily="34" charset="0"/>
              </a:rPr>
              <a:t>Feed</a:t>
            </a:r>
          </a:p>
        </p:txBody>
      </p:sp>
      <p:sp>
        <p:nvSpPr>
          <p:cNvPr id="6186" name="Text Box 42"/>
          <p:cNvSpPr txBox="1">
            <a:spLocks noChangeArrowheads="1"/>
          </p:cNvSpPr>
          <p:nvPr/>
        </p:nvSpPr>
        <p:spPr bwMode="auto">
          <a:xfrm>
            <a:off x="2286001" y="5027614"/>
            <a:ext cx="6719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rebuchet MS" panose="020B0603020202020204" pitchFamily="34" charset="0"/>
              </a:rPr>
              <a:t>Fine</a:t>
            </a:r>
          </a:p>
          <a:p>
            <a:r>
              <a:rPr lang="en-US" altLang="en-US">
                <a:latin typeface="Trebuchet MS" panose="020B0603020202020204" pitchFamily="34" charset="0"/>
              </a:rPr>
              <a:t>Sand</a:t>
            </a:r>
          </a:p>
        </p:txBody>
      </p:sp>
      <p:sp>
        <p:nvSpPr>
          <p:cNvPr id="6187" name="Text Box 43"/>
          <p:cNvSpPr txBox="1">
            <a:spLocks noChangeArrowheads="1"/>
          </p:cNvSpPr>
          <p:nvPr/>
        </p:nvSpPr>
        <p:spPr bwMode="auto">
          <a:xfrm>
            <a:off x="8001000" y="3960813"/>
            <a:ext cx="14334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rebuchet MS" panose="020B0603020202020204" pitchFamily="34" charset="0"/>
              </a:rPr>
              <a:t>Coarse Sand</a:t>
            </a:r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4495801" y="3427414"/>
            <a:ext cx="779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Trebuchet MS" panose="020B0603020202020204" pitchFamily="34" charset="0"/>
              </a:rPr>
              <a:t>Sieve</a:t>
            </a:r>
          </a:p>
          <a:p>
            <a:r>
              <a:rPr lang="en-US" altLang="en-US" sz="2000">
                <a:latin typeface="Trebuchet MS" panose="020B0603020202020204" pitchFamily="34" charset="0"/>
              </a:rPr>
              <a:t>Bend</a:t>
            </a:r>
            <a:endParaRPr lang="en-US" altLang="en-US">
              <a:latin typeface="Trebuchet MS" panose="020B0603020202020204" pitchFamily="34" charset="0"/>
            </a:endParaRPr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5754689" y="2208214"/>
            <a:ext cx="12271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 sz="2000" dirty="0">
                <a:latin typeface="Trebuchet MS" panose="020B0603020202020204" pitchFamily="34" charset="0"/>
              </a:rPr>
              <a:t>FBC</a:t>
            </a:r>
          </a:p>
          <a:p>
            <a:pPr algn="ctr"/>
            <a:r>
              <a:rPr lang="en-US" altLang="en-US" sz="2000" dirty="0">
                <a:latin typeface="Trebuchet MS" panose="020B0603020202020204" pitchFamily="34" charset="0"/>
              </a:rPr>
              <a:t>Classifier</a:t>
            </a:r>
            <a:endParaRPr lang="en-US" altLang="en-US" dirty="0"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532" y="48473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Flat Bottom Classifier: The “Heart”</a:t>
            </a:r>
          </a:p>
          <a:p>
            <a:r>
              <a:rPr lang="en-US" sz="2400" dirty="0">
                <a:solidFill>
                  <a:schemeClr val="bg1"/>
                </a:solidFill>
                <a:latin typeface="Arial Black" panose="020B0A04020102020204" pitchFamily="34" charset="0"/>
              </a:rPr>
              <a:t>of the System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0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37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609600"/>
            <a:ext cx="461327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05001" y="1752601"/>
            <a:ext cx="28352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dirty="0">
                <a:latin typeface="Trebuchet MS" panose="020B0603020202020204" pitchFamily="34" charset="0"/>
              </a:rPr>
              <a:t>Classifier underflow and sieve bend underflow report to sand screw for dewatering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4191000" y="3124200"/>
            <a:ext cx="18288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965325" y="4611689"/>
            <a:ext cx="23487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Trebuchet MS" panose="020B0603020202020204" pitchFamily="34" charset="0"/>
              </a:rPr>
              <a:t>Lignite will drop into</a:t>
            </a:r>
          </a:p>
          <a:p>
            <a:r>
              <a:rPr lang="en-US" altLang="en-US">
                <a:latin typeface="Trebuchet MS" panose="020B0603020202020204" pitchFamily="34" charset="0"/>
              </a:rPr>
              <a:t>catch basin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3657600" y="4648200"/>
            <a:ext cx="4267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49945" y="508657"/>
            <a:ext cx="10189026" cy="795528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en-US" altLang="en-US" sz="2400" dirty="0">
                <a:latin typeface="Arial Black" panose="020B0A04020102020204" pitchFamily="34" charset="0"/>
              </a:rPr>
              <a:t>Lignite Removal From</a:t>
            </a:r>
          </a:p>
          <a:p>
            <a:r>
              <a:rPr lang="en-US" altLang="en-US" sz="2400" dirty="0">
                <a:latin typeface="Arial Black" panose="020B0A04020102020204" pitchFamily="34" charset="0"/>
              </a:rPr>
              <a:t>Concrete Sand</a:t>
            </a:r>
          </a:p>
        </p:txBody>
      </p:sp>
    </p:spTree>
    <p:extLst>
      <p:ext uri="{BB962C8B-B14F-4D97-AF65-F5344CB8AC3E}">
        <p14:creationId xmlns:p14="http://schemas.microsoft.com/office/powerpoint/2010/main" val="2615835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206626" y="2432051"/>
            <a:ext cx="7802563" cy="127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lnSpc>
                <a:spcPct val="120000"/>
              </a:lnSpc>
              <a:buFontTx/>
              <a:buChar char="•"/>
              <a:defRPr/>
            </a:pPr>
            <a:r>
              <a:rPr lang="en-US" sz="3200" dirty="0">
                <a:latin typeface="Arial" charset="0"/>
              </a:rPr>
              <a:t>  Feed</a:t>
            </a:r>
            <a:r>
              <a:rPr lang="en-US" sz="3200" dirty="0"/>
              <a:t> </a:t>
            </a:r>
            <a:r>
              <a:rPr lang="en-US" sz="3200" dirty="0" err="1"/>
              <a:t>topsize</a:t>
            </a:r>
            <a:r>
              <a:rPr lang="en-US" sz="3200" dirty="0"/>
              <a:t>  - 3/8”</a:t>
            </a:r>
            <a:r>
              <a:rPr lang="en-US" dirty="0"/>
              <a:t> </a:t>
            </a:r>
            <a:endParaRPr lang="en-US" sz="3200" dirty="0">
              <a:latin typeface="Arial" charset="0"/>
            </a:endParaRPr>
          </a:p>
          <a:p>
            <a:pPr algn="l">
              <a:lnSpc>
                <a:spcPct val="120000"/>
              </a:lnSpc>
              <a:buFontTx/>
              <a:buChar char="•"/>
              <a:defRPr/>
            </a:pPr>
            <a:r>
              <a:rPr lang="en-US" sz="3200" dirty="0">
                <a:latin typeface="Arial" charset="0"/>
              </a:rPr>
              <a:t>  Cut between 200 mesh &amp; 35 mesh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9945" y="479161"/>
            <a:ext cx="10189026" cy="7955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en-US" altLang="en-US" sz="3600" dirty="0">
                <a:latin typeface="Arial Black" panose="020B0A04020102020204" pitchFamily="34" charset="0"/>
              </a:rPr>
              <a:t>Classification by Size</a:t>
            </a:r>
          </a:p>
        </p:txBody>
      </p:sp>
    </p:spTree>
    <p:extLst>
      <p:ext uri="{BB962C8B-B14F-4D97-AF65-F5344CB8AC3E}">
        <p14:creationId xmlns:p14="http://schemas.microsoft.com/office/powerpoint/2010/main" val="345350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2206626" y="2256300"/>
            <a:ext cx="7802563" cy="245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>
              <a:lnSpc>
                <a:spcPct val="120000"/>
              </a:lnSpc>
              <a:buFontTx/>
              <a:buChar char="•"/>
              <a:defRPr/>
            </a:pPr>
            <a:r>
              <a:rPr lang="en-US" sz="3200" dirty="0">
                <a:latin typeface="Arial" charset="0"/>
              </a:rPr>
              <a:t>  Must be at least 0.7 SG difference in     	minerals</a:t>
            </a:r>
            <a:r>
              <a:rPr lang="en-US" dirty="0"/>
              <a:t> </a:t>
            </a:r>
            <a:endParaRPr lang="en-US" sz="3200" dirty="0">
              <a:latin typeface="Arial" charset="0"/>
            </a:endParaRPr>
          </a:p>
          <a:p>
            <a:pPr algn="l">
              <a:lnSpc>
                <a:spcPct val="120000"/>
              </a:lnSpc>
              <a:buFontTx/>
              <a:buChar char="•"/>
              <a:defRPr/>
            </a:pPr>
            <a:r>
              <a:rPr lang="en-US" sz="3200" dirty="0">
                <a:latin typeface="Arial" charset="0"/>
              </a:rPr>
              <a:t>  Can be problem if lighter mineral has 	much larger particle size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9945" y="479161"/>
            <a:ext cx="10189026" cy="79552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chemeClr val="bg1"/>
                </a:solidFill>
                <a:latin typeface="Impact"/>
                <a:ea typeface="+mj-ea"/>
                <a:cs typeface="Impact"/>
              </a:defRPr>
            </a:lvl1pPr>
          </a:lstStyle>
          <a:p>
            <a:r>
              <a:rPr lang="en-US" altLang="en-US" sz="3600" dirty="0">
                <a:latin typeface="Arial Black" panose="020B0A04020102020204" pitchFamily="34" charset="0"/>
              </a:rPr>
              <a:t>Separation by Density</a:t>
            </a:r>
          </a:p>
        </p:txBody>
      </p:sp>
    </p:spTree>
    <p:extLst>
      <p:ext uri="{BB962C8B-B14F-4D97-AF65-F5344CB8AC3E}">
        <p14:creationId xmlns:p14="http://schemas.microsoft.com/office/powerpoint/2010/main" val="374973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build="p" autoUpdateAnimBg="0"/>
    </p:bldLst>
  </p:timing>
</p:sld>
</file>

<file path=ppt/theme/theme1.xml><?xml version="1.0" encoding="utf-8"?>
<a:theme xmlns:a="http://schemas.openxmlformats.org/drawingml/2006/main" name="McLanahan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EBBA691D12ED4B8DEC9139FCD83D5B" ma:contentTypeVersion="12" ma:contentTypeDescription="Create a new document." ma:contentTypeScope="" ma:versionID="898e279932a914ef34c644c91c49e727">
  <xsd:schema xmlns:xsd="http://www.w3.org/2001/XMLSchema" xmlns:xs="http://www.w3.org/2001/XMLSchema" xmlns:p="http://schemas.microsoft.com/office/2006/metadata/properties" xmlns:ns2="77d4f5a9-81d1-4d2e-b794-98ed1baa29fb" xmlns:ns3="6e40a66b-2530-4c76-9ac0-a48f60bd425e" targetNamespace="http://schemas.microsoft.com/office/2006/metadata/properties" ma:root="true" ma:fieldsID="b52f6feab009d262ffa2db57ef34182b" ns2:_="" ns3:_="">
    <xsd:import namespace="77d4f5a9-81d1-4d2e-b794-98ed1baa29fb"/>
    <xsd:import namespace="6e40a66b-2530-4c76-9ac0-a48f60bd425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4f5a9-81d1-4d2e-b794-98ed1baa29f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false">
      <xsd:simpleType>
        <xsd:restriction base="dms:Text"/>
      </xsd:simpleType>
    </xsd:element>
    <xsd:element name="_dlc_DocIdUrl" ma:index="9" nillable="true" ma:displayName="Document ID" ma:description="Permanent link to this document." ma:format="Hyperlink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40a66b-2530-4c76-9ac0-a48f60bd425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_dlc_DocIdUrl xmlns="77d4f5a9-81d1-4d2e-b794-98ed1baa29fb">
      <Url>http://sharepoint.mclanahan.com/Processes/_layouts/DocIdRedir.aspx?ID=UFEYMFZX43XQ-121-340</Url>
      <Description>UFEYMFZX43XQ-121-340</Description>
    </_dlc_DocIdUrl>
    <_dlc_DocId xmlns="77d4f5a9-81d1-4d2e-b794-98ed1baa29fb">UFEYMFZX43XQ-121-340</_dlc_DocId>
    <_dlc_DocIdPersistId xmlns="77d4f5a9-81d1-4d2e-b794-98ed1baa29fb" xsi:nil="true"/>
  </documentManagement>
</p:properties>
</file>

<file path=customXml/itemProps1.xml><?xml version="1.0" encoding="utf-8"?>
<ds:datastoreItem xmlns:ds="http://schemas.openxmlformats.org/officeDocument/2006/customXml" ds:itemID="{BAB7B736-1880-4E38-95D1-18F9D6DFEB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3A67CC-D188-4C43-9602-066F07AA6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7d4f5a9-81d1-4d2e-b794-98ed1baa29fb"/>
    <ds:schemaRef ds:uri="6e40a66b-2530-4c76-9ac0-a48f60bd42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16B6D3-3793-43FF-89B1-85D3B6DBF028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77d4f5a9-81d1-4d2e-b794-98ed1baa29fb"/>
    <ds:schemaRef ds:uri="http://purl.org/dc/terms/"/>
    <ds:schemaRef ds:uri="6e40a66b-2530-4c76-9ac0-a48f60bd425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8533</TotalTime>
  <Words>1010</Words>
  <Application>Microsoft Macintosh PowerPoint</Application>
  <PresentationFormat>Widescreen</PresentationFormat>
  <Paragraphs>175</Paragraphs>
  <Slides>28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Arial Unicode MS</vt:lpstr>
      <vt:lpstr>Arial</vt:lpstr>
      <vt:lpstr>Arial Black</vt:lpstr>
      <vt:lpstr>Arial Narrow</vt:lpstr>
      <vt:lpstr>Calibri</vt:lpstr>
      <vt:lpstr>Contemporary Brush</vt:lpstr>
      <vt:lpstr>Futura</vt:lpstr>
      <vt:lpstr>Geneva</vt:lpstr>
      <vt:lpstr>Impact</vt:lpstr>
      <vt:lpstr>Trebuchet MS</vt:lpstr>
      <vt:lpstr>McLanahan Theme</vt:lpstr>
      <vt:lpstr>Visio</vt:lpstr>
      <vt:lpstr>What to do about material contamination  The easy material is gone</vt:lpstr>
      <vt:lpstr>As we continue to grow and expands two things are happening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Questions</vt:lpstr>
      <vt:lpstr>Wet Recycling:  EQUIPMENT LOOKS SIMILAR BUT PROCESS FLOW IS DIFFERENT</vt:lpstr>
      <vt:lpstr>DEFINITION OF AGGREGATES </vt:lpstr>
      <vt:lpstr>DEFINITION </vt:lpstr>
      <vt:lpstr>DEFINITION </vt:lpstr>
      <vt:lpstr>PowerPoint Presentation</vt:lpstr>
      <vt:lpstr>  </vt:lpstr>
      <vt:lpstr>EQUIPMENT LOOKS SIMILAR BUT PROCESS FLOW IS DIFFERENT</vt:lpstr>
      <vt:lpstr>WASH PLANT CONFIGURATIONS FOR RECYCLED AGGREGATES</vt:lpstr>
      <vt:lpstr>RECYCLED CONCRETE </vt:lpstr>
      <vt:lpstr>RECYCLED CONCRETE </vt:lpstr>
      <vt:lpstr>Where can I find more information?</vt:lpstr>
      <vt:lpstr>Where can I find more information?</vt:lpstr>
      <vt:lpstr>PowerPoint Presentation</vt:lpstr>
    </vt:vector>
  </TitlesOfParts>
  <Company>Suzanne Egan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AD-0009</dc:title>
  <dc:creator>Elisabeth Weger</dc:creator>
  <cp:lastModifiedBy>Kendra Miriani</cp:lastModifiedBy>
  <cp:revision>152</cp:revision>
  <dcterms:created xsi:type="dcterms:W3CDTF">2012-01-10T15:11:58Z</dcterms:created>
  <dcterms:modified xsi:type="dcterms:W3CDTF">2023-07-24T14:41:19Z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0x0101005DEBBA691D12ED4B8DEC9139FCD83D5B</vt:lpwstr>
  </property>
  <property fmtid="{D5CDD505-2E9C-101B-9397-08002B2CF9AE}" pid="3" name="_dlc_DocIdItemGuid">
    <vt:lpwstr>d5d298c4-ace5-46c2-8161-c7c941dd5264</vt:lpwstr>
  </property>
  <property fmtid="{D5CDD505-2E9C-101B-9397-08002B2CF9AE}" pid="4" name="Document ID Value">
    <vt:lpwstr>UFEYMFZX43XQ-121-340</vt:lpwstr>
  </property>
</Properties>
</file>