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800" r:id="rId4"/>
  </p:sldMasterIdLst>
  <p:sldIdLst>
    <p:sldId id="256" r:id="rId5"/>
    <p:sldId id="258" r:id="rId6"/>
    <p:sldId id="375" r:id="rId7"/>
    <p:sldId id="338" r:id="rId8"/>
    <p:sldId id="372" r:id="rId9"/>
    <p:sldId id="371" r:id="rId10"/>
    <p:sldId id="369" r:id="rId11"/>
    <p:sldId id="327" r:id="rId12"/>
    <p:sldId id="368" r:id="rId13"/>
    <p:sldId id="339" r:id="rId14"/>
    <p:sldId id="340" r:id="rId15"/>
    <p:sldId id="342" r:id="rId16"/>
    <p:sldId id="343" r:id="rId17"/>
    <p:sldId id="341" r:id="rId18"/>
    <p:sldId id="344" r:id="rId19"/>
    <p:sldId id="364" r:id="rId20"/>
    <p:sldId id="259" r:id="rId21"/>
    <p:sldId id="407" r:id="rId22"/>
    <p:sldId id="408" r:id="rId23"/>
    <p:sldId id="409" r:id="rId24"/>
    <p:sldId id="410" r:id="rId25"/>
    <p:sldId id="374" r:id="rId26"/>
    <p:sldId id="373" r:id="rId27"/>
    <p:sldId id="406" r:id="rId28"/>
    <p:sldId id="322" r:id="rId29"/>
  </p:sldIdLst>
  <p:sldSz cx="12192000" cy="6858000"/>
  <p:notesSz cx="6858000" cy="9144000"/>
  <p:embeddedFontLst>
    <p:embeddedFont>
      <p:font typeface="Adobe Devanagari" panose="02040503050201020203" pitchFamily="18" charset="77"/>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Wingdings 3" pitchFamily="2" charset="2"/>
      <p:regular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7B98"/>
    <a:srgbClr val="CDA34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0" autoAdjust="0"/>
    <p:restoredTop sz="96197"/>
  </p:normalViewPr>
  <p:slideViewPr>
    <p:cSldViewPr snapToGrid="0" snapToObjects="1">
      <p:cViewPr varScale="1">
        <p:scale>
          <a:sx n="114" d="100"/>
          <a:sy n="114" d="100"/>
        </p:scale>
        <p:origin x="3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Desktop\Industry%20Associations\State%20Associations\TACA\2023\Consumer%20Sentiment%20Graphs.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dmin\Box\Allen-Villere%20Partners\Industry%20Info\Industry%20Information\Dode%20Data%20&amp;%20Analytics\2023_Q2\Dodge_TotalAgg2023Q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dmin\Downloads\FEDFUNDS%20(1).xls"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dmin\Box\Allen-Villere%20Partners\AVP%20Index\2023\01%20-%20January\AVP%20Index%20Inputs_12.27.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dmin\Box\Allen-Villere%20Partners\Industry%20Info\Industry%20Information\Dode%20Data%20&amp;%20Analytics\2023_Q2\Dodge_TotalAgg2023Q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dmin\Box\Allen-Villere%20Partners\Industry%20Info\Industry%20Information\Dode%20Data%20&amp;%20Analytics\2023_Q2\Dodge_TotalAgg2023Q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dmin\Box\Allen-Villere%20Partners\Industry%20Info\Industry%20Information\Dode%20Data%20&amp;%20Analytics\2023_Q2\Dodge_TotalAgg2023Q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dmin\Box\Allen-Villere%20Partners\Industry%20Info\Industry%20Information\Dode%20Data%20&amp;%20Analytics\2023_Q2\Dodge_TotalAgg2023Q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1" i="0" u="none" strike="noStrike" kern="1200" baseline="0">
                <a:solidFill>
                  <a:schemeClr val="dk1">
                    <a:lumMod val="65000"/>
                    <a:lumOff val="35000"/>
                  </a:schemeClr>
                </a:solidFill>
                <a:effectLst/>
                <a:latin typeface="+mn-lt"/>
                <a:ea typeface="+mn-ea"/>
                <a:cs typeface="+mn-cs"/>
              </a:defRPr>
            </a:pPr>
            <a:r>
              <a:rPr lang="en-US" b="1" dirty="0"/>
              <a:t>2022-2023 GDP Percentage Change</a:t>
            </a:r>
          </a:p>
        </c:rich>
      </c:tx>
      <c:overlay val="0"/>
      <c:spPr>
        <a:noFill/>
        <a:ln>
          <a:noFill/>
        </a:ln>
        <a:effectLst/>
      </c:spPr>
      <c:txPr>
        <a:bodyPr rot="0" spcFirstLastPara="1" vertOverflow="ellipsis" vert="horz" wrap="square" anchor="ctr" anchorCtr="1"/>
        <a:lstStyle/>
        <a:p>
          <a:pPr>
            <a:defRPr b="1"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tx>
                <c:rich>
                  <a:bodyPr/>
                  <a:lstStyle/>
                  <a:p>
                    <a:fld id="{307A6188-3090-4146-9CAA-69397D75271E}"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626-452B-BD26-2B85963850E1}"/>
                </c:ext>
              </c:extLst>
            </c:dLbl>
            <c:dLbl>
              <c:idx val="1"/>
              <c:tx>
                <c:rich>
                  <a:bodyPr/>
                  <a:lstStyle/>
                  <a:p>
                    <a:fld id="{009DDC57-5122-4804-ACFA-234C97CE34B7}"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626-452B-BD26-2B85963850E1}"/>
                </c:ext>
              </c:extLst>
            </c:dLbl>
            <c:dLbl>
              <c:idx val="2"/>
              <c:tx>
                <c:rich>
                  <a:bodyPr/>
                  <a:lstStyle/>
                  <a:p>
                    <a:fld id="{2D9A9DB4-886B-45C0-99E7-D1E9603B028F}"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26-452B-BD26-2B85963850E1}"/>
                </c:ext>
              </c:extLst>
            </c:dLbl>
            <c:dLbl>
              <c:idx val="3"/>
              <c:tx>
                <c:rich>
                  <a:bodyPr/>
                  <a:lstStyle/>
                  <a:p>
                    <a:fld id="{07D08F89-54D1-4246-98FA-2B317F50B89C}"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626-452B-BD26-2B85963850E1}"/>
                </c:ext>
              </c:extLst>
            </c:dLbl>
            <c:dLbl>
              <c:idx val="4"/>
              <c:tx>
                <c:rich>
                  <a:bodyPr/>
                  <a:lstStyle/>
                  <a:p>
                    <a:r>
                      <a:rPr lang="en-US" dirty="0"/>
                      <a:t>2.0%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626-452B-BD26-2B85963850E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Sheet2!$E$3:$I$4</c:f>
              <c:multiLvlStrCache>
                <c:ptCount val="5"/>
                <c:lvl>
                  <c:pt idx="0">
                    <c:v>Q1</c:v>
                  </c:pt>
                  <c:pt idx="1">
                    <c:v>Q2</c:v>
                  </c:pt>
                  <c:pt idx="2">
                    <c:v>Q3</c:v>
                  </c:pt>
                  <c:pt idx="3">
                    <c:v>Q4</c:v>
                  </c:pt>
                  <c:pt idx="4">
                    <c:v>Q1</c:v>
                  </c:pt>
                </c:lvl>
                <c:lvl>
                  <c:pt idx="0">
                    <c:v>2022</c:v>
                  </c:pt>
                  <c:pt idx="4">
                    <c:v>2023</c:v>
                  </c:pt>
                </c:lvl>
              </c:multiLvlStrCache>
            </c:multiLvlStrRef>
          </c:cat>
          <c:val>
            <c:numRef>
              <c:f>Sheet2!$E$5:$I$5</c:f>
              <c:numCache>
                <c:formatCode>General</c:formatCode>
                <c:ptCount val="5"/>
                <c:pt idx="0" formatCode="0.0">
                  <c:v>-1.6</c:v>
                </c:pt>
                <c:pt idx="1">
                  <c:v>-0.6</c:v>
                </c:pt>
                <c:pt idx="2">
                  <c:v>3.2</c:v>
                </c:pt>
                <c:pt idx="3">
                  <c:v>2.6</c:v>
                </c:pt>
                <c:pt idx="4">
                  <c:v>2</c:v>
                </c:pt>
              </c:numCache>
            </c:numRef>
          </c:val>
          <c:extLst>
            <c:ext xmlns:c16="http://schemas.microsoft.com/office/drawing/2014/chart" uri="{C3380CC4-5D6E-409C-BE32-E72D297353CC}">
              <c16:uniqueId val="{00000000-B626-452B-BD26-2B85963850E1}"/>
            </c:ext>
          </c:extLst>
        </c:ser>
        <c:dLbls>
          <c:dLblPos val="inEnd"/>
          <c:showLegendKey val="0"/>
          <c:showVal val="1"/>
          <c:showCatName val="0"/>
          <c:showSerName val="0"/>
          <c:showPercent val="0"/>
          <c:showBubbleSize val="0"/>
        </c:dLbls>
        <c:gapWidth val="41"/>
        <c:axId val="2109637264"/>
        <c:axId val="1"/>
      </c:barChart>
      <c:catAx>
        <c:axId val="2109637264"/>
        <c:scaling>
          <c:orientation val="minMax"/>
        </c:scaling>
        <c:delete val="0"/>
        <c:axPos val="b"/>
        <c:numFmt formatCode="General" sourceLinked="1"/>
        <c:majorTickMark val="none"/>
        <c:minorTickMark val="none"/>
        <c:tickLblPos val="low"/>
        <c:spPr>
          <a:noFill/>
          <a:ln>
            <a:solidFill>
              <a:schemeClr val="accent1"/>
            </a:solidFill>
          </a:ln>
          <a:effectLst/>
        </c:spPr>
        <c:txPr>
          <a:bodyPr rot="0" spcFirstLastPara="1" vertOverflow="ellipsis" wrap="square" anchor="ctr" anchorCtr="1"/>
          <a:lstStyle/>
          <a:p>
            <a:pPr>
              <a:defRPr sz="1197" b="1" i="0" u="none" strike="noStrike" kern="1200" baseline="0">
                <a:solidFill>
                  <a:schemeClr val="dk1">
                    <a:lumMod val="65000"/>
                    <a:lumOff val="35000"/>
                  </a:schemeClr>
                </a:solidFill>
                <a:effectLst/>
                <a:latin typeface="+mn-lt"/>
                <a:ea typeface="+mn-ea"/>
                <a:cs typeface="+mn-cs"/>
              </a:defRPr>
            </a:pPr>
            <a:endParaRPr lang="en-US"/>
          </a:p>
        </c:txPr>
        <c:crossAx val="1"/>
        <c:crosses val="autoZero"/>
        <c:auto val="1"/>
        <c:lblAlgn val="ctr"/>
        <c:lblOffset val="100"/>
        <c:tickMarkSkip val="1"/>
        <c:noMultiLvlLbl val="0"/>
      </c:catAx>
      <c:valAx>
        <c:axId val="1"/>
        <c:scaling>
          <c:orientation val="minMax"/>
          <c:max val="4"/>
          <c:min val="-2.5"/>
        </c:scaling>
        <c:delete val="0"/>
        <c:axPos val="l"/>
        <c:numFmt formatCode="#,##0.0" sourceLinked="0"/>
        <c:majorTickMark val="out"/>
        <c:minorTickMark val="none"/>
        <c:tickLblPos val="nextTo"/>
        <c:spPr>
          <a:noFill/>
          <a:ln>
            <a:noFill/>
          </a:ln>
          <a:effectLst/>
        </c:spPr>
        <c:txPr>
          <a:bodyPr rot="0" spcFirstLastPara="1" vertOverflow="ellipsis"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crossAx val="210963726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rgbClr val="647B98"/>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PivotTable!$A$18</c:f>
              <c:strCache>
                <c:ptCount val="1"/>
                <c:pt idx="0">
                  <c:v>Grand Total</c:v>
                </c:pt>
              </c:strCache>
            </c:strRef>
          </c:tx>
          <c:spPr>
            <a:gradFill rotWithShape="1">
              <a:gsLst>
                <a:gs pos="0">
                  <a:schemeClr val="accent1">
                    <a:tint val="64000"/>
                    <a:lumMod val="118000"/>
                  </a:schemeClr>
                </a:gs>
                <a:gs pos="100000">
                  <a:schemeClr val="accent1">
                    <a:tint val="92000"/>
                    <a:alpha val="100000"/>
                    <a:lumMod val="110000"/>
                  </a:schemeClr>
                </a:gs>
              </a:gsLst>
              <a:lin ang="5400000" scaled="0"/>
            </a:gradFill>
            <a:ln w="9525" cap="flat" cmpd="sng" algn="ctr">
              <a:solidFill>
                <a:schemeClr val="accent1">
                  <a:shade val="95000"/>
                </a:schemeClr>
              </a:solidFill>
              <a:round/>
            </a:ln>
            <a:effectLst/>
          </c:spPr>
          <c:invertIfNegative val="0"/>
          <c:cat>
            <c:numRef>
              <c:f>PivotTable!$B$13:$K$13</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cat>
          <c:val>
            <c:numRef>
              <c:f>PivotTable!$B$18:$K$18</c:f>
              <c:numCache>
                <c:formatCode>#,##0</c:formatCode>
                <c:ptCount val="10"/>
                <c:pt idx="0">
                  <c:v>46645860.738999993</c:v>
                </c:pt>
                <c:pt idx="1">
                  <c:v>55844537.800000027</c:v>
                </c:pt>
                <c:pt idx="2">
                  <c:v>57987963.97200001</c:v>
                </c:pt>
                <c:pt idx="3">
                  <c:v>54492986.219999984</c:v>
                </c:pt>
                <c:pt idx="4">
                  <c:v>58251454.870000005</c:v>
                </c:pt>
                <c:pt idx="5">
                  <c:v>67622455.517999977</c:v>
                </c:pt>
                <c:pt idx="6">
                  <c:v>74505210.956999987</c:v>
                </c:pt>
                <c:pt idx="7">
                  <c:v>70271187.332999915</c:v>
                </c:pt>
                <c:pt idx="8">
                  <c:v>72758777.631999969</c:v>
                </c:pt>
                <c:pt idx="9">
                  <c:v>76173638.653999984</c:v>
                </c:pt>
              </c:numCache>
            </c:numRef>
          </c:val>
          <c:extLst>
            <c:ext xmlns:c16="http://schemas.microsoft.com/office/drawing/2014/chart" uri="{C3380CC4-5D6E-409C-BE32-E72D297353CC}">
              <c16:uniqueId val="{00000000-6E60-4FA1-B127-515B675E48C4}"/>
            </c:ext>
          </c:extLst>
        </c:ser>
        <c:dLbls>
          <c:showLegendKey val="0"/>
          <c:showVal val="0"/>
          <c:showCatName val="0"/>
          <c:showSerName val="0"/>
          <c:showPercent val="0"/>
          <c:showBubbleSize val="0"/>
        </c:dLbls>
        <c:gapWidth val="100"/>
        <c:overlap val="-24"/>
        <c:axId val="1813151312"/>
        <c:axId val="1813162352"/>
      </c:barChart>
      <c:catAx>
        <c:axId val="181315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50000"/>
                    <a:lumOff val="50000"/>
                  </a:schemeClr>
                </a:solidFill>
                <a:latin typeface="+mn-lt"/>
                <a:ea typeface="+mn-ea"/>
                <a:cs typeface="+mn-cs"/>
              </a:defRPr>
            </a:pPr>
            <a:endParaRPr lang="en-US"/>
          </a:p>
        </c:txPr>
        <c:crossAx val="1813162352"/>
        <c:crosses val="autoZero"/>
        <c:auto val="1"/>
        <c:lblAlgn val="ctr"/>
        <c:lblOffset val="100"/>
        <c:noMultiLvlLbl val="0"/>
      </c:catAx>
      <c:valAx>
        <c:axId val="1813162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tx1">
                        <a:lumMod val="50000"/>
                        <a:lumOff val="50000"/>
                      </a:schemeClr>
                    </a:solidFill>
                    <a:latin typeface="+mn-lt"/>
                    <a:ea typeface="+mn-ea"/>
                    <a:cs typeface="+mn-cs"/>
                  </a:defRPr>
                </a:pPr>
                <a:r>
                  <a:rPr lang="en-US"/>
                  <a:t>TOTAL TONS</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50000"/>
                      <a:lumOff val="50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50000"/>
                    <a:lumOff val="50000"/>
                  </a:schemeClr>
                </a:solidFill>
                <a:latin typeface="+mn-lt"/>
                <a:ea typeface="+mn-ea"/>
                <a:cs typeface="+mn-cs"/>
              </a:defRPr>
            </a:pPr>
            <a:endParaRPr lang="en-US"/>
          </a:p>
        </c:txPr>
        <c:crossAx val="1813151312"/>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solidFill>
                <a:latin typeface="+mj-lt"/>
                <a:ea typeface="+mj-ea"/>
                <a:cs typeface="+mj-cs"/>
              </a:defRPr>
            </a:pPr>
            <a:r>
              <a:rPr lang="en-US" dirty="0"/>
              <a:t>Federal Funds Effective Rate</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solidFill>
              <a:latin typeface="+mj-lt"/>
              <a:ea typeface="+mj-ea"/>
              <a:cs typeface="+mj-cs"/>
            </a:defRPr>
          </a:pPr>
          <a:endParaRPr lang="en-US"/>
        </a:p>
      </c:txPr>
    </c:title>
    <c:autoTitleDeleted val="0"/>
    <c:plotArea>
      <c:layout/>
      <c:lineChart>
        <c:grouping val="standard"/>
        <c:varyColors val="0"/>
        <c:ser>
          <c:idx val="0"/>
          <c:order val="0"/>
          <c:spPr>
            <a:ln w="22225" cap="rnd">
              <a:solidFill>
                <a:schemeClr val="accent1"/>
              </a:solidFill>
              <a:round/>
            </a:ln>
            <a:effectLst/>
          </c:spPr>
          <c:marker>
            <c:symbol val="none"/>
          </c:marker>
          <c:cat>
            <c:numRef>
              <c:f>'FRED Graph'!$A$12:$A$528</c:f>
              <c:numCache>
                <c:formatCode>yyyy\-mm\-dd</c:formatCode>
                <c:ptCount val="517"/>
                <c:pt idx="0">
                  <c:v>29221</c:v>
                </c:pt>
                <c:pt idx="1">
                  <c:v>29252</c:v>
                </c:pt>
                <c:pt idx="2">
                  <c:v>29281</c:v>
                </c:pt>
                <c:pt idx="3">
                  <c:v>29312</c:v>
                </c:pt>
                <c:pt idx="4">
                  <c:v>29342</c:v>
                </c:pt>
                <c:pt idx="5">
                  <c:v>29373</c:v>
                </c:pt>
                <c:pt idx="6">
                  <c:v>29403</c:v>
                </c:pt>
                <c:pt idx="7">
                  <c:v>29434</c:v>
                </c:pt>
                <c:pt idx="8">
                  <c:v>29465</c:v>
                </c:pt>
                <c:pt idx="9">
                  <c:v>29495</c:v>
                </c:pt>
                <c:pt idx="10">
                  <c:v>29526</c:v>
                </c:pt>
                <c:pt idx="11">
                  <c:v>29556</c:v>
                </c:pt>
                <c:pt idx="12">
                  <c:v>29587</c:v>
                </c:pt>
                <c:pt idx="13">
                  <c:v>29618</c:v>
                </c:pt>
                <c:pt idx="14">
                  <c:v>29646</c:v>
                </c:pt>
                <c:pt idx="15">
                  <c:v>29677</c:v>
                </c:pt>
                <c:pt idx="16">
                  <c:v>29707</c:v>
                </c:pt>
                <c:pt idx="17">
                  <c:v>29738</c:v>
                </c:pt>
                <c:pt idx="18">
                  <c:v>29768</c:v>
                </c:pt>
                <c:pt idx="19">
                  <c:v>29799</c:v>
                </c:pt>
                <c:pt idx="20">
                  <c:v>29830</c:v>
                </c:pt>
                <c:pt idx="21">
                  <c:v>29860</c:v>
                </c:pt>
                <c:pt idx="22">
                  <c:v>29891</c:v>
                </c:pt>
                <c:pt idx="23">
                  <c:v>29921</c:v>
                </c:pt>
                <c:pt idx="24">
                  <c:v>29952</c:v>
                </c:pt>
                <c:pt idx="25">
                  <c:v>29983</c:v>
                </c:pt>
                <c:pt idx="26">
                  <c:v>30011</c:v>
                </c:pt>
                <c:pt idx="27">
                  <c:v>30042</c:v>
                </c:pt>
                <c:pt idx="28">
                  <c:v>30072</c:v>
                </c:pt>
                <c:pt idx="29">
                  <c:v>30103</c:v>
                </c:pt>
                <c:pt idx="30">
                  <c:v>30133</c:v>
                </c:pt>
                <c:pt idx="31">
                  <c:v>30164</c:v>
                </c:pt>
                <c:pt idx="32">
                  <c:v>30195</c:v>
                </c:pt>
                <c:pt idx="33">
                  <c:v>30225</c:v>
                </c:pt>
                <c:pt idx="34">
                  <c:v>30256</c:v>
                </c:pt>
                <c:pt idx="35">
                  <c:v>30286</c:v>
                </c:pt>
                <c:pt idx="36">
                  <c:v>30317</c:v>
                </c:pt>
                <c:pt idx="37">
                  <c:v>30348</c:v>
                </c:pt>
                <c:pt idx="38">
                  <c:v>30376</c:v>
                </c:pt>
                <c:pt idx="39">
                  <c:v>30407</c:v>
                </c:pt>
                <c:pt idx="40">
                  <c:v>30437</c:v>
                </c:pt>
                <c:pt idx="41">
                  <c:v>30468</c:v>
                </c:pt>
                <c:pt idx="42">
                  <c:v>30498</c:v>
                </c:pt>
                <c:pt idx="43">
                  <c:v>30529</c:v>
                </c:pt>
                <c:pt idx="44">
                  <c:v>30560</c:v>
                </c:pt>
                <c:pt idx="45">
                  <c:v>30590</c:v>
                </c:pt>
                <c:pt idx="46">
                  <c:v>30621</c:v>
                </c:pt>
                <c:pt idx="47">
                  <c:v>30651</c:v>
                </c:pt>
                <c:pt idx="48">
                  <c:v>30682</c:v>
                </c:pt>
                <c:pt idx="49">
                  <c:v>30713</c:v>
                </c:pt>
                <c:pt idx="50">
                  <c:v>30742</c:v>
                </c:pt>
                <c:pt idx="51">
                  <c:v>30773</c:v>
                </c:pt>
                <c:pt idx="52">
                  <c:v>30803</c:v>
                </c:pt>
                <c:pt idx="53">
                  <c:v>30834</c:v>
                </c:pt>
                <c:pt idx="54">
                  <c:v>30864</c:v>
                </c:pt>
                <c:pt idx="55">
                  <c:v>30895</c:v>
                </c:pt>
                <c:pt idx="56">
                  <c:v>30926</c:v>
                </c:pt>
                <c:pt idx="57">
                  <c:v>30956</c:v>
                </c:pt>
                <c:pt idx="58">
                  <c:v>30987</c:v>
                </c:pt>
                <c:pt idx="59">
                  <c:v>31017</c:v>
                </c:pt>
                <c:pt idx="60">
                  <c:v>31048</c:v>
                </c:pt>
                <c:pt idx="61">
                  <c:v>31079</c:v>
                </c:pt>
                <c:pt idx="62">
                  <c:v>31107</c:v>
                </c:pt>
                <c:pt idx="63">
                  <c:v>31138</c:v>
                </c:pt>
                <c:pt idx="64">
                  <c:v>31168</c:v>
                </c:pt>
                <c:pt idx="65">
                  <c:v>31199</c:v>
                </c:pt>
                <c:pt idx="66">
                  <c:v>31229</c:v>
                </c:pt>
                <c:pt idx="67">
                  <c:v>31260</c:v>
                </c:pt>
                <c:pt idx="68">
                  <c:v>31291</c:v>
                </c:pt>
                <c:pt idx="69">
                  <c:v>31321</c:v>
                </c:pt>
                <c:pt idx="70">
                  <c:v>31352</c:v>
                </c:pt>
                <c:pt idx="71">
                  <c:v>31382</c:v>
                </c:pt>
                <c:pt idx="72">
                  <c:v>31413</c:v>
                </c:pt>
                <c:pt idx="73">
                  <c:v>31444</c:v>
                </c:pt>
                <c:pt idx="74">
                  <c:v>31472</c:v>
                </c:pt>
                <c:pt idx="75">
                  <c:v>31503</c:v>
                </c:pt>
                <c:pt idx="76">
                  <c:v>31533</c:v>
                </c:pt>
                <c:pt idx="77">
                  <c:v>31564</c:v>
                </c:pt>
                <c:pt idx="78">
                  <c:v>31594</c:v>
                </c:pt>
                <c:pt idx="79">
                  <c:v>31625</c:v>
                </c:pt>
                <c:pt idx="80">
                  <c:v>31656</c:v>
                </c:pt>
                <c:pt idx="81">
                  <c:v>31686</c:v>
                </c:pt>
                <c:pt idx="82">
                  <c:v>31717</c:v>
                </c:pt>
                <c:pt idx="83">
                  <c:v>31747</c:v>
                </c:pt>
                <c:pt idx="84">
                  <c:v>31778</c:v>
                </c:pt>
                <c:pt idx="85">
                  <c:v>31809</c:v>
                </c:pt>
                <c:pt idx="86">
                  <c:v>31837</c:v>
                </c:pt>
                <c:pt idx="87">
                  <c:v>31868</c:v>
                </c:pt>
                <c:pt idx="88">
                  <c:v>31898</c:v>
                </c:pt>
                <c:pt idx="89">
                  <c:v>31929</c:v>
                </c:pt>
                <c:pt idx="90">
                  <c:v>31959</c:v>
                </c:pt>
                <c:pt idx="91">
                  <c:v>31990</c:v>
                </c:pt>
                <c:pt idx="92">
                  <c:v>32021</c:v>
                </c:pt>
                <c:pt idx="93">
                  <c:v>32051</c:v>
                </c:pt>
                <c:pt idx="94">
                  <c:v>32082</c:v>
                </c:pt>
                <c:pt idx="95">
                  <c:v>32112</c:v>
                </c:pt>
                <c:pt idx="96">
                  <c:v>32143</c:v>
                </c:pt>
                <c:pt idx="97">
                  <c:v>32174</c:v>
                </c:pt>
                <c:pt idx="98">
                  <c:v>32203</c:v>
                </c:pt>
                <c:pt idx="99">
                  <c:v>32234</c:v>
                </c:pt>
                <c:pt idx="100">
                  <c:v>32264</c:v>
                </c:pt>
                <c:pt idx="101">
                  <c:v>32295</c:v>
                </c:pt>
                <c:pt idx="102">
                  <c:v>32325</c:v>
                </c:pt>
                <c:pt idx="103">
                  <c:v>32356</c:v>
                </c:pt>
                <c:pt idx="104">
                  <c:v>32387</c:v>
                </c:pt>
                <c:pt idx="105">
                  <c:v>32417</c:v>
                </c:pt>
                <c:pt idx="106">
                  <c:v>32448</c:v>
                </c:pt>
                <c:pt idx="107">
                  <c:v>32478</c:v>
                </c:pt>
                <c:pt idx="108">
                  <c:v>32509</c:v>
                </c:pt>
                <c:pt idx="109">
                  <c:v>32540</c:v>
                </c:pt>
                <c:pt idx="110">
                  <c:v>32568</c:v>
                </c:pt>
                <c:pt idx="111">
                  <c:v>32599</c:v>
                </c:pt>
                <c:pt idx="112">
                  <c:v>32629</c:v>
                </c:pt>
                <c:pt idx="113">
                  <c:v>32660</c:v>
                </c:pt>
                <c:pt idx="114">
                  <c:v>32690</c:v>
                </c:pt>
                <c:pt idx="115">
                  <c:v>32721</c:v>
                </c:pt>
                <c:pt idx="116">
                  <c:v>32752</c:v>
                </c:pt>
                <c:pt idx="117">
                  <c:v>32782</c:v>
                </c:pt>
                <c:pt idx="118">
                  <c:v>32813</c:v>
                </c:pt>
                <c:pt idx="119">
                  <c:v>32843</c:v>
                </c:pt>
                <c:pt idx="120">
                  <c:v>32874</c:v>
                </c:pt>
                <c:pt idx="121">
                  <c:v>32905</c:v>
                </c:pt>
                <c:pt idx="122">
                  <c:v>32933</c:v>
                </c:pt>
                <c:pt idx="123">
                  <c:v>32964</c:v>
                </c:pt>
                <c:pt idx="124">
                  <c:v>32994</c:v>
                </c:pt>
                <c:pt idx="125">
                  <c:v>33025</c:v>
                </c:pt>
                <c:pt idx="126">
                  <c:v>33055</c:v>
                </c:pt>
                <c:pt idx="127">
                  <c:v>33086</c:v>
                </c:pt>
                <c:pt idx="128">
                  <c:v>33117</c:v>
                </c:pt>
                <c:pt idx="129">
                  <c:v>33147</c:v>
                </c:pt>
                <c:pt idx="130">
                  <c:v>33178</c:v>
                </c:pt>
                <c:pt idx="131">
                  <c:v>33208</c:v>
                </c:pt>
                <c:pt idx="132">
                  <c:v>33239</c:v>
                </c:pt>
                <c:pt idx="133">
                  <c:v>33270</c:v>
                </c:pt>
                <c:pt idx="134">
                  <c:v>33298</c:v>
                </c:pt>
                <c:pt idx="135">
                  <c:v>33329</c:v>
                </c:pt>
                <c:pt idx="136">
                  <c:v>33359</c:v>
                </c:pt>
                <c:pt idx="137">
                  <c:v>33390</c:v>
                </c:pt>
                <c:pt idx="138">
                  <c:v>33420</c:v>
                </c:pt>
                <c:pt idx="139">
                  <c:v>33451</c:v>
                </c:pt>
                <c:pt idx="140">
                  <c:v>33482</c:v>
                </c:pt>
                <c:pt idx="141">
                  <c:v>33512</c:v>
                </c:pt>
                <c:pt idx="142">
                  <c:v>33543</c:v>
                </c:pt>
                <c:pt idx="143">
                  <c:v>33573</c:v>
                </c:pt>
                <c:pt idx="144">
                  <c:v>33604</c:v>
                </c:pt>
                <c:pt idx="145">
                  <c:v>33635</c:v>
                </c:pt>
                <c:pt idx="146">
                  <c:v>33664</c:v>
                </c:pt>
                <c:pt idx="147">
                  <c:v>33695</c:v>
                </c:pt>
                <c:pt idx="148">
                  <c:v>33725</c:v>
                </c:pt>
                <c:pt idx="149">
                  <c:v>33756</c:v>
                </c:pt>
                <c:pt idx="150">
                  <c:v>33786</c:v>
                </c:pt>
                <c:pt idx="151">
                  <c:v>33817</c:v>
                </c:pt>
                <c:pt idx="152">
                  <c:v>33848</c:v>
                </c:pt>
                <c:pt idx="153">
                  <c:v>33878</c:v>
                </c:pt>
                <c:pt idx="154">
                  <c:v>33909</c:v>
                </c:pt>
                <c:pt idx="155">
                  <c:v>33939</c:v>
                </c:pt>
                <c:pt idx="156">
                  <c:v>33970</c:v>
                </c:pt>
                <c:pt idx="157">
                  <c:v>34001</c:v>
                </c:pt>
                <c:pt idx="158">
                  <c:v>34029</c:v>
                </c:pt>
                <c:pt idx="159">
                  <c:v>34060</c:v>
                </c:pt>
                <c:pt idx="160">
                  <c:v>34090</c:v>
                </c:pt>
                <c:pt idx="161">
                  <c:v>34121</c:v>
                </c:pt>
                <c:pt idx="162">
                  <c:v>34151</c:v>
                </c:pt>
                <c:pt idx="163">
                  <c:v>34182</c:v>
                </c:pt>
                <c:pt idx="164">
                  <c:v>34213</c:v>
                </c:pt>
                <c:pt idx="165">
                  <c:v>34243</c:v>
                </c:pt>
                <c:pt idx="166">
                  <c:v>34274</c:v>
                </c:pt>
                <c:pt idx="167">
                  <c:v>34304</c:v>
                </c:pt>
                <c:pt idx="168">
                  <c:v>34335</c:v>
                </c:pt>
                <c:pt idx="169">
                  <c:v>34366</c:v>
                </c:pt>
                <c:pt idx="170">
                  <c:v>34394</c:v>
                </c:pt>
                <c:pt idx="171">
                  <c:v>34425</c:v>
                </c:pt>
                <c:pt idx="172">
                  <c:v>34455</c:v>
                </c:pt>
                <c:pt idx="173">
                  <c:v>34486</c:v>
                </c:pt>
                <c:pt idx="174">
                  <c:v>34516</c:v>
                </c:pt>
                <c:pt idx="175">
                  <c:v>34547</c:v>
                </c:pt>
                <c:pt idx="176">
                  <c:v>34578</c:v>
                </c:pt>
                <c:pt idx="177">
                  <c:v>34608</c:v>
                </c:pt>
                <c:pt idx="178">
                  <c:v>34639</c:v>
                </c:pt>
                <c:pt idx="179">
                  <c:v>34669</c:v>
                </c:pt>
                <c:pt idx="180">
                  <c:v>34700</c:v>
                </c:pt>
                <c:pt idx="181">
                  <c:v>34731</c:v>
                </c:pt>
                <c:pt idx="182">
                  <c:v>34759</c:v>
                </c:pt>
                <c:pt idx="183">
                  <c:v>34790</c:v>
                </c:pt>
                <c:pt idx="184">
                  <c:v>34820</c:v>
                </c:pt>
                <c:pt idx="185">
                  <c:v>34851</c:v>
                </c:pt>
                <c:pt idx="186">
                  <c:v>34881</c:v>
                </c:pt>
                <c:pt idx="187">
                  <c:v>34912</c:v>
                </c:pt>
                <c:pt idx="188">
                  <c:v>34943</c:v>
                </c:pt>
                <c:pt idx="189">
                  <c:v>34973</c:v>
                </c:pt>
                <c:pt idx="190">
                  <c:v>35004</c:v>
                </c:pt>
                <c:pt idx="191">
                  <c:v>35034</c:v>
                </c:pt>
                <c:pt idx="192">
                  <c:v>35065</c:v>
                </c:pt>
                <c:pt idx="193">
                  <c:v>35096</c:v>
                </c:pt>
                <c:pt idx="194">
                  <c:v>35125</c:v>
                </c:pt>
                <c:pt idx="195">
                  <c:v>35156</c:v>
                </c:pt>
                <c:pt idx="196">
                  <c:v>35186</c:v>
                </c:pt>
                <c:pt idx="197">
                  <c:v>35217</c:v>
                </c:pt>
                <c:pt idx="198">
                  <c:v>35247</c:v>
                </c:pt>
                <c:pt idx="199">
                  <c:v>35278</c:v>
                </c:pt>
                <c:pt idx="200">
                  <c:v>35309</c:v>
                </c:pt>
                <c:pt idx="201">
                  <c:v>35339</c:v>
                </c:pt>
                <c:pt idx="202">
                  <c:v>35370</c:v>
                </c:pt>
                <c:pt idx="203">
                  <c:v>35400</c:v>
                </c:pt>
                <c:pt idx="204">
                  <c:v>35431</c:v>
                </c:pt>
                <c:pt idx="205">
                  <c:v>35462</c:v>
                </c:pt>
                <c:pt idx="206">
                  <c:v>35490</c:v>
                </c:pt>
                <c:pt idx="207">
                  <c:v>35521</c:v>
                </c:pt>
                <c:pt idx="208">
                  <c:v>35551</c:v>
                </c:pt>
                <c:pt idx="209">
                  <c:v>35582</c:v>
                </c:pt>
                <c:pt idx="210">
                  <c:v>35612</c:v>
                </c:pt>
                <c:pt idx="211">
                  <c:v>35643</c:v>
                </c:pt>
                <c:pt idx="212">
                  <c:v>35674</c:v>
                </c:pt>
                <c:pt idx="213">
                  <c:v>35704</c:v>
                </c:pt>
                <c:pt idx="214">
                  <c:v>35735</c:v>
                </c:pt>
                <c:pt idx="215">
                  <c:v>35765</c:v>
                </c:pt>
                <c:pt idx="216">
                  <c:v>35796</c:v>
                </c:pt>
                <c:pt idx="217">
                  <c:v>35827</c:v>
                </c:pt>
                <c:pt idx="218">
                  <c:v>35855</c:v>
                </c:pt>
                <c:pt idx="219">
                  <c:v>35886</c:v>
                </c:pt>
                <c:pt idx="220">
                  <c:v>35916</c:v>
                </c:pt>
                <c:pt idx="221">
                  <c:v>35947</c:v>
                </c:pt>
                <c:pt idx="222">
                  <c:v>35977</c:v>
                </c:pt>
                <c:pt idx="223">
                  <c:v>36008</c:v>
                </c:pt>
                <c:pt idx="224">
                  <c:v>36039</c:v>
                </c:pt>
                <c:pt idx="225">
                  <c:v>36069</c:v>
                </c:pt>
                <c:pt idx="226">
                  <c:v>36100</c:v>
                </c:pt>
                <c:pt idx="227">
                  <c:v>36130</c:v>
                </c:pt>
                <c:pt idx="228">
                  <c:v>36161</c:v>
                </c:pt>
                <c:pt idx="229">
                  <c:v>36192</c:v>
                </c:pt>
                <c:pt idx="230">
                  <c:v>36220</c:v>
                </c:pt>
                <c:pt idx="231">
                  <c:v>36251</c:v>
                </c:pt>
                <c:pt idx="232">
                  <c:v>36281</c:v>
                </c:pt>
                <c:pt idx="233">
                  <c:v>36312</c:v>
                </c:pt>
                <c:pt idx="234">
                  <c:v>36342</c:v>
                </c:pt>
                <c:pt idx="235">
                  <c:v>36373</c:v>
                </c:pt>
                <c:pt idx="236">
                  <c:v>36404</c:v>
                </c:pt>
                <c:pt idx="237">
                  <c:v>36434</c:v>
                </c:pt>
                <c:pt idx="238">
                  <c:v>36465</c:v>
                </c:pt>
                <c:pt idx="239">
                  <c:v>36495</c:v>
                </c:pt>
                <c:pt idx="240">
                  <c:v>36526</c:v>
                </c:pt>
                <c:pt idx="241">
                  <c:v>36557</c:v>
                </c:pt>
                <c:pt idx="242">
                  <c:v>36586</c:v>
                </c:pt>
                <c:pt idx="243">
                  <c:v>36617</c:v>
                </c:pt>
                <c:pt idx="244">
                  <c:v>36647</c:v>
                </c:pt>
                <c:pt idx="245">
                  <c:v>36678</c:v>
                </c:pt>
                <c:pt idx="246">
                  <c:v>36708</c:v>
                </c:pt>
                <c:pt idx="247">
                  <c:v>36739</c:v>
                </c:pt>
                <c:pt idx="248">
                  <c:v>36770</c:v>
                </c:pt>
                <c:pt idx="249">
                  <c:v>36800</c:v>
                </c:pt>
                <c:pt idx="250">
                  <c:v>36831</c:v>
                </c:pt>
                <c:pt idx="251">
                  <c:v>36861</c:v>
                </c:pt>
                <c:pt idx="252">
                  <c:v>36892</c:v>
                </c:pt>
                <c:pt idx="253">
                  <c:v>36923</c:v>
                </c:pt>
                <c:pt idx="254">
                  <c:v>36951</c:v>
                </c:pt>
                <c:pt idx="255">
                  <c:v>36982</c:v>
                </c:pt>
                <c:pt idx="256">
                  <c:v>37012</c:v>
                </c:pt>
                <c:pt idx="257">
                  <c:v>37043</c:v>
                </c:pt>
                <c:pt idx="258">
                  <c:v>37073</c:v>
                </c:pt>
                <c:pt idx="259">
                  <c:v>37104</c:v>
                </c:pt>
                <c:pt idx="260">
                  <c:v>37135</c:v>
                </c:pt>
                <c:pt idx="261">
                  <c:v>37165</c:v>
                </c:pt>
                <c:pt idx="262">
                  <c:v>37196</c:v>
                </c:pt>
                <c:pt idx="263">
                  <c:v>37226</c:v>
                </c:pt>
                <c:pt idx="264">
                  <c:v>37257</c:v>
                </c:pt>
                <c:pt idx="265">
                  <c:v>37288</c:v>
                </c:pt>
                <c:pt idx="266">
                  <c:v>37316</c:v>
                </c:pt>
                <c:pt idx="267">
                  <c:v>37347</c:v>
                </c:pt>
                <c:pt idx="268">
                  <c:v>37377</c:v>
                </c:pt>
                <c:pt idx="269">
                  <c:v>37408</c:v>
                </c:pt>
                <c:pt idx="270">
                  <c:v>37438</c:v>
                </c:pt>
                <c:pt idx="271">
                  <c:v>37469</c:v>
                </c:pt>
                <c:pt idx="272">
                  <c:v>37500</c:v>
                </c:pt>
                <c:pt idx="273">
                  <c:v>37530</c:v>
                </c:pt>
                <c:pt idx="274">
                  <c:v>37561</c:v>
                </c:pt>
                <c:pt idx="275">
                  <c:v>37591</c:v>
                </c:pt>
                <c:pt idx="276">
                  <c:v>37622</c:v>
                </c:pt>
                <c:pt idx="277">
                  <c:v>37653</c:v>
                </c:pt>
                <c:pt idx="278">
                  <c:v>37681</c:v>
                </c:pt>
                <c:pt idx="279">
                  <c:v>37712</c:v>
                </c:pt>
                <c:pt idx="280">
                  <c:v>37742</c:v>
                </c:pt>
                <c:pt idx="281">
                  <c:v>37773</c:v>
                </c:pt>
                <c:pt idx="282">
                  <c:v>37803</c:v>
                </c:pt>
                <c:pt idx="283">
                  <c:v>37834</c:v>
                </c:pt>
                <c:pt idx="284">
                  <c:v>37865</c:v>
                </c:pt>
                <c:pt idx="285">
                  <c:v>37895</c:v>
                </c:pt>
                <c:pt idx="286">
                  <c:v>37926</c:v>
                </c:pt>
                <c:pt idx="287">
                  <c:v>37956</c:v>
                </c:pt>
                <c:pt idx="288">
                  <c:v>37987</c:v>
                </c:pt>
                <c:pt idx="289">
                  <c:v>38018</c:v>
                </c:pt>
                <c:pt idx="290">
                  <c:v>38047</c:v>
                </c:pt>
                <c:pt idx="291">
                  <c:v>38078</c:v>
                </c:pt>
                <c:pt idx="292">
                  <c:v>38108</c:v>
                </c:pt>
                <c:pt idx="293">
                  <c:v>38139</c:v>
                </c:pt>
                <c:pt idx="294">
                  <c:v>38169</c:v>
                </c:pt>
                <c:pt idx="295">
                  <c:v>38200</c:v>
                </c:pt>
                <c:pt idx="296">
                  <c:v>38231</c:v>
                </c:pt>
                <c:pt idx="297">
                  <c:v>38261</c:v>
                </c:pt>
                <c:pt idx="298">
                  <c:v>38292</c:v>
                </c:pt>
                <c:pt idx="299">
                  <c:v>38322</c:v>
                </c:pt>
                <c:pt idx="300">
                  <c:v>38353</c:v>
                </c:pt>
                <c:pt idx="301">
                  <c:v>38384</c:v>
                </c:pt>
                <c:pt idx="302">
                  <c:v>38412</c:v>
                </c:pt>
                <c:pt idx="303">
                  <c:v>38443</c:v>
                </c:pt>
                <c:pt idx="304">
                  <c:v>38473</c:v>
                </c:pt>
                <c:pt idx="305">
                  <c:v>38504</c:v>
                </c:pt>
                <c:pt idx="306">
                  <c:v>38534</c:v>
                </c:pt>
                <c:pt idx="307">
                  <c:v>38565</c:v>
                </c:pt>
                <c:pt idx="308">
                  <c:v>38596</c:v>
                </c:pt>
                <c:pt idx="309">
                  <c:v>38626</c:v>
                </c:pt>
                <c:pt idx="310">
                  <c:v>38657</c:v>
                </c:pt>
                <c:pt idx="311">
                  <c:v>38687</c:v>
                </c:pt>
                <c:pt idx="312">
                  <c:v>38718</c:v>
                </c:pt>
                <c:pt idx="313">
                  <c:v>38749</c:v>
                </c:pt>
                <c:pt idx="314">
                  <c:v>38777</c:v>
                </c:pt>
                <c:pt idx="315">
                  <c:v>38808</c:v>
                </c:pt>
                <c:pt idx="316">
                  <c:v>38838</c:v>
                </c:pt>
                <c:pt idx="317">
                  <c:v>38869</c:v>
                </c:pt>
                <c:pt idx="318">
                  <c:v>38899</c:v>
                </c:pt>
                <c:pt idx="319">
                  <c:v>38930</c:v>
                </c:pt>
                <c:pt idx="320">
                  <c:v>38961</c:v>
                </c:pt>
                <c:pt idx="321">
                  <c:v>38991</c:v>
                </c:pt>
                <c:pt idx="322">
                  <c:v>39022</c:v>
                </c:pt>
                <c:pt idx="323">
                  <c:v>39052</c:v>
                </c:pt>
                <c:pt idx="324">
                  <c:v>39083</c:v>
                </c:pt>
                <c:pt idx="325">
                  <c:v>39114</c:v>
                </c:pt>
                <c:pt idx="326">
                  <c:v>39142</c:v>
                </c:pt>
                <c:pt idx="327">
                  <c:v>39173</c:v>
                </c:pt>
                <c:pt idx="328">
                  <c:v>39203</c:v>
                </c:pt>
                <c:pt idx="329">
                  <c:v>39234</c:v>
                </c:pt>
                <c:pt idx="330">
                  <c:v>39264</c:v>
                </c:pt>
                <c:pt idx="331">
                  <c:v>39295</c:v>
                </c:pt>
                <c:pt idx="332">
                  <c:v>39326</c:v>
                </c:pt>
                <c:pt idx="333">
                  <c:v>39356</c:v>
                </c:pt>
                <c:pt idx="334">
                  <c:v>39387</c:v>
                </c:pt>
                <c:pt idx="335">
                  <c:v>39417</c:v>
                </c:pt>
                <c:pt idx="336">
                  <c:v>39448</c:v>
                </c:pt>
                <c:pt idx="337">
                  <c:v>39479</c:v>
                </c:pt>
                <c:pt idx="338">
                  <c:v>39508</c:v>
                </c:pt>
                <c:pt idx="339">
                  <c:v>39539</c:v>
                </c:pt>
                <c:pt idx="340">
                  <c:v>39569</c:v>
                </c:pt>
                <c:pt idx="341">
                  <c:v>39600</c:v>
                </c:pt>
                <c:pt idx="342">
                  <c:v>39630</c:v>
                </c:pt>
                <c:pt idx="343">
                  <c:v>39661</c:v>
                </c:pt>
                <c:pt idx="344">
                  <c:v>39692</c:v>
                </c:pt>
                <c:pt idx="345">
                  <c:v>39722</c:v>
                </c:pt>
                <c:pt idx="346">
                  <c:v>39753</c:v>
                </c:pt>
                <c:pt idx="347">
                  <c:v>39783</c:v>
                </c:pt>
                <c:pt idx="348">
                  <c:v>39814</c:v>
                </c:pt>
                <c:pt idx="349">
                  <c:v>39845</c:v>
                </c:pt>
                <c:pt idx="350">
                  <c:v>39873</c:v>
                </c:pt>
                <c:pt idx="351">
                  <c:v>39904</c:v>
                </c:pt>
                <c:pt idx="352">
                  <c:v>39934</c:v>
                </c:pt>
                <c:pt idx="353">
                  <c:v>39965</c:v>
                </c:pt>
                <c:pt idx="354">
                  <c:v>39995</c:v>
                </c:pt>
                <c:pt idx="355">
                  <c:v>40026</c:v>
                </c:pt>
                <c:pt idx="356">
                  <c:v>40057</c:v>
                </c:pt>
                <c:pt idx="357">
                  <c:v>40087</c:v>
                </c:pt>
                <c:pt idx="358">
                  <c:v>40118</c:v>
                </c:pt>
                <c:pt idx="359">
                  <c:v>40148</c:v>
                </c:pt>
                <c:pt idx="360">
                  <c:v>40179</c:v>
                </c:pt>
                <c:pt idx="361">
                  <c:v>40210</c:v>
                </c:pt>
                <c:pt idx="362">
                  <c:v>40238</c:v>
                </c:pt>
                <c:pt idx="363">
                  <c:v>40269</c:v>
                </c:pt>
                <c:pt idx="364">
                  <c:v>40299</c:v>
                </c:pt>
                <c:pt idx="365">
                  <c:v>40330</c:v>
                </c:pt>
                <c:pt idx="366">
                  <c:v>40360</c:v>
                </c:pt>
                <c:pt idx="367">
                  <c:v>40391</c:v>
                </c:pt>
                <c:pt idx="368">
                  <c:v>40422</c:v>
                </c:pt>
                <c:pt idx="369">
                  <c:v>40452</c:v>
                </c:pt>
                <c:pt idx="370">
                  <c:v>40483</c:v>
                </c:pt>
                <c:pt idx="371">
                  <c:v>40513</c:v>
                </c:pt>
                <c:pt idx="372">
                  <c:v>40544</c:v>
                </c:pt>
                <c:pt idx="373">
                  <c:v>40575</c:v>
                </c:pt>
                <c:pt idx="374">
                  <c:v>40603</c:v>
                </c:pt>
                <c:pt idx="375">
                  <c:v>40634</c:v>
                </c:pt>
                <c:pt idx="376">
                  <c:v>40664</c:v>
                </c:pt>
                <c:pt idx="377">
                  <c:v>40695</c:v>
                </c:pt>
                <c:pt idx="378">
                  <c:v>40725</c:v>
                </c:pt>
                <c:pt idx="379">
                  <c:v>40756</c:v>
                </c:pt>
                <c:pt idx="380">
                  <c:v>40787</c:v>
                </c:pt>
                <c:pt idx="381">
                  <c:v>40817</c:v>
                </c:pt>
                <c:pt idx="382">
                  <c:v>40848</c:v>
                </c:pt>
                <c:pt idx="383">
                  <c:v>40878</c:v>
                </c:pt>
                <c:pt idx="384">
                  <c:v>40909</c:v>
                </c:pt>
                <c:pt idx="385">
                  <c:v>40940</c:v>
                </c:pt>
                <c:pt idx="386">
                  <c:v>40969</c:v>
                </c:pt>
                <c:pt idx="387">
                  <c:v>41000</c:v>
                </c:pt>
                <c:pt idx="388">
                  <c:v>41030</c:v>
                </c:pt>
                <c:pt idx="389">
                  <c:v>41061</c:v>
                </c:pt>
                <c:pt idx="390">
                  <c:v>41091</c:v>
                </c:pt>
                <c:pt idx="391">
                  <c:v>41122</c:v>
                </c:pt>
                <c:pt idx="392">
                  <c:v>41153</c:v>
                </c:pt>
                <c:pt idx="393">
                  <c:v>41183</c:v>
                </c:pt>
                <c:pt idx="394">
                  <c:v>41214</c:v>
                </c:pt>
                <c:pt idx="395">
                  <c:v>41244</c:v>
                </c:pt>
                <c:pt idx="396">
                  <c:v>41275</c:v>
                </c:pt>
                <c:pt idx="397">
                  <c:v>41306</c:v>
                </c:pt>
                <c:pt idx="398">
                  <c:v>41334</c:v>
                </c:pt>
                <c:pt idx="399">
                  <c:v>41365</c:v>
                </c:pt>
                <c:pt idx="400">
                  <c:v>41395</c:v>
                </c:pt>
                <c:pt idx="401">
                  <c:v>41426</c:v>
                </c:pt>
                <c:pt idx="402">
                  <c:v>41456</c:v>
                </c:pt>
                <c:pt idx="403">
                  <c:v>41487</c:v>
                </c:pt>
                <c:pt idx="404">
                  <c:v>41518</c:v>
                </c:pt>
                <c:pt idx="405">
                  <c:v>41548</c:v>
                </c:pt>
                <c:pt idx="406">
                  <c:v>41579</c:v>
                </c:pt>
                <c:pt idx="407">
                  <c:v>41609</c:v>
                </c:pt>
                <c:pt idx="408">
                  <c:v>41640</c:v>
                </c:pt>
                <c:pt idx="409">
                  <c:v>41671</c:v>
                </c:pt>
                <c:pt idx="410">
                  <c:v>41699</c:v>
                </c:pt>
                <c:pt idx="411">
                  <c:v>41730</c:v>
                </c:pt>
                <c:pt idx="412">
                  <c:v>41760</c:v>
                </c:pt>
                <c:pt idx="413">
                  <c:v>41791</c:v>
                </c:pt>
                <c:pt idx="414">
                  <c:v>41821</c:v>
                </c:pt>
                <c:pt idx="415">
                  <c:v>41852</c:v>
                </c:pt>
                <c:pt idx="416">
                  <c:v>41883</c:v>
                </c:pt>
                <c:pt idx="417">
                  <c:v>41913</c:v>
                </c:pt>
                <c:pt idx="418">
                  <c:v>41944</c:v>
                </c:pt>
                <c:pt idx="419">
                  <c:v>41974</c:v>
                </c:pt>
                <c:pt idx="420">
                  <c:v>42005</c:v>
                </c:pt>
                <c:pt idx="421">
                  <c:v>42036</c:v>
                </c:pt>
                <c:pt idx="422">
                  <c:v>42064</c:v>
                </c:pt>
                <c:pt idx="423">
                  <c:v>42095</c:v>
                </c:pt>
                <c:pt idx="424">
                  <c:v>42125</c:v>
                </c:pt>
                <c:pt idx="425">
                  <c:v>42156</c:v>
                </c:pt>
                <c:pt idx="426">
                  <c:v>42186</c:v>
                </c:pt>
                <c:pt idx="427">
                  <c:v>42217</c:v>
                </c:pt>
                <c:pt idx="428">
                  <c:v>42248</c:v>
                </c:pt>
                <c:pt idx="429">
                  <c:v>42278</c:v>
                </c:pt>
                <c:pt idx="430">
                  <c:v>42309</c:v>
                </c:pt>
                <c:pt idx="431">
                  <c:v>42339</c:v>
                </c:pt>
                <c:pt idx="432">
                  <c:v>42370</c:v>
                </c:pt>
                <c:pt idx="433">
                  <c:v>42401</c:v>
                </c:pt>
                <c:pt idx="434">
                  <c:v>42430</c:v>
                </c:pt>
                <c:pt idx="435">
                  <c:v>42461</c:v>
                </c:pt>
                <c:pt idx="436">
                  <c:v>42491</c:v>
                </c:pt>
                <c:pt idx="437">
                  <c:v>42522</c:v>
                </c:pt>
                <c:pt idx="438">
                  <c:v>42552</c:v>
                </c:pt>
                <c:pt idx="439">
                  <c:v>42583</c:v>
                </c:pt>
                <c:pt idx="440">
                  <c:v>42614</c:v>
                </c:pt>
                <c:pt idx="441">
                  <c:v>42644</c:v>
                </c:pt>
                <c:pt idx="442">
                  <c:v>42675</c:v>
                </c:pt>
                <c:pt idx="443">
                  <c:v>42705</c:v>
                </c:pt>
                <c:pt idx="444">
                  <c:v>42736</c:v>
                </c:pt>
                <c:pt idx="445">
                  <c:v>42767</c:v>
                </c:pt>
                <c:pt idx="446">
                  <c:v>42795</c:v>
                </c:pt>
                <c:pt idx="447">
                  <c:v>42826</c:v>
                </c:pt>
                <c:pt idx="448">
                  <c:v>42856</c:v>
                </c:pt>
                <c:pt idx="449">
                  <c:v>42887</c:v>
                </c:pt>
                <c:pt idx="450">
                  <c:v>42917</c:v>
                </c:pt>
                <c:pt idx="451">
                  <c:v>42948</c:v>
                </c:pt>
                <c:pt idx="452">
                  <c:v>42979</c:v>
                </c:pt>
                <c:pt idx="453">
                  <c:v>43009</c:v>
                </c:pt>
                <c:pt idx="454">
                  <c:v>43040</c:v>
                </c:pt>
                <c:pt idx="455">
                  <c:v>43070</c:v>
                </c:pt>
                <c:pt idx="456">
                  <c:v>43101</c:v>
                </c:pt>
                <c:pt idx="457">
                  <c:v>43132</c:v>
                </c:pt>
                <c:pt idx="458">
                  <c:v>43160</c:v>
                </c:pt>
                <c:pt idx="459">
                  <c:v>43191</c:v>
                </c:pt>
                <c:pt idx="460">
                  <c:v>43221</c:v>
                </c:pt>
                <c:pt idx="461">
                  <c:v>43252</c:v>
                </c:pt>
                <c:pt idx="462">
                  <c:v>43282</c:v>
                </c:pt>
                <c:pt idx="463">
                  <c:v>43313</c:v>
                </c:pt>
                <c:pt idx="464">
                  <c:v>43344</c:v>
                </c:pt>
                <c:pt idx="465">
                  <c:v>43374</c:v>
                </c:pt>
                <c:pt idx="466">
                  <c:v>43405</c:v>
                </c:pt>
                <c:pt idx="467">
                  <c:v>43435</c:v>
                </c:pt>
                <c:pt idx="468">
                  <c:v>43466</c:v>
                </c:pt>
                <c:pt idx="469">
                  <c:v>43497</c:v>
                </c:pt>
                <c:pt idx="470">
                  <c:v>43525</c:v>
                </c:pt>
                <c:pt idx="471">
                  <c:v>43556</c:v>
                </c:pt>
                <c:pt idx="472">
                  <c:v>43586</c:v>
                </c:pt>
                <c:pt idx="473">
                  <c:v>43617</c:v>
                </c:pt>
                <c:pt idx="474">
                  <c:v>43647</c:v>
                </c:pt>
                <c:pt idx="475">
                  <c:v>43678</c:v>
                </c:pt>
                <c:pt idx="476">
                  <c:v>43709</c:v>
                </c:pt>
                <c:pt idx="477">
                  <c:v>43739</c:v>
                </c:pt>
                <c:pt idx="478">
                  <c:v>43770</c:v>
                </c:pt>
                <c:pt idx="479">
                  <c:v>43800</c:v>
                </c:pt>
                <c:pt idx="480">
                  <c:v>43831</c:v>
                </c:pt>
                <c:pt idx="481">
                  <c:v>43862</c:v>
                </c:pt>
                <c:pt idx="482">
                  <c:v>43891</c:v>
                </c:pt>
                <c:pt idx="483">
                  <c:v>43922</c:v>
                </c:pt>
                <c:pt idx="484">
                  <c:v>43952</c:v>
                </c:pt>
                <c:pt idx="485">
                  <c:v>43983</c:v>
                </c:pt>
                <c:pt idx="486">
                  <c:v>44013</c:v>
                </c:pt>
                <c:pt idx="487">
                  <c:v>44044</c:v>
                </c:pt>
                <c:pt idx="488">
                  <c:v>44075</c:v>
                </c:pt>
                <c:pt idx="489">
                  <c:v>44105</c:v>
                </c:pt>
                <c:pt idx="490">
                  <c:v>44136</c:v>
                </c:pt>
                <c:pt idx="491">
                  <c:v>44166</c:v>
                </c:pt>
                <c:pt idx="492">
                  <c:v>44197</c:v>
                </c:pt>
                <c:pt idx="493">
                  <c:v>44228</c:v>
                </c:pt>
                <c:pt idx="494">
                  <c:v>44256</c:v>
                </c:pt>
                <c:pt idx="495">
                  <c:v>44287</c:v>
                </c:pt>
                <c:pt idx="496">
                  <c:v>44317</c:v>
                </c:pt>
                <c:pt idx="497">
                  <c:v>44348</c:v>
                </c:pt>
                <c:pt idx="498">
                  <c:v>44378</c:v>
                </c:pt>
                <c:pt idx="499">
                  <c:v>44409</c:v>
                </c:pt>
                <c:pt idx="500">
                  <c:v>44440</c:v>
                </c:pt>
                <c:pt idx="501">
                  <c:v>44470</c:v>
                </c:pt>
                <c:pt idx="502">
                  <c:v>44501</c:v>
                </c:pt>
                <c:pt idx="503">
                  <c:v>44531</c:v>
                </c:pt>
                <c:pt idx="504">
                  <c:v>44562</c:v>
                </c:pt>
                <c:pt idx="505">
                  <c:v>44593</c:v>
                </c:pt>
                <c:pt idx="506">
                  <c:v>44621</c:v>
                </c:pt>
                <c:pt idx="507">
                  <c:v>44652</c:v>
                </c:pt>
                <c:pt idx="508">
                  <c:v>44682</c:v>
                </c:pt>
                <c:pt idx="509">
                  <c:v>44713</c:v>
                </c:pt>
                <c:pt idx="510">
                  <c:v>44743</c:v>
                </c:pt>
                <c:pt idx="511">
                  <c:v>44774</c:v>
                </c:pt>
                <c:pt idx="512">
                  <c:v>44805</c:v>
                </c:pt>
                <c:pt idx="513">
                  <c:v>44835</c:v>
                </c:pt>
                <c:pt idx="514">
                  <c:v>44866</c:v>
                </c:pt>
                <c:pt idx="515">
                  <c:v>44896</c:v>
                </c:pt>
                <c:pt idx="516">
                  <c:v>44927</c:v>
                </c:pt>
              </c:numCache>
            </c:numRef>
          </c:cat>
          <c:val>
            <c:numRef>
              <c:f>'FRED Graph'!$B$12:$B$528</c:f>
              <c:numCache>
                <c:formatCode>0.00</c:formatCode>
                <c:ptCount val="517"/>
                <c:pt idx="0">
                  <c:v>13.82</c:v>
                </c:pt>
                <c:pt idx="1">
                  <c:v>14.13</c:v>
                </c:pt>
                <c:pt idx="2">
                  <c:v>17.190000000000001</c:v>
                </c:pt>
                <c:pt idx="3">
                  <c:v>17.61</c:v>
                </c:pt>
                <c:pt idx="4">
                  <c:v>10.98</c:v>
                </c:pt>
                <c:pt idx="5">
                  <c:v>9.4700000000000006</c:v>
                </c:pt>
                <c:pt idx="6">
                  <c:v>9.0299999999999994</c:v>
                </c:pt>
                <c:pt idx="7">
                  <c:v>9.61</c:v>
                </c:pt>
                <c:pt idx="8">
                  <c:v>10.87</c:v>
                </c:pt>
                <c:pt idx="9">
                  <c:v>12.81</c:v>
                </c:pt>
                <c:pt idx="10">
                  <c:v>15.85</c:v>
                </c:pt>
                <c:pt idx="11">
                  <c:v>18.899999999999999</c:v>
                </c:pt>
                <c:pt idx="12">
                  <c:v>19.079999999999998</c:v>
                </c:pt>
                <c:pt idx="13">
                  <c:v>15.93</c:v>
                </c:pt>
                <c:pt idx="14">
                  <c:v>14.7</c:v>
                </c:pt>
                <c:pt idx="15">
                  <c:v>15.72</c:v>
                </c:pt>
                <c:pt idx="16">
                  <c:v>18.52</c:v>
                </c:pt>
                <c:pt idx="17">
                  <c:v>19.100000000000001</c:v>
                </c:pt>
                <c:pt idx="18">
                  <c:v>19.04</c:v>
                </c:pt>
                <c:pt idx="19">
                  <c:v>17.82</c:v>
                </c:pt>
                <c:pt idx="20">
                  <c:v>15.87</c:v>
                </c:pt>
                <c:pt idx="21">
                  <c:v>15.08</c:v>
                </c:pt>
                <c:pt idx="22">
                  <c:v>13.31</c:v>
                </c:pt>
                <c:pt idx="23">
                  <c:v>12.37</c:v>
                </c:pt>
                <c:pt idx="24">
                  <c:v>13.22</c:v>
                </c:pt>
                <c:pt idx="25">
                  <c:v>14.78</c:v>
                </c:pt>
                <c:pt idx="26">
                  <c:v>14.68</c:v>
                </c:pt>
                <c:pt idx="27">
                  <c:v>14.94</c:v>
                </c:pt>
                <c:pt idx="28">
                  <c:v>14.45</c:v>
                </c:pt>
                <c:pt idx="29">
                  <c:v>14.15</c:v>
                </c:pt>
                <c:pt idx="30">
                  <c:v>12.59</c:v>
                </c:pt>
                <c:pt idx="31">
                  <c:v>10.119999999999999</c:v>
                </c:pt>
                <c:pt idx="32">
                  <c:v>10.31</c:v>
                </c:pt>
                <c:pt idx="33">
                  <c:v>9.7100000000000009</c:v>
                </c:pt>
                <c:pt idx="34">
                  <c:v>9.1999999999999993</c:v>
                </c:pt>
                <c:pt idx="35">
                  <c:v>8.9499999999999993</c:v>
                </c:pt>
                <c:pt idx="36">
                  <c:v>8.68</c:v>
                </c:pt>
                <c:pt idx="37">
                  <c:v>8.51</c:v>
                </c:pt>
                <c:pt idx="38">
                  <c:v>8.77</c:v>
                </c:pt>
                <c:pt idx="39">
                  <c:v>8.8000000000000007</c:v>
                </c:pt>
                <c:pt idx="40">
                  <c:v>8.6300000000000008</c:v>
                </c:pt>
                <c:pt idx="41">
                  <c:v>8.98</c:v>
                </c:pt>
                <c:pt idx="42">
                  <c:v>9.3699999999999992</c:v>
                </c:pt>
                <c:pt idx="43">
                  <c:v>9.56</c:v>
                </c:pt>
                <c:pt idx="44">
                  <c:v>9.4499999999999993</c:v>
                </c:pt>
                <c:pt idx="45">
                  <c:v>9.48</c:v>
                </c:pt>
                <c:pt idx="46">
                  <c:v>9.34</c:v>
                </c:pt>
                <c:pt idx="47">
                  <c:v>9.4700000000000006</c:v>
                </c:pt>
                <c:pt idx="48">
                  <c:v>9.56</c:v>
                </c:pt>
                <c:pt idx="49">
                  <c:v>9.59</c:v>
                </c:pt>
                <c:pt idx="50">
                  <c:v>9.91</c:v>
                </c:pt>
                <c:pt idx="51">
                  <c:v>10.29</c:v>
                </c:pt>
                <c:pt idx="52">
                  <c:v>10.32</c:v>
                </c:pt>
                <c:pt idx="53">
                  <c:v>11.06</c:v>
                </c:pt>
                <c:pt idx="54">
                  <c:v>11.23</c:v>
                </c:pt>
                <c:pt idx="55">
                  <c:v>11.64</c:v>
                </c:pt>
                <c:pt idx="56">
                  <c:v>11.3</c:v>
                </c:pt>
                <c:pt idx="57">
                  <c:v>9.99</c:v>
                </c:pt>
                <c:pt idx="58">
                  <c:v>9.43</c:v>
                </c:pt>
                <c:pt idx="59">
                  <c:v>8.3800000000000008</c:v>
                </c:pt>
                <c:pt idx="60">
                  <c:v>8.35</c:v>
                </c:pt>
                <c:pt idx="61">
                  <c:v>8.5</c:v>
                </c:pt>
                <c:pt idx="62">
                  <c:v>8.58</c:v>
                </c:pt>
                <c:pt idx="63">
                  <c:v>8.27</c:v>
                </c:pt>
                <c:pt idx="64">
                  <c:v>7.97</c:v>
                </c:pt>
                <c:pt idx="65">
                  <c:v>7.53</c:v>
                </c:pt>
                <c:pt idx="66">
                  <c:v>7.88</c:v>
                </c:pt>
                <c:pt idx="67">
                  <c:v>7.9</c:v>
                </c:pt>
                <c:pt idx="68">
                  <c:v>7.92</c:v>
                </c:pt>
                <c:pt idx="69">
                  <c:v>7.99</c:v>
                </c:pt>
                <c:pt idx="70">
                  <c:v>8.0500000000000007</c:v>
                </c:pt>
                <c:pt idx="71">
                  <c:v>8.27</c:v>
                </c:pt>
                <c:pt idx="72">
                  <c:v>8.14</c:v>
                </c:pt>
                <c:pt idx="73">
                  <c:v>7.86</c:v>
                </c:pt>
                <c:pt idx="74">
                  <c:v>7.48</c:v>
                </c:pt>
                <c:pt idx="75">
                  <c:v>6.99</c:v>
                </c:pt>
                <c:pt idx="76">
                  <c:v>6.85</c:v>
                </c:pt>
                <c:pt idx="77">
                  <c:v>6.92</c:v>
                </c:pt>
                <c:pt idx="78">
                  <c:v>6.56</c:v>
                </c:pt>
                <c:pt idx="79">
                  <c:v>6.17</c:v>
                </c:pt>
                <c:pt idx="80">
                  <c:v>5.89</c:v>
                </c:pt>
                <c:pt idx="81">
                  <c:v>5.85</c:v>
                </c:pt>
                <c:pt idx="82">
                  <c:v>6.04</c:v>
                </c:pt>
                <c:pt idx="83">
                  <c:v>6.91</c:v>
                </c:pt>
                <c:pt idx="84">
                  <c:v>6.43</c:v>
                </c:pt>
                <c:pt idx="85">
                  <c:v>6.1</c:v>
                </c:pt>
                <c:pt idx="86">
                  <c:v>6.13</c:v>
                </c:pt>
                <c:pt idx="87">
                  <c:v>6.37</c:v>
                </c:pt>
                <c:pt idx="88">
                  <c:v>6.85</c:v>
                </c:pt>
                <c:pt idx="89">
                  <c:v>6.73</c:v>
                </c:pt>
                <c:pt idx="90">
                  <c:v>6.58</c:v>
                </c:pt>
                <c:pt idx="91">
                  <c:v>6.73</c:v>
                </c:pt>
                <c:pt idx="92">
                  <c:v>7.22</c:v>
                </c:pt>
                <c:pt idx="93">
                  <c:v>7.29</c:v>
                </c:pt>
                <c:pt idx="94">
                  <c:v>6.69</c:v>
                </c:pt>
                <c:pt idx="95">
                  <c:v>6.77</c:v>
                </c:pt>
                <c:pt idx="96">
                  <c:v>6.83</c:v>
                </c:pt>
                <c:pt idx="97">
                  <c:v>6.58</c:v>
                </c:pt>
                <c:pt idx="98">
                  <c:v>6.58</c:v>
                </c:pt>
                <c:pt idx="99">
                  <c:v>6.87</c:v>
                </c:pt>
                <c:pt idx="100">
                  <c:v>7.09</c:v>
                </c:pt>
                <c:pt idx="101">
                  <c:v>7.51</c:v>
                </c:pt>
                <c:pt idx="102">
                  <c:v>7.75</c:v>
                </c:pt>
                <c:pt idx="103">
                  <c:v>8.01</c:v>
                </c:pt>
                <c:pt idx="104">
                  <c:v>8.19</c:v>
                </c:pt>
                <c:pt idx="105">
                  <c:v>8.3000000000000007</c:v>
                </c:pt>
                <c:pt idx="106">
                  <c:v>8.35</c:v>
                </c:pt>
                <c:pt idx="107">
                  <c:v>8.76</c:v>
                </c:pt>
                <c:pt idx="108">
                  <c:v>9.1199999999999992</c:v>
                </c:pt>
                <c:pt idx="109">
                  <c:v>9.36</c:v>
                </c:pt>
                <c:pt idx="110">
                  <c:v>9.85</c:v>
                </c:pt>
                <c:pt idx="111">
                  <c:v>9.84</c:v>
                </c:pt>
                <c:pt idx="112">
                  <c:v>9.81</c:v>
                </c:pt>
                <c:pt idx="113">
                  <c:v>9.5299999999999994</c:v>
                </c:pt>
                <c:pt idx="114">
                  <c:v>9.24</c:v>
                </c:pt>
                <c:pt idx="115">
                  <c:v>8.99</c:v>
                </c:pt>
                <c:pt idx="116">
                  <c:v>9.02</c:v>
                </c:pt>
                <c:pt idx="117">
                  <c:v>8.84</c:v>
                </c:pt>
                <c:pt idx="118">
                  <c:v>8.5500000000000007</c:v>
                </c:pt>
                <c:pt idx="119">
                  <c:v>8.4499999999999993</c:v>
                </c:pt>
                <c:pt idx="120">
                  <c:v>8.23</c:v>
                </c:pt>
                <c:pt idx="121">
                  <c:v>8.24</c:v>
                </c:pt>
                <c:pt idx="122">
                  <c:v>8.2799999999999994</c:v>
                </c:pt>
                <c:pt idx="123">
                  <c:v>8.26</c:v>
                </c:pt>
                <c:pt idx="124">
                  <c:v>8.18</c:v>
                </c:pt>
                <c:pt idx="125">
                  <c:v>8.2899999999999991</c:v>
                </c:pt>
                <c:pt idx="126">
                  <c:v>8.15</c:v>
                </c:pt>
                <c:pt idx="127">
                  <c:v>8.1300000000000008</c:v>
                </c:pt>
                <c:pt idx="128">
                  <c:v>8.1999999999999993</c:v>
                </c:pt>
                <c:pt idx="129">
                  <c:v>8.11</c:v>
                </c:pt>
                <c:pt idx="130">
                  <c:v>7.81</c:v>
                </c:pt>
                <c:pt idx="131">
                  <c:v>7.31</c:v>
                </c:pt>
                <c:pt idx="132">
                  <c:v>6.91</c:v>
                </c:pt>
                <c:pt idx="133">
                  <c:v>6.25</c:v>
                </c:pt>
                <c:pt idx="134">
                  <c:v>6.12</c:v>
                </c:pt>
                <c:pt idx="135">
                  <c:v>5.91</c:v>
                </c:pt>
                <c:pt idx="136">
                  <c:v>5.78</c:v>
                </c:pt>
                <c:pt idx="137">
                  <c:v>5.9</c:v>
                </c:pt>
                <c:pt idx="138">
                  <c:v>5.82</c:v>
                </c:pt>
                <c:pt idx="139">
                  <c:v>5.66</c:v>
                </c:pt>
                <c:pt idx="140">
                  <c:v>5.45</c:v>
                </c:pt>
                <c:pt idx="141">
                  <c:v>5.21</c:v>
                </c:pt>
                <c:pt idx="142">
                  <c:v>4.8099999999999996</c:v>
                </c:pt>
                <c:pt idx="143">
                  <c:v>4.43</c:v>
                </c:pt>
                <c:pt idx="144">
                  <c:v>4.03</c:v>
                </c:pt>
                <c:pt idx="145">
                  <c:v>4.0599999999999996</c:v>
                </c:pt>
                <c:pt idx="146">
                  <c:v>3.98</c:v>
                </c:pt>
                <c:pt idx="147">
                  <c:v>3.73</c:v>
                </c:pt>
                <c:pt idx="148">
                  <c:v>3.82</c:v>
                </c:pt>
                <c:pt idx="149">
                  <c:v>3.76</c:v>
                </c:pt>
                <c:pt idx="150">
                  <c:v>3.25</c:v>
                </c:pt>
                <c:pt idx="151">
                  <c:v>3.3</c:v>
                </c:pt>
                <c:pt idx="152">
                  <c:v>3.22</c:v>
                </c:pt>
                <c:pt idx="153">
                  <c:v>3.1</c:v>
                </c:pt>
                <c:pt idx="154">
                  <c:v>3.09</c:v>
                </c:pt>
                <c:pt idx="155">
                  <c:v>2.92</c:v>
                </c:pt>
                <c:pt idx="156">
                  <c:v>3.02</c:v>
                </c:pt>
                <c:pt idx="157">
                  <c:v>3.03</c:v>
                </c:pt>
                <c:pt idx="158">
                  <c:v>3.07</c:v>
                </c:pt>
                <c:pt idx="159">
                  <c:v>2.96</c:v>
                </c:pt>
                <c:pt idx="160">
                  <c:v>3</c:v>
                </c:pt>
                <c:pt idx="161">
                  <c:v>3.04</c:v>
                </c:pt>
                <c:pt idx="162">
                  <c:v>3.06</c:v>
                </c:pt>
                <c:pt idx="163">
                  <c:v>3.03</c:v>
                </c:pt>
                <c:pt idx="164">
                  <c:v>3.09</c:v>
                </c:pt>
                <c:pt idx="165">
                  <c:v>2.99</c:v>
                </c:pt>
                <c:pt idx="166">
                  <c:v>3.02</c:v>
                </c:pt>
                <c:pt idx="167">
                  <c:v>2.96</c:v>
                </c:pt>
                <c:pt idx="168">
                  <c:v>3.05</c:v>
                </c:pt>
                <c:pt idx="169">
                  <c:v>3.25</c:v>
                </c:pt>
                <c:pt idx="170">
                  <c:v>3.34</c:v>
                </c:pt>
                <c:pt idx="171">
                  <c:v>3.56</c:v>
                </c:pt>
                <c:pt idx="172">
                  <c:v>4.01</c:v>
                </c:pt>
                <c:pt idx="173">
                  <c:v>4.25</c:v>
                </c:pt>
                <c:pt idx="174">
                  <c:v>4.26</c:v>
                </c:pt>
                <c:pt idx="175">
                  <c:v>4.47</c:v>
                </c:pt>
                <c:pt idx="176">
                  <c:v>4.7300000000000004</c:v>
                </c:pt>
                <c:pt idx="177">
                  <c:v>4.76</c:v>
                </c:pt>
                <c:pt idx="178">
                  <c:v>5.29</c:v>
                </c:pt>
                <c:pt idx="179">
                  <c:v>5.45</c:v>
                </c:pt>
                <c:pt idx="180">
                  <c:v>5.53</c:v>
                </c:pt>
                <c:pt idx="181">
                  <c:v>5.92</c:v>
                </c:pt>
                <c:pt idx="182">
                  <c:v>5.98</c:v>
                </c:pt>
                <c:pt idx="183">
                  <c:v>6.05</c:v>
                </c:pt>
                <c:pt idx="184">
                  <c:v>6.01</c:v>
                </c:pt>
                <c:pt idx="185">
                  <c:v>6</c:v>
                </c:pt>
                <c:pt idx="186">
                  <c:v>5.85</c:v>
                </c:pt>
                <c:pt idx="187">
                  <c:v>5.74</c:v>
                </c:pt>
                <c:pt idx="188">
                  <c:v>5.8</c:v>
                </c:pt>
                <c:pt idx="189">
                  <c:v>5.76</c:v>
                </c:pt>
                <c:pt idx="190">
                  <c:v>5.8</c:v>
                </c:pt>
                <c:pt idx="191">
                  <c:v>5.6</c:v>
                </c:pt>
                <c:pt idx="192">
                  <c:v>5.56</c:v>
                </c:pt>
                <c:pt idx="193">
                  <c:v>5.22</c:v>
                </c:pt>
                <c:pt idx="194">
                  <c:v>5.31</c:v>
                </c:pt>
                <c:pt idx="195">
                  <c:v>5.22</c:v>
                </c:pt>
                <c:pt idx="196">
                  <c:v>5.24</c:v>
                </c:pt>
                <c:pt idx="197">
                  <c:v>5.27</c:v>
                </c:pt>
                <c:pt idx="198">
                  <c:v>5.4</c:v>
                </c:pt>
                <c:pt idx="199">
                  <c:v>5.22</c:v>
                </c:pt>
                <c:pt idx="200">
                  <c:v>5.3</c:v>
                </c:pt>
                <c:pt idx="201">
                  <c:v>5.24</c:v>
                </c:pt>
                <c:pt idx="202">
                  <c:v>5.31</c:v>
                </c:pt>
                <c:pt idx="203">
                  <c:v>5.29</c:v>
                </c:pt>
                <c:pt idx="204">
                  <c:v>5.25</c:v>
                </c:pt>
                <c:pt idx="205">
                  <c:v>5.19</c:v>
                </c:pt>
                <c:pt idx="206">
                  <c:v>5.39</c:v>
                </c:pt>
                <c:pt idx="207">
                  <c:v>5.51</c:v>
                </c:pt>
                <c:pt idx="208">
                  <c:v>5.5</c:v>
                </c:pt>
                <c:pt idx="209">
                  <c:v>5.56</c:v>
                </c:pt>
                <c:pt idx="210">
                  <c:v>5.52</c:v>
                </c:pt>
                <c:pt idx="211">
                  <c:v>5.54</c:v>
                </c:pt>
                <c:pt idx="212">
                  <c:v>5.54</c:v>
                </c:pt>
                <c:pt idx="213">
                  <c:v>5.5</c:v>
                </c:pt>
                <c:pt idx="214">
                  <c:v>5.52</c:v>
                </c:pt>
                <c:pt idx="215">
                  <c:v>5.5</c:v>
                </c:pt>
                <c:pt idx="216">
                  <c:v>5.56</c:v>
                </c:pt>
                <c:pt idx="217">
                  <c:v>5.51</c:v>
                </c:pt>
                <c:pt idx="218">
                  <c:v>5.49</c:v>
                </c:pt>
                <c:pt idx="219">
                  <c:v>5.45</c:v>
                </c:pt>
                <c:pt idx="220">
                  <c:v>5.49</c:v>
                </c:pt>
                <c:pt idx="221">
                  <c:v>5.56</c:v>
                </c:pt>
                <c:pt idx="222">
                  <c:v>5.54</c:v>
                </c:pt>
                <c:pt idx="223">
                  <c:v>5.55</c:v>
                </c:pt>
                <c:pt idx="224">
                  <c:v>5.51</c:v>
                </c:pt>
                <c:pt idx="225">
                  <c:v>5.07</c:v>
                </c:pt>
                <c:pt idx="226">
                  <c:v>4.83</c:v>
                </c:pt>
                <c:pt idx="227">
                  <c:v>4.68</c:v>
                </c:pt>
                <c:pt idx="228">
                  <c:v>4.63</c:v>
                </c:pt>
                <c:pt idx="229">
                  <c:v>4.76</c:v>
                </c:pt>
                <c:pt idx="230">
                  <c:v>4.8099999999999996</c:v>
                </c:pt>
                <c:pt idx="231">
                  <c:v>4.74</c:v>
                </c:pt>
                <c:pt idx="232">
                  <c:v>4.74</c:v>
                </c:pt>
                <c:pt idx="233">
                  <c:v>4.76</c:v>
                </c:pt>
                <c:pt idx="234">
                  <c:v>4.99</c:v>
                </c:pt>
                <c:pt idx="235">
                  <c:v>5.07</c:v>
                </c:pt>
                <c:pt idx="236">
                  <c:v>5.22</c:v>
                </c:pt>
                <c:pt idx="237">
                  <c:v>5.2</c:v>
                </c:pt>
                <c:pt idx="238">
                  <c:v>5.42</c:v>
                </c:pt>
                <c:pt idx="239">
                  <c:v>5.3</c:v>
                </c:pt>
                <c:pt idx="240">
                  <c:v>5.45</c:v>
                </c:pt>
                <c:pt idx="241">
                  <c:v>5.73</c:v>
                </c:pt>
                <c:pt idx="242">
                  <c:v>5.85</c:v>
                </c:pt>
                <c:pt idx="243">
                  <c:v>6.02</c:v>
                </c:pt>
                <c:pt idx="244">
                  <c:v>6.27</c:v>
                </c:pt>
                <c:pt idx="245">
                  <c:v>6.53</c:v>
                </c:pt>
                <c:pt idx="246">
                  <c:v>6.54</c:v>
                </c:pt>
                <c:pt idx="247">
                  <c:v>6.5</c:v>
                </c:pt>
                <c:pt idx="248">
                  <c:v>6.52</c:v>
                </c:pt>
                <c:pt idx="249">
                  <c:v>6.51</c:v>
                </c:pt>
                <c:pt idx="250">
                  <c:v>6.51</c:v>
                </c:pt>
                <c:pt idx="251">
                  <c:v>6.4</c:v>
                </c:pt>
                <c:pt idx="252">
                  <c:v>5.98</c:v>
                </c:pt>
                <c:pt idx="253">
                  <c:v>5.49</c:v>
                </c:pt>
                <c:pt idx="254">
                  <c:v>5.31</c:v>
                </c:pt>
                <c:pt idx="255">
                  <c:v>4.8</c:v>
                </c:pt>
                <c:pt idx="256">
                  <c:v>4.21</c:v>
                </c:pt>
                <c:pt idx="257">
                  <c:v>3.97</c:v>
                </c:pt>
                <c:pt idx="258">
                  <c:v>3.77</c:v>
                </c:pt>
                <c:pt idx="259">
                  <c:v>3.65</c:v>
                </c:pt>
                <c:pt idx="260">
                  <c:v>3.07</c:v>
                </c:pt>
                <c:pt idx="261">
                  <c:v>2.4900000000000002</c:v>
                </c:pt>
                <c:pt idx="262">
                  <c:v>2.09</c:v>
                </c:pt>
                <c:pt idx="263">
                  <c:v>1.82</c:v>
                </c:pt>
                <c:pt idx="264">
                  <c:v>1.73</c:v>
                </c:pt>
                <c:pt idx="265">
                  <c:v>1.74</c:v>
                </c:pt>
                <c:pt idx="266">
                  <c:v>1.73</c:v>
                </c:pt>
                <c:pt idx="267">
                  <c:v>1.75</c:v>
                </c:pt>
                <c:pt idx="268">
                  <c:v>1.75</c:v>
                </c:pt>
                <c:pt idx="269">
                  <c:v>1.75</c:v>
                </c:pt>
                <c:pt idx="270">
                  <c:v>1.73</c:v>
                </c:pt>
                <c:pt idx="271">
                  <c:v>1.74</c:v>
                </c:pt>
                <c:pt idx="272">
                  <c:v>1.75</c:v>
                </c:pt>
                <c:pt idx="273">
                  <c:v>1.75</c:v>
                </c:pt>
                <c:pt idx="274">
                  <c:v>1.34</c:v>
                </c:pt>
                <c:pt idx="275">
                  <c:v>1.24</c:v>
                </c:pt>
                <c:pt idx="276">
                  <c:v>1.24</c:v>
                </c:pt>
                <c:pt idx="277">
                  <c:v>1.26</c:v>
                </c:pt>
                <c:pt idx="278">
                  <c:v>1.25</c:v>
                </c:pt>
                <c:pt idx="279">
                  <c:v>1.26</c:v>
                </c:pt>
                <c:pt idx="280">
                  <c:v>1.26</c:v>
                </c:pt>
                <c:pt idx="281">
                  <c:v>1.22</c:v>
                </c:pt>
                <c:pt idx="282">
                  <c:v>1.01</c:v>
                </c:pt>
                <c:pt idx="283">
                  <c:v>1.03</c:v>
                </c:pt>
                <c:pt idx="284">
                  <c:v>1.01</c:v>
                </c:pt>
                <c:pt idx="285">
                  <c:v>1.01</c:v>
                </c:pt>
                <c:pt idx="286">
                  <c:v>1</c:v>
                </c:pt>
                <c:pt idx="287">
                  <c:v>0.98</c:v>
                </c:pt>
                <c:pt idx="288">
                  <c:v>1</c:v>
                </c:pt>
                <c:pt idx="289">
                  <c:v>1.01</c:v>
                </c:pt>
                <c:pt idx="290">
                  <c:v>1</c:v>
                </c:pt>
                <c:pt idx="291">
                  <c:v>1</c:v>
                </c:pt>
                <c:pt idx="292">
                  <c:v>1</c:v>
                </c:pt>
                <c:pt idx="293">
                  <c:v>1.03</c:v>
                </c:pt>
                <c:pt idx="294">
                  <c:v>1.26</c:v>
                </c:pt>
                <c:pt idx="295">
                  <c:v>1.43</c:v>
                </c:pt>
                <c:pt idx="296">
                  <c:v>1.61</c:v>
                </c:pt>
                <c:pt idx="297">
                  <c:v>1.76</c:v>
                </c:pt>
                <c:pt idx="298">
                  <c:v>1.93</c:v>
                </c:pt>
                <c:pt idx="299">
                  <c:v>2.16</c:v>
                </c:pt>
                <c:pt idx="300">
                  <c:v>2.2799999999999998</c:v>
                </c:pt>
                <c:pt idx="301">
                  <c:v>2.5</c:v>
                </c:pt>
                <c:pt idx="302">
                  <c:v>2.63</c:v>
                </c:pt>
                <c:pt idx="303">
                  <c:v>2.79</c:v>
                </c:pt>
                <c:pt idx="304">
                  <c:v>3</c:v>
                </c:pt>
                <c:pt idx="305">
                  <c:v>3.04</c:v>
                </c:pt>
                <c:pt idx="306">
                  <c:v>3.26</c:v>
                </c:pt>
                <c:pt idx="307">
                  <c:v>3.5</c:v>
                </c:pt>
                <c:pt idx="308">
                  <c:v>3.62</c:v>
                </c:pt>
                <c:pt idx="309">
                  <c:v>3.78</c:v>
                </c:pt>
                <c:pt idx="310">
                  <c:v>4</c:v>
                </c:pt>
                <c:pt idx="311">
                  <c:v>4.16</c:v>
                </c:pt>
                <c:pt idx="312">
                  <c:v>4.29</c:v>
                </c:pt>
                <c:pt idx="313">
                  <c:v>4.49</c:v>
                </c:pt>
                <c:pt idx="314">
                  <c:v>4.59</c:v>
                </c:pt>
                <c:pt idx="315">
                  <c:v>4.79</c:v>
                </c:pt>
                <c:pt idx="316">
                  <c:v>4.9400000000000004</c:v>
                </c:pt>
                <c:pt idx="317">
                  <c:v>4.99</c:v>
                </c:pt>
                <c:pt idx="318">
                  <c:v>5.24</c:v>
                </c:pt>
                <c:pt idx="319">
                  <c:v>5.25</c:v>
                </c:pt>
                <c:pt idx="320">
                  <c:v>5.25</c:v>
                </c:pt>
                <c:pt idx="321">
                  <c:v>5.25</c:v>
                </c:pt>
                <c:pt idx="322">
                  <c:v>5.25</c:v>
                </c:pt>
                <c:pt idx="323">
                  <c:v>5.24</c:v>
                </c:pt>
                <c:pt idx="324">
                  <c:v>5.25</c:v>
                </c:pt>
                <c:pt idx="325">
                  <c:v>5.26</c:v>
                </c:pt>
                <c:pt idx="326">
                  <c:v>5.26</c:v>
                </c:pt>
                <c:pt idx="327">
                  <c:v>5.25</c:v>
                </c:pt>
                <c:pt idx="328">
                  <c:v>5.25</c:v>
                </c:pt>
                <c:pt idx="329">
                  <c:v>5.25</c:v>
                </c:pt>
                <c:pt idx="330">
                  <c:v>5.26</c:v>
                </c:pt>
                <c:pt idx="331">
                  <c:v>5.0199999999999996</c:v>
                </c:pt>
                <c:pt idx="332">
                  <c:v>4.9400000000000004</c:v>
                </c:pt>
                <c:pt idx="333">
                  <c:v>4.76</c:v>
                </c:pt>
                <c:pt idx="334">
                  <c:v>4.49</c:v>
                </c:pt>
                <c:pt idx="335">
                  <c:v>4.24</c:v>
                </c:pt>
                <c:pt idx="336">
                  <c:v>3.94</c:v>
                </c:pt>
                <c:pt idx="337">
                  <c:v>2.98</c:v>
                </c:pt>
                <c:pt idx="338">
                  <c:v>2.61</c:v>
                </c:pt>
                <c:pt idx="339">
                  <c:v>2.2799999999999998</c:v>
                </c:pt>
                <c:pt idx="340">
                  <c:v>1.98</c:v>
                </c:pt>
                <c:pt idx="341">
                  <c:v>2</c:v>
                </c:pt>
                <c:pt idx="342">
                  <c:v>2.0099999999999998</c:v>
                </c:pt>
                <c:pt idx="343">
                  <c:v>2</c:v>
                </c:pt>
                <c:pt idx="344">
                  <c:v>1.81</c:v>
                </c:pt>
                <c:pt idx="345">
                  <c:v>0.97</c:v>
                </c:pt>
                <c:pt idx="346">
                  <c:v>0.39</c:v>
                </c:pt>
                <c:pt idx="347">
                  <c:v>0.16</c:v>
                </c:pt>
                <c:pt idx="348">
                  <c:v>0.15</c:v>
                </c:pt>
                <c:pt idx="349">
                  <c:v>0.22</c:v>
                </c:pt>
                <c:pt idx="350">
                  <c:v>0.18</c:v>
                </c:pt>
                <c:pt idx="351">
                  <c:v>0.15</c:v>
                </c:pt>
                <c:pt idx="352">
                  <c:v>0.18</c:v>
                </c:pt>
                <c:pt idx="353">
                  <c:v>0.21</c:v>
                </c:pt>
                <c:pt idx="354">
                  <c:v>0.16</c:v>
                </c:pt>
                <c:pt idx="355">
                  <c:v>0.16</c:v>
                </c:pt>
                <c:pt idx="356">
                  <c:v>0.15</c:v>
                </c:pt>
                <c:pt idx="357">
                  <c:v>0.12</c:v>
                </c:pt>
                <c:pt idx="358">
                  <c:v>0.12</c:v>
                </c:pt>
                <c:pt idx="359">
                  <c:v>0.12</c:v>
                </c:pt>
                <c:pt idx="360">
                  <c:v>0.11</c:v>
                </c:pt>
                <c:pt idx="361">
                  <c:v>0.13</c:v>
                </c:pt>
                <c:pt idx="362">
                  <c:v>0.16</c:v>
                </c:pt>
                <c:pt idx="363">
                  <c:v>0.2</c:v>
                </c:pt>
                <c:pt idx="364">
                  <c:v>0.2</c:v>
                </c:pt>
                <c:pt idx="365">
                  <c:v>0.18</c:v>
                </c:pt>
                <c:pt idx="366">
                  <c:v>0.18</c:v>
                </c:pt>
                <c:pt idx="367">
                  <c:v>0.19</c:v>
                </c:pt>
                <c:pt idx="368">
                  <c:v>0.19</c:v>
                </c:pt>
                <c:pt idx="369">
                  <c:v>0.19</c:v>
                </c:pt>
                <c:pt idx="370">
                  <c:v>0.19</c:v>
                </c:pt>
                <c:pt idx="371">
                  <c:v>0.18</c:v>
                </c:pt>
                <c:pt idx="372">
                  <c:v>0.17</c:v>
                </c:pt>
                <c:pt idx="373">
                  <c:v>0.16</c:v>
                </c:pt>
                <c:pt idx="374">
                  <c:v>0.14000000000000001</c:v>
                </c:pt>
                <c:pt idx="375">
                  <c:v>0.1</c:v>
                </c:pt>
                <c:pt idx="376">
                  <c:v>0.09</c:v>
                </c:pt>
                <c:pt idx="377">
                  <c:v>0.09</c:v>
                </c:pt>
                <c:pt idx="378">
                  <c:v>7.0000000000000007E-2</c:v>
                </c:pt>
                <c:pt idx="379">
                  <c:v>0.1</c:v>
                </c:pt>
                <c:pt idx="380">
                  <c:v>0.08</c:v>
                </c:pt>
                <c:pt idx="381">
                  <c:v>7.0000000000000007E-2</c:v>
                </c:pt>
                <c:pt idx="382">
                  <c:v>0.08</c:v>
                </c:pt>
                <c:pt idx="383">
                  <c:v>7.0000000000000007E-2</c:v>
                </c:pt>
                <c:pt idx="384">
                  <c:v>0.08</c:v>
                </c:pt>
                <c:pt idx="385">
                  <c:v>0.1</c:v>
                </c:pt>
                <c:pt idx="386">
                  <c:v>0.13</c:v>
                </c:pt>
                <c:pt idx="387">
                  <c:v>0.14000000000000001</c:v>
                </c:pt>
                <c:pt idx="388">
                  <c:v>0.16</c:v>
                </c:pt>
                <c:pt idx="389">
                  <c:v>0.16</c:v>
                </c:pt>
                <c:pt idx="390">
                  <c:v>0.16</c:v>
                </c:pt>
                <c:pt idx="391">
                  <c:v>0.13</c:v>
                </c:pt>
                <c:pt idx="392">
                  <c:v>0.14000000000000001</c:v>
                </c:pt>
                <c:pt idx="393">
                  <c:v>0.16</c:v>
                </c:pt>
                <c:pt idx="394">
                  <c:v>0.16</c:v>
                </c:pt>
                <c:pt idx="395">
                  <c:v>0.16</c:v>
                </c:pt>
                <c:pt idx="396">
                  <c:v>0.14000000000000001</c:v>
                </c:pt>
                <c:pt idx="397">
                  <c:v>0.15</c:v>
                </c:pt>
                <c:pt idx="398">
                  <c:v>0.14000000000000001</c:v>
                </c:pt>
                <c:pt idx="399">
                  <c:v>0.15</c:v>
                </c:pt>
                <c:pt idx="400">
                  <c:v>0.11</c:v>
                </c:pt>
                <c:pt idx="401">
                  <c:v>0.09</c:v>
                </c:pt>
                <c:pt idx="402">
                  <c:v>0.09</c:v>
                </c:pt>
                <c:pt idx="403">
                  <c:v>0.08</c:v>
                </c:pt>
                <c:pt idx="404">
                  <c:v>0.08</c:v>
                </c:pt>
                <c:pt idx="405">
                  <c:v>0.09</c:v>
                </c:pt>
                <c:pt idx="406">
                  <c:v>0.08</c:v>
                </c:pt>
                <c:pt idx="407">
                  <c:v>0.09</c:v>
                </c:pt>
                <c:pt idx="408">
                  <c:v>7.0000000000000007E-2</c:v>
                </c:pt>
                <c:pt idx="409">
                  <c:v>7.0000000000000007E-2</c:v>
                </c:pt>
                <c:pt idx="410">
                  <c:v>0.08</c:v>
                </c:pt>
                <c:pt idx="411">
                  <c:v>0.09</c:v>
                </c:pt>
                <c:pt idx="412">
                  <c:v>0.09</c:v>
                </c:pt>
                <c:pt idx="413">
                  <c:v>0.1</c:v>
                </c:pt>
                <c:pt idx="414">
                  <c:v>0.09</c:v>
                </c:pt>
                <c:pt idx="415">
                  <c:v>0.09</c:v>
                </c:pt>
                <c:pt idx="416">
                  <c:v>0.09</c:v>
                </c:pt>
                <c:pt idx="417">
                  <c:v>0.09</c:v>
                </c:pt>
                <c:pt idx="418">
                  <c:v>0.09</c:v>
                </c:pt>
                <c:pt idx="419">
                  <c:v>0.12</c:v>
                </c:pt>
                <c:pt idx="420">
                  <c:v>0.11</c:v>
                </c:pt>
                <c:pt idx="421">
                  <c:v>0.11</c:v>
                </c:pt>
                <c:pt idx="422">
                  <c:v>0.11</c:v>
                </c:pt>
                <c:pt idx="423">
                  <c:v>0.12</c:v>
                </c:pt>
                <c:pt idx="424">
                  <c:v>0.12</c:v>
                </c:pt>
                <c:pt idx="425">
                  <c:v>0.13</c:v>
                </c:pt>
                <c:pt idx="426">
                  <c:v>0.13</c:v>
                </c:pt>
                <c:pt idx="427">
                  <c:v>0.14000000000000001</c:v>
                </c:pt>
                <c:pt idx="428">
                  <c:v>0.14000000000000001</c:v>
                </c:pt>
                <c:pt idx="429">
                  <c:v>0.12</c:v>
                </c:pt>
                <c:pt idx="430">
                  <c:v>0.12</c:v>
                </c:pt>
                <c:pt idx="431">
                  <c:v>0.24</c:v>
                </c:pt>
                <c:pt idx="432">
                  <c:v>0.34</c:v>
                </c:pt>
                <c:pt idx="433">
                  <c:v>0.38</c:v>
                </c:pt>
                <c:pt idx="434">
                  <c:v>0.36</c:v>
                </c:pt>
                <c:pt idx="435">
                  <c:v>0.37</c:v>
                </c:pt>
                <c:pt idx="436">
                  <c:v>0.37</c:v>
                </c:pt>
                <c:pt idx="437">
                  <c:v>0.38</c:v>
                </c:pt>
                <c:pt idx="438">
                  <c:v>0.39</c:v>
                </c:pt>
                <c:pt idx="439">
                  <c:v>0.4</c:v>
                </c:pt>
                <c:pt idx="440">
                  <c:v>0.4</c:v>
                </c:pt>
                <c:pt idx="441">
                  <c:v>0.4</c:v>
                </c:pt>
                <c:pt idx="442">
                  <c:v>0.41</c:v>
                </c:pt>
                <c:pt idx="443">
                  <c:v>0.54</c:v>
                </c:pt>
                <c:pt idx="444">
                  <c:v>0.65</c:v>
                </c:pt>
                <c:pt idx="445">
                  <c:v>0.66</c:v>
                </c:pt>
                <c:pt idx="446">
                  <c:v>0.79</c:v>
                </c:pt>
                <c:pt idx="447">
                  <c:v>0.9</c:v>
                </c:pt>
                <c:pt idx="448">
                  <c:v>0.91</c:v>
                </c:pt>
                <c:pt idx="449">
                  <c:v>1.04</c:v>
                </c:pt>
                <c:pt idx="450">
                  <c:v>1.1499999999999999</c:v>
                </c:pt>
                <c:pt idx="451">
                  <c:v>1.1599999999999999</c:v>
                </c:pt>
                <c:pt idx="452">
                  <c:v>1.1499999999999999</c:v>
                </c:pt>
                <c:pt idx="453">
                  <c:v>1.1499999999999999</c:v>
                </c:pt>
                <c:pt idx="454">
                  <c:v>1.1599999999999999</c:v>
                </c:pt>
                <c:pt idx="455">
                  <c:v>1.3</c:v>
                </c:pt>
                <c:pt idx="456">
                  <c:v>1.41</c:v>
                </c:pt>
                <c:pt idx="457">
                  <c:v>1.42</c:v>
                </c:pt>
                <c:pt idx="458">
                  <c:v>1.51</c:v>
                </c:pt>
                <c:pt idx="459">
                  <c:v>1.69</c:v>
                </c:pt>
                <c:pt idx="460">
                  <c:v>1.7</c:v>
                </c:pt>
                <c:pt idx="461">
                  <c:v>1.82</c:v>
                </c:pt>
                <c:pt idx="462">
                  <c:v>1.91</c:v>
                </c:pt>
                <c:pt idx="463">
                  <c:v>1.91</c:v>
                </c:pt>
                <c:pt idx="464">
                  <c:v>1.95</c:v>
                </c:pt>
                <c:pt idx="465">
                  <c:v>2.19</c:v>
                </c:pt>
                <c:pt idx="466">
                  <c:v>2.2000000000000002</c:v>
                </c:pt>
                <c:pt idx="467">
                  <c:v>2.27</c:v>
                </c:pt>
                <c:pt idx="468">
                  <c:v>2.4</c:v>
                </c:pt>
                <c:pt idx="469">
                  <c:v>2.4</c:v>
                </c:pt>
                <c:pt idx="470">
                  <c:v>2.41</c:v>
                </c:pt>
                <c:pt idx="471">
                  <c:v>2.42</c:v>
                </c:pt>
                <c:pt idx="472">
                  <c:v>2.39</c:v>
                </c:pt>
                <c:pt idx="473">
                  <c:v>2.38</c:v>
                </c:pt>
                <c:pt idx="474">
                  <c:v>2.4</c:v>
                </c:pt>
                <c:pt idx="475">
                  <c:v>2.13</c:v>
                </c:pt>
                <c:pt idx="476">
                  <c:v>2.04</c:v>
                </c:pt>
                <c:pt idx="477">
                  <c:v>1.83</c:v>
                </c:pt>
                <c:pt idx="478">
                  <c:v>1.55</c:v>
                </c:pt>
                <c:pt idx="479">
                  <c:v>1.55</c:v>
                </c:pt>
                <c:pt idx="480">
                  <c:v>1.55</c:v>
                </c:pt>
                <c:pt idx="481">
                  <c:v>1.58</c:v>
                </c:pt>
                <c:pt idx="482">
                  <c:v>0.65</c:v>
                </c:pt>
                <c:pt idx="483">
                  <c:v>0.05</c:v>
                </c:pt>
                <c:pt idx="484">
                  <c:v>0.05</c:v>
                </c:pt>
                <c:pt idx="485">
                  <c:v>0.08</c:v>
                </c:pt>
                <c:pt idx="486">
                  <c:v>0.09</c:v>
                </c:pt>
                <c:pt idx="487">
                  <c:v>0.1</c:v>
                </c:pt>
                <c:pt idx="488">
                  <c:v>0.09</c:v>
                </c:pt>
                <c:pt idx="489">
                  <c:v>0.09</c:v>
                </c:pt>
                <c:pt idx="490">
                  <c:v>0.09</c:v>
                </c:pt>
                <c:pt idx="491">
                  <c:v>0.09</c:v>
                </c:pt>
                <c:pt idx="492">
                  <c:v>0.09</c:v>
                </c:pt>
                <c:pt idx="493">
                  <c:v>0.08</c:v>
                </c:pt>
                <c:pt idx="494">
                  <c:v>7.0000000000000007E-2</c:v>
                </c:pt>
                <c:pt idx="495">
                  <c:v>7.0000000000000007E-2</c:v>
                </c:pt>
                <c:pt idx="496">
                  <c:v>0.06</c:v>
                </c:pt>
                <c:pt idx="497">
                  <c:v>0.08</c:v>
                </c:pt>
                <c:pt idx="498">
                  <c:v>0.1</c:v>
                </c:pt>
                <c:pt idx="499">
                  <c:v>0.09</c:v>
                </c:pt>
                <c:pt idx="500">
                  <c:v>0.08</c:v>
                </c:pt>
                <c:pt idx="501">
                  <c:v>0.08</c:v>
                </c:pt>
                <c:pt idx="502">
                  <c:v>0.08</c:v>
                </c:pt>
                <c:pt idx="503">
                  <c:v>0.08</c:v>
                </c:pt>
                <c:pt idx="504">
                  <c:v>0.08</c:v>
                </c:pt>
                <c:pt idx="505">
                  <c:v>0.08</c:v>
                </c:pt>
                <c:pt idx="506">
                  <c:v>0.2</c:v>
                </c:pt>
                <c:pt idx="507">
                  <c:v>0.33</c:v>
                </c:pt>
                <c:pt idx="508">
                  <c:v>0.77</c:v>
                </c:pt>
                <c:pt idx="509">
                  <c:v>1.21</c:v>
                </c:pt>
                <c:pt idx="510">
                  <c:v>1.68</c:v>
                </c:pt>
                <c:pt idx="511">
                  <c:v>2.33</c:v>
                </c:pt>
                <c:pt idx="512">
                  <c:v>2.56</c:v>
                </c:pt>
                <c:pt idx="513">
                  <c:v>3.08</c:v>
                </c:pt>
                <c:pt idx="514">
                  <c:v>3.78</c:v>
                </c:pt>
                <c:pt idx="515">
                  <c:v>4.0999999999999996</c:v>
                </c:pt>
                <c:pt idx="516">
                  <c:v>4.33</c:v>
                </c:pt>
              </c:numCache>
            </c:numRef>
          </c:val>
          <c:smooth val="0"/>
          <c:extLst>
            <c:ext xmlns:c16="http://schemas.microsoft.com/office/drawing/2014/chart" uri="{C3380CC4-5D6E-409C-BE32-E72D297353CC}">
              <c16:uniqueId val="{00000000-0CF6-4567-B5F6-845C6FEDB856}"/>
            </c:ext>
          </c:extLst>
        </c:ser>
        <c:ser>
          <c:idx val="1"/>
          <c:order val="1"/>
          <c:spPr>
            <a:ln w="22225" cap="rnd">
              <a:solidFill>
                <a:schemeClr val="accent3"/>
              </a:solidFill>
              <a:prstDash val="sysDash"/>
              <a:round/>
            </a:ln>
            <a:effectLst/>
          </c:spPr>
          <c:marker>
            <c:symbol val="none"/>
          </c:marker>
          <c:cat>
            <c:numRef>
              <c:f>'FRED Graph'!$A$12:$A$528</c:f>
              <c:numCache>
                <c:formatCode>yyyy\-mm\-dd</c:formatCode>
                <c:ptCount val="517"/>
                <c:pt idx="0">
                  <c:v>29221</c:v>
                </c:pt>
                <c:pt idx="1">
                  <c:v>29252</c:v>
                </c:pt>
                <c:pt idx="2">
                  <c:v>29281</c:v>
                </c:pt>
                <c:pt idx="3">
                  <c:v>29312</c:v>
                </c:pt>
                <c:pt idx="4">
                  <c:v>29342</c:v>
                </c:pt>
                <c:pt idx="5">
                  <c:v>29373</c:v>
                </c:pt>
                <c:pt idx="6">
                  <c:v>29403</c:v>
                </c:pt>
                <c:pt idx="7">
                  <c:v>29434</c:v>
                </c:pt>
                <c:pt idx="8">
                  <c:v>29465</c:v>
                </c:pt>
                <c:pt idx="9">
                  <c:v>29495</c:v>
                </c:pt>
                <c:pt idx="10">
                  <c:v>29526</c:v>
                </c:pt>
                <c:pt idx="11">
                  <c:v>29556</c:v>
                </c:pt>
                <c:pt idx="12">
                  <c:v>29587</c:v>
                </c:pt>
                <c:pt idx="13">
                  <c:v>29618</c:v>
                </c:pt>
                <c:pt idx="14">
                  <c:v>29646</c:v>
                </c:pt>
                <c:pt idx="15">
                  <c:v>29677</c:v>
                </c:pt>
                <c:pt idx="16">
                  <c:v>29707</c:v>
                </c:pt>
                <c:pt idx="17">
                  <c:v>29738</c:v>
                </c:pt>
                <c:pt idx="18">
                  <c:v>29768</c:v>
                </c:pt>
                <c:pt idx="19">
                  <c:v>29799</c:v>
                </c:pt>
                <c:pt idx="20">
                  <c:v>29830</c:v>
                </c:pt>
                <c:pt idx="21">
                  <c:v>29860</c:v>
                </c:pt>
                <c:pt idx="22">
                  <c:v>29891</c:v>
                </c:pt>
                <c:pt idx="23">
                  <c:v>29921</c:v>
                </c:pt>
                <c:pt idx="24">
                  <c:v>29952</c:v>
                </c:pt>
                <c:pt idx="25">
                  <c:v>29983</c:v>
                </c:pt>
                <c:pt idx="26">
                  <c:v>30011</c:v>
                </c:pt>
                <c:pt idx="27">
                  <c:v>30042</c:v>
                </c:pt>
                <c:pt idx="28">
                  <c:v>30072</c:v>
                </c:pt>
                <c:pt idx="29">
                  <c:v>30103</c:v>
                </c:pt>
                <c:pt idx="30">
                  <c:v>30133</c:v>
                </c:pt>
                <c:pt idx="31">
                  <c:v>30164</c:v>
                </c:pt>
                <c:pt idx="32">
                  <c:v>30195</c:v>
                </c:pt>
                <c:pt idx="33">
                  <c:v>30225</c:v>
                </c:pt>
                <c:pt idx="34">
                  <c:v>30256</c:v>
                </c:pt>
                <c:pt idx="35">
                  <c:v>30286</c:v>
                </c:pt>
                <c:pt idx="36">
                  <c:v>30317</c:v>
                </c:pt>
                <c:pt idx="37">
                  <c:v>30348</c:v>
                </c:pt>
                <c:pt idx="38">
                  <c:v>30376</c:v>
                </c:pt>
                <c:pt idx="39">
                  <c:v>30407</c:v>
                </c:pt>
                <c:pt idx="40">
                  <c:v>30437</c:v>
                </c:pt>
                <c:pt idx="41">
                  <c:v>30468</c:v>
                </c:pt>
                <c:pt idx="42">
                  <c:v>30498</c:v>
                </c:pt>
                <c:pt idx="43">
                  <c:v>30529</c:v>
                </c:pt>
                <c:pt idx="44">
                  <c:v>30560</c:v>
                </c:pt>
                <c:pt idx="45">
                  <c:v>30590</c:v>
                </c:pt>
                <c:pt idx="46">
                  <c:v>30621</c:v>
                </c:pt>
                <c:pt idx="47">
                  <c:v>30651</c:v>
                </c:pt>
                <c:pt idx="48">
                  <c:v>30682</c:v>
                </c:pt>
                <c:pt idx="49">
                  <c:v>30713</c:v>
                </c:pt>
                <c:pt idx="50">
                  <c:v>30742</c:v>
                </c:pt>
                <c:pt idx="51">
                  <c:v>30773</c:v>
                </c:pt>
                <c:pt idx="52">
                  <c:v>30803</c:v>
                </c:pt>
                <c:pt idx="53">
                  <c:v>30834</c:v>
                </c:pt>
                <c:pt idx="54">
                  <c:v>30864</c:v>
                </c:pt>
                <c:pt idx="55">
                  <c:v>30895</c:v>
                </c:pt>
                <c:pt idx="56">
                  <c:v>30926</c:v>
                </c:pt>
                <c:pt idx="57">
                  <c:v>30956</c:v>
                </c:pt>
                <c:pt idx="58">
                  <c:v>30987</c:v>
                </c:pt>
                <c:pt idx="59">
                  <c:v>31017</c:v>
                </c:pt>
                <c:pt idx="60">
                  <c:v>31048</c:v>
                </c:pt>
                <c:pt idx="61">
                  <c:v>31079</c:v>
                </c:pt>
                <c:pt idx="62">
                  <c:v>31107</c:v>
                </c:pt>
                <c:pt idx="63">
                  <c:v>31138</c:v>
                </c:pt>
                <c:pt idx="64">
                  <c:v>31168</c:v>
                </c:pt>
                <c:pt idx="65">
                  <c:v>31199</c:v>
                </c:pt>
                <c:pt idx="66">
                  <c:v>31229</c:v>
                </c:pt>
                <c:pt idx="67">
                  <c:v>31260</c:v>
                </c:pt>
                <c:pt idx="68">
                  <c:v>31291</c:v>
                </c:pt>
                <c:pt idx="69">
                  <c:v>31321</c:v>
                </c:pt>
                <c:pt idx="70">
                  <c:v>31352</c:v>
                </c:pt>
                <c:pt idx="71">
                  <c:v>31382</c:v>
                </c:pt>
                <c:pt idx="72">
                  <c:v>31413</c:v>
                </c:pt>
                <c:pt idx="73">
                  <c:v>31444</c:v>
                </c:pt>
                <c:pt idx="74">
                  <c:v>31472</c:v>
                </c:pt>
                <c:pt idx="75">
                  <c:v>31503</c:v>
                </c:pt>
                <c:pt idx="76">
                  <c:v>31533</c:v>
                </c:pt>
                <c:pt idx="77">
                  <c:v>31564</c:v>
                </c:pt>
                <c:pt idx="78">
                  <c:v>31594</c:v>
                </c:pt>
                <c:pt idx="79">
                  <c:v>31625</c:v>
                </c:pt>
                <c:pt idx="80">
                  <c:v>31656</c:v>
                </c:pt>
                <c:pt idx="81">
                  <c:v>31686</c:v>
                </c:pt>
                <c:pt idx="82">
                  <c:v>31717</c:v>
                </c:pt>
                <c:pt idx="83">
                  <c:v>31747</c:v>
                </c:pt>
                <c:pt idx="84">
                  <c:v>31778</c:v>
                </c:pt>
                <c:pt idx="85">
                  <c:v>31809</c:v>
                </c:pt>
                <c:pt idx="86">
                  <c:v>31837</c:v>
                </c:pt>
                <c:pt idx="87">
                  <c:v>31868</c:v>
                </c:pt>
                <c:pt idx="88">
                  <c:v>31898</c:v>
                </c:pt>
                <c:pt idx="89">
                  <c:v>31929</c:v>
                </c:pt>
                <c:pt idx="90">
                  <c:v>31959</c:v>
                </c:pt>
                <c:pt idx="91">
                  <c:v>31990</c:v>
                </c:pt>
                <c:pt idx="92">
                  <c:v>32021</c:v>
                </c:pt>
                <c:pt idx="93">
                  <c:v>32051</c:v>
                </c:pt>
                <c:pt idx="94">
                  <c:v>32082</c:v>
                </c:pt>
                <c:pt idx="95">
                  <c:v>32112</c:v>
                </c:pt>
                <c:pt idx="96">
                  <c:v>32143</c:v>
                </c:pt>
                <c:pt idx="97">
                  <c:v>32174</c:v>
                </c:pt>
                <c:pt idx="98">
                  <c:v>32203</c:v>
                </c:pt>
                <c:pt idx="99">
                  <c:v>32234</c:v>
                </c:pt>
                <c:pt idx="100">
                  <c:v>32264</c:v>
                </c:pt>
                <c:pt idx="101">
                  <c:v>32295</c:v>
                </c:pt>
                <c:pt idx="102">
                  <c:v>32325</c:v>
                </c:pt>
                <c:pt idx="103">
                  <c:v>32356</c:v>
                </c:pt>
                <c:pt idx="104">
                  <c:v>32387</c:v>
                </c:pt>
                <c:pt idx="105">
                  <c:v>32417</c:v>
                </c:pt>
                <c:pt idx="106">
                  <c:v>32448</c:v>
                </c:pt>
                <c:pt idx="107">
                  <c:v>32478</c:v>
                </c:pt>
                <c:pt idx="108">
                  <c:v>32509</c:v>
                </c:pt>
                <c:pt idx="109">
                  <c:v>32540</c:v>
                </c:pt>
                <c:pt idx="110">
                  <c:v>32568</c:v>
                </c:pt>
                <c:pt idx="111">
                  <c:v>32599</c:v>
                </c:pt>
                <c:pt idx="112">
                  <c:v>32629</c:v>
                </c:pt>
                <c:pt idx="113">
                  <c:v>32660</c:v>
                </c:pt>
                <c:pt idx="114">
                  <c:v>32690</c:v>
                </c:pt>
                <c:pt idx="115">
                  <c:v>32721</c:v>
                </c:pt>
                <c:pt idx="116">
                  <c:v>32752</c:v>
                </c:pt>
                <c:pt idx="117">
                  <c:v>32782</c:v>
                </c:pt>
                <c:pt idx="118">
                  <c:v>32813</c:v>
                </c:pt>
                <c:pt idx="119">
                  <c:v>32843</c:v>
                </c:pt>
                <c:pt idx="120">
                  <c:v>32874</c:v>
                </c:pt>
                <c:pt idx="121">
                  <c:v>32905</c:v>
                </c:pt>
                <c:pt idx="122">
                  <c:v>32933</c:v>
                </c:pt>
                <c:pt idx="123">
                  <c:v>32964</c:v>
                </c:pt>
                <c:pt idx="124">
                  <c:v>32994</c:v>
                </c:pt>
                <c:pt idx="125">
                  <c:v>33025</c:v>
                </c:pt>
                <c:pt idx="126">
                  <c:v>33055</c:v>
                </c:pt>
                <c:pt idx="127">
                  <c:v>33086</c:v>
                </c:pt>
                <c:pt idx="128">
                  <c:v>33117</c:v>
                </c:pt>
                <c:pt idx="129">
                  <c:v>33147</c:v>
                </c:pt>
                <c:pt idx="130">
                  <c:v>33178</c:v>
                </c:pt>
                <c:pt idx="131">
                  <c:v>33208</c:v>
                </c:pt>
                <c:pt idx="132">
                  <c:v>33239</c:v>
                </c:pt>
                <c:pt idx="133">
                  <c:v>33270</c:v>
                </c:pt>
                <c:pt idx="134">
                  <c:v>33298</c:v>
                </c:pt>
                <c:pt idx="135">
                  <c:v>33329</c:v>
                </c:pt>
                <c:pt idx="136">
                  <c:v>33359</c:v>
                </c:pt>
                <c:pt idx="137">
                  <c:v>33390</c:v>
                </c:pt>
                <c:pt idx="138">
                  <c:v>33420</c:v>
                </c:pt>
                <c:pt idx="139">
                  <c:v>33451</c:v>
                </c:pt>
                <c:pt idx="140">
                  <c:v>33482</c:v>
                </c:pt>
                <c:pt idx="141">
                  <c:v>33512</c:v>
                </c:pt>
                <c:pt idx="142">
                  <c:v>33543</c:v>
                </c:pt>
                <c:pt idx="143">
                  <c:v>33573</c:v>
                </c:pt>
                <c:pt idx="144">
                  <c:v>33604</c:v>
                </c:pt>
                <c:pt idx="145">
                  <c:v>33635</c:v>
                </c:pt>
                <c:pt idx="146">
                  <c:v>33664</c:v>
                </c:pt>
                <c:pt idx="147">
                  <c:v>33695</c:v>
                </c:pt>
                <c:pt idx="148">
                  <c:v>33725</c:v>
                </c:pt>
                <c:pt idx="149">
                  <c:v>33756</c:v>
                </c:pt>
                <c:pt idx="150">
                  <c:v>33786</c:v>
                </c:pt>
                <c:pt idx="151">
                  <c:v>33817</c:v>
                </c:pt>
                <c:pt idx="152">
                  <c:v>33848</c:v>
                </c:pt>
                <c:pt idx="153">
                  <c:v>33878</c:v>
                </c:pt>
                <c:pt idx="154">
                  <c:v>33909</c:v>
                </c:pt>
                <c:pt idx="155">
                  <c:v>33939</c:v>
                </c:pt>
                <c:pt idx="156">
                  <c:v>33970</c:v>
                </c:pt>
                <c:pt idx="157">
                  <c:v>34001</c:v>
                </c:pt>
                <c:pt idx="158">
                  <c:v>34029</c:v>
                </c:pt>
                <c:pt idx="159">
                  <c:v>34060</c:v>
                </c:pt>
                <c:pt idx="160">
                  <c:v>34090</c:v>
                </c:pt>
                <c:pt idx="161">
                  <c:v>34121</c:v>
                </c:pt>
                <c:pt idx="162">
                  <c:v>34151</c:v>
                </c:pt>
                <c:pt idx="163">
                  <c:v>34182</c:v>
                </c:pt>
                <c:pt idx="164">
                  <c:v>34213</c:v>
                </c:pt>
                <c:pt idx="165">
                  <c:v>34243</c:v>
                </c:pt>
                <c:pt idx="166">
                  <c:v>34274</c:v>
                </c:pt>
                <c:pt idx="167">
                  <c:v>34304</c:v>
                </c:pt>
                <c:pt idx="168">
                  <c:v>34335</c:v>
                </c:pt>
                <c:pt idx="169">
                  <c:v>34366</c:v>
                </c:pt>
                <c:pt idx="170">
                  <c:v>34394</c:v>
                </c:pt>
                <c:pt idx="171">
                  <c:v>34425</c:v>
                </c:pt>
                <c:pt idx="172">
                  <c:v>34455</c:v>
                </c:pt>
                <c:pt idx="173">
                  <c:v>34486</c:v>
                </c:pt>
                <c:pt idx="174">
                  <c:v>34516</c:v>
                </c:pt>
                <c:pt idx="175">
                  <c:v>34547</c:v>
                </c:pt>
                <c:pt idx="176">
                  <c:v>34578</c:v>
                </c:pt>
                <c:pt idx="177">
                  <c:v>34608</c:v>
                </c:pt>
                <c:pt idx="178">
                  <c:v>34639</c:v>
                </c:pt>
                <c:pt idx="179">
                  <c:v>34669</c:v>
                </c:pt>
                <c:pt idx="180">
                  <c:v>34700</c:v>
                </c:pt>
                <c:pt idx="181">
                  <c:v>34731</c:v>
                </c:pt>
                <c:pt idx="182">
                  <c:v>34759</c:v>
                </c:pt>
                <c:pt idx="183">
                  <c:v>34790</c:v>
                </c:pt>
                <c:pt idx="184">
                  <c:v>34820</c:v>
                </c:pt>
                <c:pt idx="185">
                  <c:v>34851</c:v>
                </c:pt>
                <c:pt idx="186">
                  <c:v>34881</c:v>
                </c:pt>
                <c:pt idx="187">
                  <c:v>34912</c:v>
                </c:pt>
                <c:pt idx="188">
                  <c:v>34943</c:v>
                </c:pt>
                <c:pt idx="189">
                  <c:v>34973</c:v>
                </c:pt>
                <c:pt idx="190">
                  <c:v>35004</c:v>
                </c:pt>
                <c:pt idx="191">
                  <c:v>35034</c:v>
                </c:pt>
                <c:pt idx="192">
                  <c:v>35065</c:v>
                </c:pt>
                <c:pt idx="193">
                  <c:v>35096</c:v>
                </c:pt>
                <c:pt idx="194">
                  <c:v>35125</c:v>
                </c:pt>
                <c:pt idx="195">
                  <c:v>35156</c:v>
                </c:pt>
                <c:pt idx="196">
                  <c:v>35186</c:v>
                </c:pt>
                <c:pt idx="197">
                  <c:v>35217</c:v>
                </c:pt>
                <c:pt idx="198">
                  <c:v>35247</c:v>
                </c:pt>
                <c:pt idx="199">
                  <c:v>35278</c:v>
                </c:pt>
                <c:pt idx="200">
                  <c:v>35309</c:v>
                </c:pt>
                <c:pt idx="201">
                  <c:v>35339</c:v>
                </c:pt>
                <c:pt idx="202">
                  <c:v>35370</c:v>
                </c:pt>
                <c:pt idx="203">
                  <c:v>35400</c:v>
                </c:pt>
                <c:pt idx="204">
                  <c:v>35431</c:v>
                </c:pt>
                <c:pt idx="205">
                  <c:v>35462</c:v>
                </c:pt>
                <c:pt idx="206">
                  <c:v>35490</c:v>
                </c:pt>
                <c:pt idx="207">
                  <c:v>35521</c:v>
                </c:pt>
                <c:pt idx="208">
                  <c:v>35551</c:v>
                </c:pt>
                <c:pt idx="209">
                  <c:v>35582</c:v>
                </c:pt>
                <c:pt idx="210">
                  <c:v>35612</c:v>
                </c:pt>
                <c:pt idx="211">
                  <c:v>35643</c:v>
                </c:pt>
                <c:pt idx="212">
                  <c:v>35674</c:v>
                </c:pt>
                <c:pt idx="213">
                  <c:v>35704</c:v>
                </c:pt>
                <c:pt idx="214">
                  <c:v>35735</c:v>
                </c:pt>
                <c:pt idx="215">
                  <c:v>35765</c:v>
                </c:pt>
                <c:pt idx="216">
                  <c:v>35796</c:v>
                </c:pt>
                <c:pt idx="217">
                  <c:v>35827</c:v>
                </c:pt>
                <c:pt idx="218">
                  <c:v>35855</c:v>
                </c:pt>
                <c:pt idx="219">
                  <c:v>35886</c:v>
                </c:pt>
                <c:pt idx="220">
                  <c:v>35916</c:v>
                </c:pt>
                <c:pt idx="221">
                  <c:v>35947</c:v>
                </c:pt>
                <c:pt idx="222">
                  <c:v>35977</c:v>
                </c:pt>
                <c:pt idx="223">
                  <c:v>36008</c:v>
                </c:pt>
                <c:pt idx="224">
                  <c:v>36039</c:v>
                </c:pt>
                <c:pt idx="225">
                  <c:v>36069</c:v>
                </c:pt>
                <c:pt idx="226">
                  <c:v>36100</c:v>
                </c:pt>
                <c:pt idx="227">
                  <c:v>36130</c:v>
                </c:pt>
                <c:pt idx="228">
                  <c:v>36161</c:v>
                </c:pt>
                <c:pt idx="229">
                  <c:v>36192</c:v>
                </c:pt>
                <c:pt idx="230">
                  <c:v>36220</c:v>
                </c:pt>
                <c:pt idx="231">
                  <c:v>36251</c:v>
                </c:pt>
                <c:pt idx="232">
                  <c:v>36281</c:v>
                </c:pt>
                <c:pt idx="233">
                  <c:v>36312</c:v>
                </c:pt>
                <c:pt idx="234">
                  <c:v>36342</c:v>
                </c:pt>
                <c:pt idx="235">
                  <c:v>36373</c:v>
                </c:pt>
                <c:pt idx="236">
                  <c:v>36404</c:v>
                </c:pt>
                <c:pt idx="237">
                  <c:v>36434</c:v>
                </c:pt>
                <c:pt idx="238">
                  <c:v>36465</c:v>
                </c:pt>
                <c:pt idx="239">
                  <c:v>36495</c:v>
                </c:pt>
                <c:pt idx="240">
                  <c:v>36526</c:v>
                </c:pt>
                <c:pt idx="241">
                  <c:v>36557</c:v>
                </c:pt>
                <c:pt idx="242">
                  <c:v>36586</c:v>
                </c:pt>
                <c:pt idx="243">
                  <c:v>36617</c:v>
                </c:pt>
                <c:pt idx="244">
                  <c:v>36647</c:v>
                </c:pt>
                <c:pt idx="245">
                  <c:v>36678</c:v>
                </c:pt>
                <c:pt idx="246">
                  <c:v>36708</c:v>
                </c:pt>
                <c:pt idx="247">
                  <c:v>36739</c:v>
                </c:pt>
                <c:pt idx="248">
                  <c:v>36770</c:v>
                </c:pt>
                <c:pt idx="249">
                  <c:v>36800</c:v>
                </c:pt>
                <c:pt idx="250">
                  <c:v>36831</c:v>
                </c:pt>
                <c:pt idx="251">
                  <c:v>36861</c:v>
                </c:pt>
                <c:pt idx="252">
                  <c:v>36892</c:v>
                </c:pt>
                <c:pt idx="253">
                  <c:v>36923</c:v>
                </c:pt>
                <c:pt idx="254">
                  <c:v>36951</c:v>
                </c:pt>
                <c:pt idx="255">
                  <c:v>36982</c:v>
                </c:pt>
                <c:pt idx="256">
                  <c:v>37012</c:v>
                </c:pt>
                <c:pt idx="257">
                  <c:v>37043</c:v>
                </c:pt>
                <c:pt idx="258">
                  <c:v>37073</c:v>
                </c:pt>
                <c:pt idx="259">
                  <c:v>37104</c:v>
                </c:pt>
                <c:pt idx="260">
                  <c:v>37135</c:v>
                </c:pt>
                <c:pt idx="261">
                  <c:v>37165</c:v>
                </c:pt>
                <c:pt idx="262">
                  <c:v>37196</c:v>
                </c:pt>
                <c:pt idx="263">
                  <c:v>37226</c:v>
                </c:pt>
                <c:pt idx="264">
                  <c:v>37257</c:v>
                </c:pt>
                <c:pt idx="265">
                  <c:v>37288</c:v>
                </c:pt>
                <c:pt idx="266">
                  <c:v>37316</c:v>
                </c:pt>
                <c:pt idx="267">
                  <c:v>37347</c:v>
                </c:pt>
                <c:pt idx="268">
                  <c:v>37377</c:v>
                </c:pt>
                <c:pt idx="269">
                  <c:v>37408</c:v>
                </c:pt>
                <c:pt idx="270">
                  <c:v>37438</c:v>
                </c:pt>
                <c:pt idx="271">
                  <c:v>37469</c:v>
                </c:pt>
                <c:pt idx="272">
                  <c:v>37500</c:v>
                </c:pt>
                <c:pt idx="273">
                  <c:v>37530</c:v>
                </c:pt>
                <c:pt idx="274">
                  <c:v>37561</c:v>
                </c:pt>
                <c:pt idx="275">
                  <c:v>37591</c:v>
                </c:pt>
                <c:pt idx="276">
                  <c:v>37622</c:v>
                </c:pt>
                <c:pt idx="277">
                  <c:v>37653</c:v>
                </c:pt>
                <c:pt idx="278">
                  <c:v>37681</c:v>
                </c:pt>
                <c:pt idx="279">
                  <c:v>37712</c:v>
                </c:pt>
                <c:pt idx="280">
                  <c:v>37742</c:v>
                </c:pt>
                <c:pt idx="281">
                  <c:v>37773</c:v>
                </c:pt>
                <c:pt idx="282">
                  <c:v>37803</c:v>
                </c:pt>
                <c:pt idx="283">
                  <c:v>37834</c:v>
                </c:pt>
                <c:pt idx="284">
                  <c:v>37865</c:v>
                </c:pt>
                <c:pt idx="285">
                  <c:v>37895</c:v>
                </c:pt>
                <c:pt idx="286">
                  <c:v>37926</c:v>
                </c:pt>
                <c:pt idx="287">
                  <c:v>37956</c:v>
                </c:pt>
                <c:pt idx="288">
                  <c:v>37987</c:v>
                </c:pt>
                <c:pt idx="289">
                  <c:v>38018</c:v>
                </c:pt>
                <c:pt idx="290">
                  <c:v>38047</c:v>
                </c:pt>
                <c:pt idx="291">
                  <c:v>38078</c:v>
                </c:pt>
                <c:pt idx="292">
                  <c:v>38108</c:v>
                </c:pt>
                <c:pt idx="293">
                  <c:v>38139</c:v>
                </c:pt>
                <c:pt idx="294">
                  <c:v>38169</c:v>
                </c:pt>
                <c:pt idx="295">
                  <c:v>38200</c:v>
                </c:pt>
                <c:pt idx="296">
                  <c:v>38231</c:v>
                </c:pt>
                <c:pt idx="297">
                  <c:v>38261</c:v>
                </c:pt>
                <c:pt idx="298">
                  <c:v>38292</c:v>
                </c:pt>
                <c:pt idx="299">
                  <c:v>38322</c:v>
                </c:pt>
                <c:pt idx="300">
                  <c:v>38353</c:v>
                </c:pt>
                <c:pt idx="301">
                  <c:v>38384</c:v>
                </c:pt>
                <c:pt idx="302">
                  <c:v>38412</c:v>
                </c:pt>
                <c:pt idx="303">
                  <c:v>38443</c:v>
                </c:pt>
                <c:pt idx="304">
                  <c:v>38473</c:v>
                </c:pt>
                <c:pt idx="305">
                  <c:v>38504</c:v>
                </c:pt>
                <c:pt idx="306">
                  <c:v>38534</c:v>
                </c:pt>
                <c:pt idx="307">
                  <c:v>38565</c:v>
                </c:pt>
                <c:pt idx="308">
                  <c:v>38596</c:v>
                </c:pt>
                <c:pt idx="309">
                  <c:v>38626</c:v>
                </c:pt>
                <c:pt idx="310">
                  <c:v>38657</c:v>
                </c:pt>
                <c:pt idx="311">
                  <c:v>38687</c:v>
                </c:pt>
                <c:pt idx="312">
                  <c:v>38718</c:v>
                </c:pt>
                <c:pt idx="313">
                  <c:v>38749</c:v>
                </c:pt>
                <c:pt idx="314">
                  <c:v>38777</c:v>
                </c:pt>
                <c:pt idx="315">
                  <c:v>38808</c:v>
                </c:pt>
                <c:pt idx="316">
                  <c:v>38838</c:v>
                </c:pt>
                <c:pt idx="317">
                  <c:v>38869</c:v>
                </c:pt>
                <c:pt idx="318">
                  <c:v>38899</c:v>
                </c:pt>
                <c:pt idx="319">
                  <c:v>38930</c:v>
                </c:pt>
                <c:pt idx="320">
                  <c:v>38961</c:v>
                </c:pt>
                <c:pt idx="321">
                  <c:v>38991</c:v>
                </c:pt>
                <c:pt idx="322">
                  <c:v>39022</c:v>
                </c:pt>
                <c:pt idx="323">
                  <c:v>39052</c:v>
                </c:pt>
                <c:pt idx="324">
                  <c:v>39083</c:v>
                </c:pt>
                <c:pt idx="325">
                  <c:v>39114</c:v>
                </c:pt>
                <c:pt idx="326">
                  <c:v>39142</c:v>
                </c:pt>
                <c:pt idx="327">
                  <c:v>39173</c:v>
                </c:pt>
                <c:pt idx="328">
                  <c:v>39203</c:v>
                </c:pt>
                <c:pt idx="329">
                  <c:v>39234</c:v>
                </c:pt>
                <c:pt idx="330">
                  <c:v>39264</c:v>
                </c:pt>
                <c:pt idx="331">
                  <c:v>39295</c:v>
                </c:pt>
                <c:pt idx="332">
                  <c:v>39326</c:v>
                </c:pt>
                <c:pt idx="333">
                  <c:v>39356</c:v>
                </c:pt>
                <c:pt idx="334">
                  <c:v>39387</c:v>
                </c:pt>
                <c:pt idx="335">
                  <c:v>39417</c:v>
                </c:pt>
                <c:pt idx="336">
                  <c:v>39448</c:v>
                </c:pt>
                <c:pt idx="337">
                  <c:v>39479</c:v>
                </c:pt>
                <c:pt idx="338">
                  <c:v>39508</c:v>
                </c:pt>
                <c:pt idx="339">
                  <c:v>39539</c:v>
                </c:pt>
                <c:pt idx="340">
                  <c:v>39569</c:v>
                </c:pt>
                <c:pt idx="341">
                  <c:v>39600</c:v>
                </c:pt>
                <c:pt idx="342">
                  <c:v>39630</c:v>
                </c:pt>
                <c:pt idx="343">
                  <c:v>39661</c:v>
                </c:pt>
                <c:pt idx="344">
                  <c:v>39692</c:v>
                </c:pt>
                <c:pt idx="345">
                  <c:v>39722</c:v>
                </c:pt>
                <c:pt idx="346">
                  <c:v>39753</c:v>
                </c:pt>
                <c:pt idx="347">
                  <c:v>39783</c:v>
                </c:pt>
                <c:pt idx="348">
                  <c:v>39814</c:v>
                </c:pt>
                <c:pt idx="349">
                  <c:v>39845</c:v>
                </c:pt>
                <c:pt idx="350">
                  <c:v>39873</c:v>
                </c:pt>
                <c:pt idx="351">
                  <c:v>39904</c:v>
                </c:pt>
                <c:pt idx="352">
                  <c:v>39934</c:v>
                </c:pt>
                <c:pt idx="353">
                  <c:v>39965</c:v>
                </c:pt>
                <c:pt idx="354">
                  <c:v>39995</c:v>
                </c:pt>
                <c:pt idx="355">
                  <c:v>40026</c:v>
                </c:pt>
                <c:pt idx="356">
                  <c:v>40057</c:v>
                </c:pt>
                <c:pt idx="357">
                  <c:v>40087</c:v>
                </c:pt>
                <c:pt idx="358">
                  <c:v>40118</c:v>
                </c:pt>
                <c:pt idx="359">
                  <c:v>40148</c:v>
                </c:pt>
                <c:pt idx="360">
                  <c:v>40179</c:v>
                </c:pt>
                <c:pt idx="361">
                  <c:v>40210</c:v>
                </c:pt>
                <c:pt idx="362">
                  <c:v>40238</c:v>
                </c:pt>
                <c:pt idx="363">
                  <c:v>40269</c:v>
                </c:pt>
                <c:pt idx="364">
                  <c:v>40299</c:v>
                </c:pt>
                <c:pt idx="365">
                  <c:v>40330</c:v>
                </c:pt>
                <c:pt idx="366">
                  <c:v>40360</c:v>
                </c:pt>
                <c:pt idx="367">
                  <c:v>40391</c:v>
                </c:pt>
                <c:pt idx="368">
                  <c:v>40422</c:v>
                </c:pt>
                <c:pt idx="369">
                  <c:v>40452</c:v>
                </c:pt>
                <c:pt idx="370">
                  <c:v>40483</c:v>
                </c:pt>
                <c:pt idx="371">
                  <c:v>40513</c:v>
                </c:pt>
                <c:pt idx="372">
                  <c:v>40544</c:v>
                </c:pt>
                <c:pt idx="373">
                  <c:v>40575</c:v>
                </c:pt>
                <c:pt idx="374">
                  <c:v>40603</c:v>
                </c:pt>
                <c:pt idx="375">
                  <c:v>40634</c:v>
                </c:pt>
                <c:pt idx="376">
                  <c:v>40664</c:v>
                </c:pt>
                <c:pt idx="377">
                  <c:v>40695</c:v>
                </c:pt>
                <c:pt idx="378">
                  <c:v>40725</c:v>
                </c:pt>
                <c:pt idx="379">
                  <c:v>40756</c:v>
                </c:pt>
                <c:pt idx="380">
                  <c:v>40787</c:v>
                </c:pt>
                <c:pt idx="381">
                  <c:v>40817</c:v>
                </c:pt>
                <c:pt idx="382">
                  <c:v>40848</c:v>
                </c:pt>
                <c:pt idx="383">
                  <c:v>40878</c:v>
                </c:pt>
                <c:pt idx="384">
                  <c:v>40909</c:v>
                </c:pt>
                <c:pt idx="385">
                  <c:v>40940</c:v>
                </c:pt>
                <c:pt idx="386">
                  <c:v>40969</c:v>
                </c:pt>
                <c:pt idx="387">
                  <c:v>41000</c:v>
                </c:pt>
                <c:pt idx="388">
                  <c:v>41030</c:v>
                </c:pt>
                <c:pt idx="389">
                  <c:v>41061</c:v>
                </c:pt>
                <c:pt idx="390">
                  <c:v>41091</c:v>
                </c:pt>
                <c:pt idx="391">
                  <c:v>41122</c:v>
                </c:pt>
                <c:pt idx="392">
                  <c:v>41153</c:v>
                </c:pt>
                <c:pt idx="393">
                  <c:v>41183</c:v>
                </c:pt>
                <c:pt idx="394">
                  <c:v>41214</c:v>
                </c:pt>
                <c:pt idx="395">
                  <c:v>41244</c:v>
                </c:pt>
                <c:pt idx="396">
                  <c:v>41275</c:v>
                </c:pt>
                <c:pt idx="397">
                  <c:v>41306</c:v>
                </c:pt>
                <c:pt idx="398">
                  <c:v>41334</c:v>
                </c:pt>
                <c:pt idx="399">
                  <c:v>41365</c:v>
                </c:pt>
                <c:pt idx="400">
                  <c:v>41395</c:v>
                </c:pt>
                <c:pt idx="401">
                  <c:v>41426</c:v>
                </c:pt>
                <c:pt idx="402">
                  <c:v>41456</c:v>
                </c:pt>
                <c:pt idx="403">
                  <c:v>41487</c:v>
                </c:pt>
                <c:pt idx="404">
                  <c:v>41518</c:v>
                </c:pt>
                <c:pt idx="405">
                  <c:v>41548</c:v>
                </c:pt>
                <c:pt idx="406">
                  <c:v>41579</c:v>
                </c:pt>
                <c:pt idx="407">
                  <c:v>41609</c:v>
                </c:pt>
                <c:pt idx="408">
                  <c:v>41640</c:v>
                </c:pt>
                <c:pt idx="409">
                  <c:v>41671</c:v>
                </c:pt>
                <c:pt idx="410">
                  <c:v>41699</c:v>
                </c:pt>
                <c:pt idx="411">
                  <c:v>41730</c:v>
                </c:pt>
                <c:pt idx="412">
                  <c:v>41760</c:v>
                </c:pt>
                <c:pt idx="413">
                  <c:v>41791</c:v>
                </c:pt>
                <c:pt idx="414">
                  <c:v>41821</c:v>
                </c:pt>
                <c:pt idx="415">
                  <c:v>41852</c:v>
                </c:pt>
                <c:pt idx="416">
                  <c:v>41883</c:v>
                </c:pt>
                <c:pt idx="417">
                  <c:v>41913</c:v>
                </c:pt>
                <c:pt idx="418">
                  <c:v>41944</c:v>
                </c:pt>
                <c:pt idx="419">
                  <c:v>41974</c:v>
                </c:pt>
                <c:pt idx="420">
                  <c:v>42005</c:v>
                </c:pt>
                <c:pt idx="421">
                  <c:v>42036</c:v>
                </c:pt>
                <c:pt idx="422">
                  <c:v>42064</c:v>
                </c:pt>
                <c:pt idx="423">
                  <c:v>42095</c:v>
                </c:pt>
                <c:pt idx="424">
                  <c:v>42125</c:v>
                </c:pt>
                <c:pt idx="425">
                  <c:v>42156</c:v>
                </c:pt>
                <c:pt idx="426">
                  <c:v>42186</c:v>
                </c:pt>
                <c:pt idx="427">
                  <c:v>42217</c:v>
                </c:pt>
                <c:pt idx="428">
                  <c:v>42248</c:v>
                </c:pt>
                <c:pt idx="429">
                  <c:v>42278</c:v>
                </c:pt>
                <c:pt idx="430">
                  <c:v>42309</c:v>
                </c:pt>
                <c:pt idx="431">
                  <c:v>42339</c:v>
                </c:pt>
                <c:pt idx="432">
                  <c:v>42370</c:v>
                </c:pt>
                <c:pt idx="433">
                  <c:v>42401</c:v>
                </c:pt>
                <c:pt idx="434">
                  <c:v>42430</c:v>
                </c:pt>
                <c:pt idx="435">
                  <c:v>42461</c:v>
                </c:pt>
                <c:pt idx="436">
                  <c:v>42491</c:v>
                </c:pt>
                <c:pt idx="437">
                  <c:v>42522</c:v>
                </c:pt>
                <c:pt idx="438">
                  <c:v>42552</c:v>
                </c:pt>
                <c:pt idx="439">
                  <c:v>42583</c:v>
                </c:pt>
                <c:pt idx="440">
                  <c:v>42614</c:v>
                </c:pt>
                <c:pt idx="441">
                  <c:v>42644</c:v>
                </c:pt>
                <c:pt idx="442">
                  <c:v>42675</c:v>
                </c:pt>
                <c:pt idx="443">
                  <c:v>42705</c:v>
                </c:pt>
                <c:pt idx="444">
                  <c:v>42736</c:v>
                </c:pt>
                <c:pt idx="445">
                  <c:v>42767</c:v>
                </c:pt>
                <c:pt idx="446">
                  <c:v>42795</c:v>
                </c:pt>
                <c:pt idx="447">
                  <c:v>42826</c:v>
                </c:pt>
                <c:pt idx="448">
                  <c:v>42856</c:v>
                </c:pt>
                <c:pt idx="449">
                  <c:v>42887</c:v>
                </c:pt>
                <c:pt idx="450">
                  <c:v>42917</c:v>
                </c:pt>
                <c:pt idx="451">
                  <c:v>42948</c:v>
                </c:pt>
                <c:pt idx="452">
                  <c:v>42979</c:v>
                </c:pt>
                <c:pt idx="453">
                  <c:v>43009</c:v>
                </c:pt>
                <c:pt idx="454">
                  <c:v>43040</c:v>
                </c:pt>
                <c:pt idx="455">
                  <c:v>43070</c:v>
                </c:pt>
                <c:pt idx="456">
                  <c:v>43101</c:v>
                </c:pt>
                <c:pt idx="457">
                  <c:v>43132</c:v>
                </c:pt>
                <c:pt idx="458">
                  <c:v>43160</c:v>
                </c:pt>
                <c:pt idx="459">
                  <c:v>43191</c:v>
                </c:pt>
                <c:pt idx="460">
                  <c:v>43221</c:v>
                </c:pt>
                <c:pt idx="461">
                  <c:v>43252</c:v>
                </c:pt>
                <c:pt idx="462">
                  <c:v>43282</c:v>
                </c:pt>
                <c:pt idx="463">
                  <c:v>43313</c:v>
                </c:pt>
                <c:pt idx="464">
                  <c:v>43344</c:v>
                </c:pt>
                <c:pt idx="465">
                  <c:v>43374</c:v>
                </c:pt>
                <c:pt idx="466">
                  <c:v>43405</c:v>
                </c:pt>
                <c:pt idx="467">
                  <c:v>43435</c:v>
                </c:pt>
                <c:pt idx="468">
                  <c:v>43466</c:v>
                </c:pt>
                <c:pt idx="469">
                  <c:v>43497</c:v>
                </c:pt>
                <c:pt idx="470">
                  <c:v>43525</c:v>
                </c:pt>
                <c:pt idx="471">
                  <c:v>43556</c:v>
                </c:pt>
                <c:pt idx="472">
                  <c:v>43586</c:v>
                </c:pt>
                <c:pt idx="473">
                  <c:v>43617</c:v>
                </c:pt>
                <c:pt idx="474">
                  <c:v>43647</c:v>
                </c:pt>
                <c:pt idx="475">
                  <c:v>43678</c:v>
                </c:pt>
                <c:pt idx="476">
                  <c:v>43709</c:v>
                </c:pt>
                <c:pt idx="477">
                  <c:v>43739</c:v>
                </c:pt>
                <c:pt idx="478">
                  <c:v>43770</c:v>
                </c:pt>
                <c:pt idx="479">
                  <c:v>43800</c:v>
                </c:pt>
                <c:pt idx="480">
                  <c:v>43831</c:v>
                </c:pt>
                <c:pt idx="481">
                  <c:v>43862</c:v>
                </c:pt>
                <c:pt idx="482">
                  <c:v>43891</c:v>
                </c:pt>
                <c:pt idx="483">
                  <c:v>43922</c:v>
                </c:pt>
                <c:pt idx="484">
                  <c:v>43952</c:v>
                </c:pt>
                <c:pt idx="485">
                  <c:v>43983</c:v>
                </c:pt>
                <c:pt idx="486">
                  <c:v>44013</c:v>
                </c:pt>
                <c:pt idx="487">
                  <c:v>44044</c:v>
                </c:pt>
                <c:pt idx="488">
                  <c:v>44075</c:v>
                </c:pt>
                <c:pt idx="489">
                  <c:v>44105</c:v>
                </c:pt>
                <c:pt idx="490">
                  <c:v>44136</c:v>
                </c:pt>
                <c:pt idx="491">
                  <c:v>44166</c:v>
                </c:pt>
                <c:pt idx="492">
                  <c:v>44197</c:v>
                </c:pt>
                <c:pt idx="493">
                  <c:v>44228</c:v>
                </c:pt>
                <c:pt idx="494">
                  <c:v>44256</c:v>
                </c:pt>
                <c:pt idx="495">
                  <c:v>44287</c:v>
                </c:pt>
                <c:pt idx="496">
                  <c:v>44317</c:v>
                </c:pt>
                <c:pt idx="497">
                  <c:v>44348</c:v>
                </c:pt>
                <c:pt idx="498">
                  <c:v>44378</c:v>
                </c:pt>
                <c:pt idx="499">
                  <c:v>44409</c:v>
                </c:pt>
                <c:pt idx="500">
                  <c:v>44440</c:v>
                </c:pt>
                <c:pt idx="501">
                  <c:v>44470</c:v>
                </c:pt>
                <c:pt idx="502">
                  <c:v>44501</c:v>
                </c:pt>
                <c:pt idx="503">
                  <c:v>44531</c:v>
                </c:pt>
                <c:pt idx="504">
                  <c:v>44562</c:v>
                </c:pt>
                <c:pt idx="505">
                  <c:v>44593</c:v>
                </c:pt>
                <c:pt idx="506">
                  <c:v>44621</c:v>
                </c:pt>
                <c:pt idx="507">
                  <c:v>44652</c:v>
                </c:pt>
                <c:pt idx="508">
                  <c:v>44682</c:v>
                </c:pt>
                <c:pt idx="509">
                  <c:v>44713</c:v>
                </c:pt>
                <c:pt idx="510">
                  <c:v>44743</c:v>
                </c:pt>
                <c:pt idx="511">
                  <c:v>44774</c:v>
                </c:pt>
                <c:pt idx="512">
                  <c:v>44805</c:v>
                </c:pt>
                <c:pt idx="513">
                  <c:v>44835</c:v>
                </c:pt>
                <c:pt idx="514">
                  <c:v>44866</c:v>
                </c:pt>
                <c:pt idx="515">
                  <c:v>44896</c:v>
                </c:pt>
                <c:pt idx="516">
                  <c:v>44927</c:v>
                </c:pt>
              </c:numCache>
            </c:numRef>
          </c:cat>
          <c:val>
            <c:numRef>
              <c:f>'FRED Graph'!$C$12:$C$528</c:f>
              <c:numCache>
                <c:formatCode>General</c:formatCode>
                <c:ptCount val="517"/>
                <c:pt idx="0">
                  <c:v>5.5</c:v>
                </c:pt>
                <c:pt idx="1">
                  <c:v>5.5</c:v>
                </c:pt>
                <c:pt idx="2">
                  <c:v>5.5</c:v>
                </c:pt>
                <c:pt idx="3">
                  <c:v>5.5</c:v>
                </c:pt>
                <c:pt idx="4">
                  <c:v>5.5</c:v>
                </c:pt>
                <c:pt idx="5">
                  <c:v>5.5</c:v>
                </c:pt>
                <c:pt idx="6">
                  <c:v>5.5</c:v>
                </c:pt>
                <c:pt idx="7">
                  <c:v>5.5</c:v>
                </c:pt>
                <c:pt idx="8">
                  <c:v>5.5</c:v>
                </c:pt>
                <c:pt idx="9">
                  <c:v>5.5</c:v>
                </c:pt>
                <c:pt idx="10">
                  <c:v>5.5</c:v>
                </c:pt>
                <c:pt idx="11">
                  <c:v>5.5</c:v>
                </c:pt>
                <c:pt idx="12">
                  <c:v>5.5</c:v>
                </c:pt>
                <c:pt idx="13">
                  <c:v>5.5</c:v>
                </c:pt>
                <c:pt idx="14">
                  <c:v>5.5</c:v>
                </c:pt>
                <c:pt idx="15">
                  <c:v>5.5</c:v>
                </c:pt>
                <c:pt idx="16">
                  <c:v>5.5</c:v>
                </c:pt>
                <c:pt idx="17">
                  <c:v>5.5</c:v>
                </c:pt>
                <c:pt idx="18">
                  <c:v>5.5</c:v>
                </c:pt>
                <c:pt idx="19">
                  <c:v>5.5</c:v>
                </c:pt>
                <c:pt idx="20">
                  <c:v>5.5</c:v>
                </c:pt>
                <c:pt idx="21">
                  <c:v>5.5</c:v>
                </c:pt>
                <c:pt idx="22">
                  <c:v>5.5</c:v>
                </c:pt>
                <c:pt idx="23">
                  <c:v>5.5</c:v>
                </c:pt>
                <c:pt idx="24">
                  <c:v>5.5</c:v>
                </c:pt>
                <c:pt idx="25">
                  <c:v>5.5</c:v>
                </c:pt>
                <c:pt idx="26">
                  <c:v>5.5</c:v>
                </c:pt>
                <c:pt idx="27">
                  <c:v>5.5</c:v>
                </c:pt>
                <c:pt idx="28">
                  <c:v>5.5</c:v>
                </c:pt>
                <c:pt idx="29">
                  <c:v>5.5</c:v>
                </c:pt>
                <c:pt idx="30">
                  <c:v>5.5</c:v>
                </c:pt>
                <c:pt idx="31">
                  <c:v>5.5</c:v>
                </c:pt>
                <c:pt idx="32">
                  <c:v>5.5</c:v>
                </c:pt>
                <c:pt idx="33">
                  <c:v>5.5</c:v>
                </c:pt>
                <c:pt idx="34">
                  <c:v>5.5</c:v>
                </c:pt>
                <c:pt idx="35">
                  <c:v>5.5</c:v>
                </c:pt>
                <c:pt idx="36">
                  <c:v>5.5</c:v>
                </c:pt>
                <c:pt idx="37">
                  <c:v>5.5</c:v>
                </c:pt>
                <c:pt idx="38">
                  <c:v>5.5</c:v>
                </c:pt>
                <c:pt idx="39">
                  <c:v>5.5</c:v>
                </c:pt>
                <c:pt idx="40">
                  <c:v>5.5</c:v>
                </c:pt>
                <c:pt idx="41">
                  <c:v>5.5</c:v>
                </c:pt>
                <c:pt idx="42">
                  <c:v>5.5</c:v>
                </c:pt>
                <c:pt idx="43">
                  <c:v>5.5</c:v>
                </c:pt>
                <c:pt idx="44">
                  <c:v>5.5</c:v>
                </c:pt>
                <c:pt idx="45">
                  <c:v>5.5</c:v>
                </c:pt>
                <c:pt idx="46">
                  <c:v>5.5</c:v>
                </c:pt>
                <c:pt idx="47">
                  <c:v>5.5</c:v>
                </c:pt>
                <c:pt idx="48">
                  <c:v>5.5</c:v>
                </c:pt>
                <c:pt idx="49">
                  <c:v>5.5</c:v>
                </c:pt>
                <c:pt idx="50">
                  <c:v>5.5</c:v>
                </c:pt>
                <c:pt idx="51">
                  <c:v>5.5</c:v>
                </c:pt>
                <c:pt idx="52">
                  <c:v>5.5</c:v>
                </c:pt>
                <c:pt idx="53">
                  <c:v>5.5</c:v>
                </c:pt>
                <c:pt idx="54">
                  <c:v>5.5</c:v>
                </c:pt>
                <c:pt idx="55">
                  <c:v>5.5</c:v>
                </c:pt>
                <c:pt idx="56">
                  <c:v>5.5</c:v>
                </c:pt>
                <c:pt idx="57">
                  <c:v>5.5</c:v>
                </c:pt>
                <c:pt idx="58">
                  <c:v>5.5</c:v>
                </c:pt>
                <c:pt idx="59">
                  <c:v>5.5</c:v>
                </c:pt>
                <c:pt idx="60">
                  <c:v>5.5</c:v>
                </c:pt>
                <c:pt idx="61">
                  <c:v>5.5</c:v>
                </c:pt>
                <c:pt idx="62">
                  <c:v>5.5</c:v>
                </c:pt>
                <c:pt idx="63">
                  <c:v>5.5</c:v>
                </c:pt>
                <c:pt idx="64">
                  <c:v>5.5</c:v>
                </c:pt>
                <c:pt idx="65">
                  <c:v>5.5</c:v>
                </c:pt>
                <c:pt idx="66">
                  <c:v>5.5</c:v>
                </c:pt>
                <c:pt idx="67">
                  <c:v>5.5</c:v>
                </c:pt>
                <c:pt idx="68">
                  <c:v>5.5</c:v>
                </c:pt>
                <c:pt idx="69">
                  <c:v>5.5</c:v>
                </c:pt>
                <c:pt idx="70">
                  <c:v>5.5</c:v>
                </c:pt>
                <c:pt idx="71">
                  <c:v>5.5</c:v>
                </c:pt>
                <c:pt idx="72">
                  <c:v>5.5</c:v>
                </c:pt>
                <c:pt idx="73">
                  <c:v>5.5</c:v>
                </c:pt>
                <c:pt idx="74">
                  <c:v>5.5</c:v>
                </c:pt>
                <c:pt idx="75">
                  <c:v>5.5</c:v>
                </c:pt>
                <c:pt idx="76">
                  <c:v>5.5</c:v>
                </c:pt>
                <c:pt idx="77">
                  <c:v>5.5</c:v>
                </c:pt>
                <c:pt idx="78">
                  <c:v>5.5</c:v>
                </c:pt>
                <c:pt idx="79">
                  <c:v>5.5</c:v>
                </c:pt>
                <c:pt idx="80">
                  <c:v>5.5</c:v>
                </c:pt>
                <c:pt idx="81">
                  <c:v>5.5</c:v>
                </c:pt>
                <c:pt idx="82">
                  <c:v>5.5</c:v>
                </c:pt>
                <c:pt idx="83">
                  <c:v>5.5</c:v>
                </c:pt>
                <c:pt idx="84">
                  <c:v>5.5</c:v>
                </c:pt>
                <c:pt idx="85">
                  <c:v>5.5</c:v>
                </c:pt>
                <c:pt idx="86">
                  <c:v>5.5</c:v>
                </c:pt>
                <c:pt idx="87">
                  <c:v>5.5</c:v>
                </c:pt>
                <c:pt idx="88">
                  <c:v>5.5</c:v>
                </c:pt>
                <c:pt idx="89">
                  <c:v>5.5</c:v>
                </c:pt>
                <c:pt idx="90">
                  <c:v>5.5</c:v>
                </c:pt>
                <c:pt idx="91">
                  <c:v>5.5</c:v>
                </c:pt>
                <c:pt idx="92">
                  <c:v>5.5</c:v>
                </c:pt>
                <c:pt idx="93">
                  <c:v>5.5</c:v>
                </c:pt>
                <c:pt idx="94">
                  <c:v>5.5</c:v>
                </c:pt>
                <c:pt idx="95">
                  <c:v>5.5</c:v>
                </c:pt>
                <c:pt idx="96">
                  <c:v>5.5</c:v>
                </c:pt>
                <c:pt idx="97">
                  <c:v>5.5</c:v>
                </c:pt>
                <c:pt idx="98">
                  <c:v>5.5</c:v>
                </c:pt>
                <c:pt idx="99">
                  <c:v>5.5</c:v>
                </c:pt>
                <c:pt idx="100">
                  <c:v>5.5</c:v>
                </c:pt>
                <c:pt idx="101">
                  <c:v>5.5</c:v>
                </c:pt>
                <c:pt idx="102">
                  <c:v>5.5</c:v>
                </c:pt>
                <c:pt idx="103">
                  <c:v>5.5</c:v>
                </c:pt>
                <c:pt idx="104">
                  <c:v>5.5</c:v>
                </c:pt>
                <c:pt idx="105">
                  <c:v>5.5</c:v>
                </c:pt>
                <c:pt idx="106">
                  <c:v>5.5</c:v>
                </c:pt>
                <c:pt idx="107">
                  <c:v>5.5</c:v>
                </c:pt>
                <c:pt idx="108">
                  <c:v>5.5</c:v>
                </c:pt>
                <c:pt idx="109">
                  <c:v>5.5</c:v>
                </c:pt>
                <c:pt idx="110">
                  <c:v>5.5</c:v>
                </c:pt>
                <c:pt idx="111">
                  <c:v>5.5</c:v>
                </c:pt>
                <c:pt idx="112">
                  <c:v>5.5</c:v>
                </c:pt>
                <c:pt idx="113">
                  <c:v>5.5</c:v>
                </c:pt>
                <c:pt idx="114">
                  <c:v>5.5</c:v>
                </c:pt>
                <c:pt idx="115">
                  <c:v>5.5</c:v>
                </c:pt>
                <c:pt idx="116">
                  <c:v>5.5</c:v>
                </c:pt>
                <c:pt idx="117">
                  <c:v>5.5</c:v>
                </c:pt>
                <c:pt idx="118">
                  <c:v>5.5</c:v>
                </c:pt>
                <c:pt idx="119">
                  <c:v>5.5</c:v>
                </c:pt>
                <c:pt idx="120">
                  <c:v>5.5</c:v>
                </c:pt>
                <c:pt idx="121">
                  <c:v>5.5</c:v>
                </c:pt>
                <c:pt idx="122">
                  <c:v>5.5</c:v>
                </c:pt>
                <c:pt idx="123">
                  <c:v>5.5</c:v>
                </c:pt>
                <c:pt idx="124">
                  <c:v>5.5</c:v>
                </c:pt>
                <c:pt idx="125">
                  <c:v>5.5</c:v>
                </c:pt>
                <c:pt idx="126">
                  <c:v>5.5</c:v>
                </c:pt>
                <c:pt idx="127">
                  <c:v>5.5</c:v>
                </c:pt>
                <c:pt idx="128">
                  <c:v>5.5</c:v>
                </c:pt>
                <c:pt idx="129">
                  <c:v>5.5</c:v>
                </c:pt>
                <c:pt idx="130">
                  <c:v>5.5</c:v>
                </c:pt>
                <c:pt idx="131">
                  <c:v>5.5</c:v>
                </c:pt>
                <c:pt idx="132">
                  <c:v>5.5</c:v>
                </c:pt>
                <c:pt idx="133">
                  <c:v>5.5</c:v>
                </c:pt>
                <c:pt idx="134">
                  <c:v>5.5</c:v>
                </c:pt>
                <c:pt idx="135">
                  <c:v>5.5</c:v>
                </c:pt>
                <c:pt idx="136">
                  <c:v>5.5</c:v>
                </c:pt>
                <c:pt idx="137">
                  <c:v>5.5</c:v>
                </c:pt>
                <c:pt idx="138">
                  <c:v>5.5</c:v>
                </c:pt>
                <c:pt idx="139">
                  <c:v>5.5</c:v>
                </c:pt>
                <c:pt idx="140">
                  <c:v>5.5</c:v>
                </c:pt>
                <c:pt idx="141">
                  <c:v>5.5</c:v>
                </c:pt>
                <c:pt idx="142">
                  <c:v>5.5</c:v>
                </c:pt>
                <c:pt idx="143">
                  <c:v>5.5</c:v>
                </c:pt>
                <c:pt idx="144">
                  <c:v>5.5</c:v>
                </c:pt>
                <c:pt idx="145">
                  <c:v>5.5</c:v>
                </c:pt>
                <c:pt idx="146">
                  <c:v>5.5</c:v>
                </c:pt>
                <c:pt idx="147">
                  <c:v>5.5</c:v>
                </c:pt>
                <c:pt idx="148">
                  <c:v>5.5</c:v>
                </c:pt>
                <c:pt idx="149">
                  <c:v>5.5</c:v>
                </c:pt>
                <c:pt idx="150">
                  <c:v>5.5</c:v>
                </c:pt>
                <c:pt idx="151">
                  <c:v>5.5</c:v>
                </c:pt>
                <c:pt idx="152">
                  <c:v>5.5</c:v>
                </c:pt>
                <c:pt idx="153">
                  <c:v>5.5</c:v>
                </c:pt>
                <c:pt idx="154">
                  <c:v>5.5</c:v>
                </c:pt>
                <c:pt idx="155">
                  <c:v>5.5</c:v>
                </c:pt>
                <c:pt idx="156">
                  <c:v>5.5</c:v>
                </c:pt>
                <c:pt idx="157">
                  <c:v>5.5</c:v>
                </c:pt>
                <c:pt idx="158">
                  <c:v>5.5</c:v>
                </c:pt>
                <c:pt idx="159">
                  <c:v>5.5</c:v>
                </c:pt>
                <c:pt idx="160">
                  <c:v>5.5</c:v>
                </c:pt>
                <c:pt idx="161">
                  <c:v>5.5</c:v>
                </c:pt>
                <c:pt idx="162">
                  <c:v>5.5</c:v>
                </c:pt>
                <c:pt idx="163">
                  <c:v>5.5</c:v>
                </c:pt>
                <c:pt idx="164">
                  <c:v>5.5</c:v>
                </c:pt>
                <c:pt idx="165">
                  <c:v>5.5</c:v>
                </c:pt>
                <c:pt idx="166">
                  <c:v>5.5</c:v>
                </c:pt>
                <c:pt idx="167">
                  <c:v>5.5</c:v>
                </c:pt>
                <c:pt idx="168">
                  <c:v>5.5</c:v>
                </c:pt>
                <c:pt idx="169">
                  <c:v>5.5</c:v>
                </c:pt>
                <c:pt idx="170">
                  <c:v>5.5</c:v>
                </c:pt>
                <c:pt idx="171">
                  <c:v>5.5</c:v>
                </c:pt>
                <c:pt idx="172">
                  <c:v>5.5</c:v>
                </c:pt>
                <c:pt idx="173">
                  <c:v>5.5</c:v>
                </c:pt>
                <c:pt idx="174">
                  <c:v>5.5</c:v>
                </c:pt>
                <c:pt idx="175">
                  <c:v>5.5</c:v>
                </c:pt>
                <c:pt idx="176">
                  <c:v>5.5</c:v>
                </c:pt>
                <c:pt idx="177">
                  <c:v>5.5</c:v>
                </c:pt>
                <c:pt idx="178">
                  <c:v>5.5</c:v>
                </c:pt>
                <c:pt idx="179">
                  <c:v>5.5</c:v>
                </c:pt>
                <c:pt idx="180">
                  <c:v>5.5</c:v>
                </c:pt>
                <c:pt idx="181">
                  <c:v>5.5</c:v>
                </c:pt>
                <c:pt idx="182">
                  <c:v>5.5</c:v>
                </c:pt>
                <c:pt idx="183">
                  <c:v>5.5</c:v>
                </c:pt>
                <c:pt idx="184">
                  <c:v>5.5</c:v>
                </c:pt>
                <c:pt idx="185">
                  <c:v>5.5</c:v>
                </c:pt>
                <c:pt idx="186">
                  <c:v>5.5</c:v>
                </c:pt>
                <c:pt idx="187">
                  <c:v>5.5</c:v>
                </c:pt>
                <c:pt idx="188">
                  <c:v>5.5</c:v>
                </c:pt>
                <c:pt idx="189">
                  <c:v>5.5</c:v>
                </c:pt>
                <c:pt idx="190">
                  <c:v>5.5</c:v>
                </c:pt>
                <c:pt idx="191">
                  <c:v>5.5</c:v>
                </c:pt>
                <c:pt idx="192">
                  <c:v>5.5</c:v>
                </c:pt>
                <c:pt idx="193">
                  <c:v>5.5</c:v>
                </c:pt>
                <c:pt idx="194">
                  <c:v>5.5</c:v>
                </c:pt>
                <c:pt idx="195">
                  <c:v>5.5</c:v>
                </c:pt>
                <c:pt idx="196">
                  <c:v>5.5</c:v>
                </c:pt>
                <c:pt idx="197">
                  <c:v>5.5</c:v>
                </c:pt>
                <c:pt idx="198">
                  <c:v>5.5</c:v>
                </c:pt>
                <c:pt idx="199">
                  <c:v>5.5</c:v>
                </c:pt>
                <c:pt idx="200">
                  <c:v>5.5</c:v>
                </c:pt>
                <c:pt idx="201">
                  <c:v>5.5</c:v>
                </c:pt>
                <c:pt idx="202">
                  <c:v>5.5</c:v>
                </c:pt>
                <c:pt idx="203">
                  <c:v>5.5</c:v>
                </c:pt>
                <c:pt idx="204">
                  <c:v>5.5</c:v>
                </c:pt>
                <c:pt idx="205">
                  <c:v>5.5</c:v>
                </c:pt>
                <c:pt idx="206">
                  <c:v>5.5</c:v>
                </c:pt>
                <c:pt idx="207">
                  <c:v>5.5</c:v>
                </c:pt>
                <c:pt idx="208">
                  <c:v>5.5</c:v>
                </c:pt>
                <c:pt idx="209">
                  <c:v>5.5</c:v>
                </c:pt>
                <c:pt idx="210">
                  <c:v>5.5</c:v>
                </c:pt>
                <c:pt idx="211">
                  <c:v>5.5</c:v>
                </c:pt>
                <c:pt idx="212">
                  <c:v>5.5</c:v>
                </c:pt>
                <c:pt idx="213">
                  <c:v>5.5</c:v>
                </c:pt>
                <c:pt idx="214">
                  <c:v>5.5</c:v>
                </c:pt>
                <c:pt idx="215">
                  <c:v>5.5</c:v>
                </c:pt>
                <c:pt idx="216">
                  <c:v>5.5</c:v>
                </c:pt>
                <c:pt idx="217">
                  <c:v>5.5</c:v>
                </c:pt>
                <c:pt idx="218">
                  <c:v>5.5</c:v>
                </c:pt>
                <c:pt idx="219">
                  <c:v>5.5</c:v>
                </c:pt>
                <c:pt idx="220">
                  <c:v>5.5</c:v>
                </c:pt>
                <c:pt idx="221">
                  <c:v>5.5</c:v>
                </c:pt>
                <c:pt idx="222">
                  <c:v>5.5</c:v>
                </c:pt>
                <c:pt idx="223">
                  <c:v>5.5</c:v>
                </c:pt>
                <c:pt idx="224">
                  <c:v>5.5</c:v>
                </c:pt>
                <c:pt idx="225">
                  <c:v>5.5</c:v>
                </c:pt>
                <c:pt idx="226">
                  <c:v>5.5</c:v>
                </c:pt>
                <c:pt idx="227">
                  <c:v>5.5</c:v>
                </c:pt>
                <c:pt idx="228">
                  <c:v>5.5</c:v>
                </c:pt>
                <c:pt idx="229">
                  <c:v>5.5</c:v>
                </c:pt>
                <c:pt idx="230">
                  <c:v>5.5</c:v>
                </c:pt>
                <c:pt idx="231">
                  <c:v>5.5</c:v>
                </c:pt>
                <c:pt idx="232">
                  <c:v>5.5</c:v>
                </c:pt>
                <c:pt idx="233">
                  <c:v>5.5</c:v>
                </c:pt>
                <c:pt idx="234">
                  <c:v>5.5</c:v>
                </c:pt>
                <c:pt idx="235">
                  <c:v>5.5</c:v>
                </c:pt>
                <c:pt idx="236">
                  <c:v>5.5</c:v>
                </c:pt>
                <c:pt idx="237">
                  <c:v>5.5</c:v>
                </c:pt>
                <c:pt idx="238">
                  <c:v>5.5</c:v>
                </c:pt>
                <c:pt idx="239">
                  <c:v>5.5</c:v>
                </c:pt>
                <c:pt idx="240">
                  <c:v>5.5</c:v>
                </c:pt>
                <c:pt idx="241">
                  <c:v>5.5</c:v>
                </c:pt>
                <c:pt idx="242">
                  <c:v>5.5</c:v>
                </c:pt>
                <c:pt idx="243">
                  <c:v>5.5</c:v>
                </c:pt>
                <c:pt idx="244">
                  <c:v>5.5</c:v>
                </c:pt>
                <c:pt idx="245">
                  <c:v>5.5</c:v>
                </c:pt>
                <c:pt idx="246">
                  <c:v>5.5</c:v>
                </c:pt>
                <c:pt idx="247">
                  <c:v>5.5</c:v>
                </c:pt>
                <c:pt idx="248">
                  <c:v>5.5</c:v>
                </c:pt>
                <c:pt idx="249">
                  <c:v>5.5</c:v>
                </c:pt>
                <c:pt idx="250">
                  <c:v>5.5</c:v>
                </c:pt>
                <c:pt idx="251">
                  <c:v>5.5</c:v>
                </c:pt>
                <c:pt idx="252">
                  <c:v>5.5</c:v>
                </c:pt>
                <c:pt idx="253">
                  <c:v>5.5</c:v>
                </c:pt>
                <c:pt idx="254">
                  <c:v>5.5</c:v>
                </c:pt>
                <c:pt idx="255">
                  <c:v>5.5</c:v>
                </c:pt>
                <c:pt idx="256">
                  <c:v>5.5</c:v>
                </c:pt>
                <c:pt idx="257">
                  <c:v>5.5</c:v>
                </c:pt>
                <c:pt idx="258">
                  <c:v>5.5</c:v>
                </c:pt>
                <c:pt idx="259">
                  <c:v>5.5</c:v>
                </c:pt>
                <c:pt idx="260">
                  <c:v>5.5</c:v>
                </c:pt>
                <c:pt idx="261">
                  <c:v>5.5</c:v>
                </c:pt>
                <c:pt idx="262">
                  <c:v>5.5</c:v>
                </c:pt>
                <c:pt idx="263">
                  <c:v>5.5</c:v>
                </c:pt>
                <c:pt idx="264">
                  <c:v>5.5</c:v>
                </c:pt>
                <c:pt idx="265">
                  <c:v>5.5</c:v>
                </c:pt>
                <c:pt idx="266">
                  <c:v>5.5</c:v>
                </c:pt>
                <c:pt idx="267">
                  <c:v>5.5</c:v>
                </c:pt>
                <c:pt idx="268">
                  <c:v>5.5</c:v>
                </c:pt>
                <c:pt idx="269">
                  <c:v>5.5</c:v>
                </c:pt>
                <c:pt idx="270">
                  <c:v>5.5</c:v>
                </c:pt>
                <c:pt idx="271">
                  <c:v>5.5</c:v>
                </c:pt>
                <c:pt idx="272">
                  <c:v>5.5</c:v>
                </c:pt>
                <c:pt idx="273">
                  <c:v>5.5</c:v>
                </c:pt>
                <c:pt idx="274">
                  <c:v>5.5</c:v>
                </c:pt>
                <c:pt idx="275">
                  <c:v>5.5</c:v>
                </c:pt>
                <c:pt idx="276">
                  <c:v>5.5</c:v>
                </c:pt>
                <c:pt idx="277">
                  <c:v>5.5</c:v>
                </c:pt>
                <c:pt idx="278">
                  <c:v>5.5</c:v>
                </c:pt>
                <c:pt idx="279">
                  <c:v>5.5</c:v>
                </c:pt>
                <c:pt idx="280">
                  <c:v>5.5</c:v>
                </c:pt>
                <c:pt idx="281">
                  <c:v>5.5</c:v>
                </c:pt>
                <c:pt idx="282">
                  <c:v>5.5</c:v>
                </c:pt>
                <c:pt idx="283">
                  <c:v>5.5</c:v>
                </c:pt>
                <c:pt idx="284">
                  <c:v>5.5</c:v>
                </c:pt>
                <c:pt idx="285">
                  <c:v>5.5</c:v>
                </c:pt>
                <c:pt idx="286">
                  <c:v>5.5</c:v>
                </c:pt>
                <c:pt idx="287">
                  <c:v>5.5</c:v>
                </c:pt>
                <c:pt idx="288">
                  <c:v>5.5</c:v>
                </c:pt>
                <c:pt idx="289">
                  <c:v>5.5</c:v>
                </c:pt>
                <c:pt idx="290">
                  <c:v>5.5</c:v>
                </c:pt>
                <c:pt idx="291">
                  <c:v>5.5</c:v>
                </c:pt>
                <c:pt idx="292">
                  <c:v>5.5</c:v>
                </c:pt>
                <c:pt idx="293">
                  <c:v>5.5</c:v>
                </c:pt>
                <c:pt idx="294">
                  <c:v>5.5</c:v>
                </c:pt>
                <c:pt idx="295">
                  <c:v>5.5</c:v>
                </c:pt>
                <c:pt idx="296">
                  <c:v>5.5</c:v>
                </c:pt>
                <c:pt idx="297">
                  <c:v>5.5</c:v>
                </c:pt>
                <c:pt idx="298">
                  <c:v>5.5</c:v>
                </c:pt>
                <c:pt idx="299">
                  <c:v>5.5</c:v>
                </c:pt>
                <c:pt idx="300">
                  <c:v>5.5</c:v>
                </c:pt>
                <c:pt idx="301">
                  <c:v>5.5</c:v>
                </c:pt>
                <c:pt idx="302">
                  <c:v>5.5</c:v>
                </c:pt>
                <c:pt idx="303">
                  <c:v>5.5</c:v>
                </c:pt>
                <c:pt idx="304">
                  <c:v>5.5</c:v>
                </c:pt>
                <c:pt idx="305">
                  <c:v>5.5</c:v>
                </c:pt>
                <c:pt idx="306">
                  <c:v>5.5</c:v>
                </c:pt>
                <c:pt idx="307">
                  <c:v>5.5</c:v>
                </c:pt>
                <c:pt idx="308">
                  <c:v>5.5</c:v>
                </c:pt>
                <c:pt idx="309">
                  <c:v>5.5</c:v>
                </c:pt>
                <c:pt idx="310">
                  <c:v>5.5</c:v>
                </c:pt>
                <c:pt idx="311">
                  <c:v>5.5</c:v>
                </c:pt>
                <c:pt idx="312">
                  <c:v>5.5</c:v>
                </c:pt>
                <c:pt idx="313">
                  <c:v>5.5</c:v>
                </c:pt>
                <c:pt idx="314">
                  <c:v>5.5</c:v>
                </c:pt>
                <c:pt idx="315">
                  <c:v>5.5</c:v>
                </c:pt>
                <c:pt idx="316">
                  <c:v>5.5</c:v>
                </c:pt>
                <c:pt idx="317">
                  <c:v>5.5</c:v>
                </c:pt>
                <c:pt idx="318">
                  <c:v>5.5</c:v>
                </c:pt>
                <c:pt idx="319">
                  <c:v>5.5</c:v>
                </c:pt>
                <c:pt idx="320">
                  <c:v>5.5</c:v>
                </c:pt>
                <c:pt idx="321">
                  <c:v>5.5</c:v>
                </c:pt>
                <c:pt idx="322">
                  <c:v>5.5</c:v>
                </c:pt>
                <c:pt idx="323">
                  <c:v>5.5</c:v>
                </c:pt>
                <c:pt idx="324">
                  <c:v>5.5</c:v>
                </c:pt>
                <c:pt idx="325">
                  <c:v>5.5</c:v>
                </c:pt>
                <c:pt idx="326">
                  <c:v>5.5</c:v>
                </c:pt>
                <c:pt idx="327">
                  <c:v>5.5</c:v>
                </c:pt>
                <c:pt idx="328">
                  <c:v>5.5</c:v>
                </c:pt>
                <c:pt idx="329">
                  <c:v>5.5</c:v>
                </c:pt>
                <c:pt idx="330">
                  <c:v>5.5</c:v>
                </c:pt>
                <c:pt idx="331">
                  <c:v>5.5</c:v>
                </c:pt>
                <c:pt idx="332">
                  <c:v>5.5</c:v>
                </c:pt>
                <c:pt idx="333">
                  <c:v>5.5</c:v>
                </c:pt>
                <c:pt idx="334">
                  <c:v>5.5</c:v>
                </c:pt>
                <c:pt idx="335">
                  <c:v>5.5</c:v>
                </c:pt>
                <c:pt idx="336">
                  <c:v>5.5</c:v>
                </c:pt>
                <c:pt idx="337">
                  <c:v>5.5</c:v>
                </c:pt>
                <c:pt idx="338">
                  <c:v>5.5</c:v>
                </c:pt>
                <c:pt idx="339">
                  <c:v>5.5</c:v>
                </c:pt>
                <c:pt idx="340">
                  <c:v>5.5</c:v>
                </c:pt>
                <c:pt idx="341">
                  <c:v>5.5</c:v>
                </c:pt>
                <c:pt idx="342">
                  <c:v>5.5</c:v>
                </c:pt>
                <c:pt idx="343">
                  <c:v>5.5</c:v>
                </c:pt>
                <c:pt idx="344">
                  <c:v>5.5</c:v>
                </c:pt>
                <c:pt idx="345">
                  <c:v>5.5</c:v>
                </c:pt>
                <c:pt idx="346">
                  <c:v>5.5</c:v>
                </c:pt>
                <c:pt idx="347">
                  <c:v>5.5</c:v>
                </c:pt>
                <c:pt idx="348">
                  <c:v>5.5</c:v>
                </c:pt>
                <c:pt idx="349">
                  <c:v>5.5</c:v>
                </c:pt>
                <c:pt idx="350">
                  <c:v>5.5</c:v>
                </c:pt>
                <c:pt idx="351">
                  <c:v>5.5</c:v>
                </c:pt>
                <c:pt idx="352">
                  <c:v>5.5</c:v>
                </c:pt>
                <c:pt idx="353">
                  <c:v>5.5</c:v>
                </c:pt>
                <c:pt idx="354">
                  <c:v>5.5</c:v>
                </c:pt>
                <c:pt idx="355">
                  <c:v>5.5</c:v>
                </c:pt>
                <c:pt idx="356">
                  <c:v>5.5</c:v>
                </c:pt>
                <c:pt idx="357">
                  <c:v>5.5</c:v>
                </c:pt>
                <c:pt idx="358">
                  <c:v>5.5</c:v>
                </c:pt>
                <c:pt idx="359">
                  <c:v>5.5</c:v>
                </c:pt>
                <c:pt idx="360">
                  <c:v>5.5</c:v>
                </c:pt>
                <c:pt idx="361">
                  <c:v>5.5</c:v>
                </c:pt>
                <c:pt idx="362">
                  <c:v>5.5</c:v>
                </c:pt>
                <c:pt idx="363">
                  <c:v>5.5</c:v>
                </c:pt>
                <c:pt idx="364">
                  <c:v>5.5</c:v>
                </c:pt>
                <c:pt idx="365">
                  <c:v>5.5</c:v>
                </c:pt>
                <c:pt idx="366">
                  <c:v>5.5</c:v>
                </c:pt>
                <c:pt idx="367">
                  <c:v>5.5</c:v>
                </c:pt>
                <c:pt idx="368">
                  <c:v>5.5</c:v>
                </c:pt>
                <c:pt idx="369">
                  <c:v>5.5</c:v>
                </c:pt>
                <c:pt idx="370">
                  <c:v>5.5</c:v>
                </c:pt>
                <c:pt idx="371">
                  <c:v>5.5</c:v>
                </c:pt>
                <c:pt idx="372">
                  <c:v>5.5</c:v>
                </c:pt>
                <c:pt idx="373">
                  <c:v>5.5</c:v>
                </c:pt>
                <c:pt idx="374">
                  <c:v>5.5</c:v>
                </c:pt>
                <c:pt idx="375">
                  <c:v>5.5</c:v>
                </c:pt>
                <c:pt idx="376">
                  <c:v>5.5</c:v>
                </c:pt>
                <c:pt idx="377">
                  <c:v>5.5</c:v>
                </c:pt>
                <c:pt idx="378">
                  <c:v>5.5</c:v>
                </c:pt>
                <c:pt idx="379">
                  <c:v>5.5</c:v>
                </c:pt>
                <c:pt idx="380">
                  <c:v>5.5</c:v>
                </c:pt>
                <c:pt idx="381">
                  <c:v>5.5</c:v>
                </c:pt>
                <c:pt idx="382">
                  <c:v>5.5</c:v>
                </c:pt>
                <c:pt idx="383">
                  <c:v>5.5</c:v>
                </c:pt>
                <c:pt idx="384">
                  <c:v>5.5</c:v>
                </c:pt>
                <c:pt idx="385">
                  <c:v>5.5</c:v>
                </c:pt>
                <c:pt idx="386">
                  <c:v>5.5</c:v>
                </c:pt>
                <c:pt idx="387">
                  <c:v>5.5</c:v>
                </c:pt>
                <c:pt idx="388">
                  <c:v>5.5</c:v>
                </c:pt>
                <c:pt idx="389">
                  <c:v>5.5</c:v>
                </c:pt>
                <c:pt idx="390">
                  <c:v>5.5</c:v>
                </c:pt>
                <c:pt idx="391">
                  <c:v>5.5</c:v>
                </c:pt>
                <c:pt idx="392">
                  <c:v>5.5</c:v>
                </c:pt>
                <c:pt idx="393">
                  <c:v>5.5</c:v>
                </c:pt>
                <c:pt idx="394">
                  <c:v>5.5</c:v>
                </c:pt>
                <c:pt idx="395">
                  <c:v>5.5</c:v>
                </c:pt>
                <c:pt idx="396">
                  <c:v>5.5</c:v>
                </c:pt>
                <c:pt idx="397">
                  <c:v>5.5</c:v>
                </c:pt>
                <c:pt idx="398">
                  <c:v>5.5</c:v>
                </c:pt>
                <c:pt idx="399">
                  <c:v>5.5</c:v>
                </c:pt>
                <c:pt idx="400">
                  <c:v>5.5</c:v>
                </c:pt>
                <c:pt idx="401">
                  <c:v>5.5</c:v>
                </c:pt>
                <c:pt idx="402">
                  <c:v>5.5</c:v>
                </c:pt>
                <c:pt idx="403">
                  <c:v>5.5</c:v>
                </c:pt>
                <c:pt idx="404">
                  <c:v>5.5</c:v>
                </c:pt>
                <c:pt idx="405">
                  <c:v>5.5</c:v>
                </c:pt>
                <c:pt idx="406">
                  <c:v>5.5</c:v>
                </c:pt>
                <c:pt idx="407">
                  <c:v>5.5</c:v>
                </c:pt>
                <c:pt idx="408">
                  <c:v>5.5</c:v>
                </c:pt>
                <c:pt idx="409">
                  <c:v>5.5</c:v>
                </c:pt>
                <c:pt idx="410">
                  <c:v>5.5</c:v>
                </c:pt>
                <c:pt idx="411">
                  <c:v>5.5</c:v>
                </c:pt>
                <c:pt idx="412">
                  <c:v>5.5</c:v>
                </c:pt>
                <c:pt idx="413">
                  <c:v>5.5</c:v>
                </c:pt>
                <c:pt idx="414">
                  <c:v>5.5</c:v>
                </c:pt>
                <c:pt idx="415">
                  <c:v>5.5</c:v>
                </c:pt>
                <c:pt idx="416">
                  <c:v>5.5</c:v>
                </c:pt>
                <c:pt idx="417">
                  <c:v>5.5</c:v>
                </c:pt>
                <c:pt idx="418">
                  <c:v>5.5</c:v>
                </c:pt>
                <c:pt idx="419">
                  <c:v>5.5</c:v>
                </c:pt>
                <c:pt idx="420">
                  <c:v>5.5</c:v>
                </c:pt>
                <c:pt idx="421">
                  <c:v>5.5</c:v>
                </c:pt>
                <c:pt idx="422">
                  <c:v>5.5</c:v>
                </c:pt>
                <c:pt idx="423">
                  <c:v>5.5</c:v>
                </c:pt>
                <c:pt idx="424">
                  <c:v>5.5</c:v>
                </c:pt>
                <c:pt idx="425">
                  <c:v>5.5</c:v>
                </c:pt>
                <c:pt idx="426">
                  <c:v>5.5</c:v>
                </c:pt>
                <c:pt idx="427">
                  <c:v>5.5</c:v>
                </c:pt>
                <c:pt idx="428">
                  <c:v>5.5</c:v>
                </c:pt>
                <c:pt idx="429">
                  <c:v>5.5</c:v>
                </c:pt>
                <c:pt idx="430">
                  <c:v>5.5</c:v>
                </c:pt>
                <c:pt idx="431">
                  <c:v>5.5</c:v>
                </c:pt>
                <c:pt idx="432">
                  <c:v>5.5</c:v>
                </c:pt>
                <c:pt idx="433">
                  <c:v>5.5</c:v>
                </c:pt>
                <c:pt idx="434">
                  <c:v>5.5</c:v>
                </c:pt>
                <c:pt idx="435">
                  <c:v>5.5</c:v>
                </c:pt>
                <c:pt idx="436">
                  <c:v>5.5</c:v>
                </c:pt>
                <c:pt idx="437">
                  <c:v>5.5</c:v>
                </c:pt>
                <c:pt idx="438">
                  <c:v>5.5</c:v>
                </c:pt>
                <c:pt idx="439">
                  <c:v>5.5</c:v>
                </c:pt>
                <c:pt idx="440">
                  <c:v>5.5</c:v>
                </c:pt>
                <c:pt idx="441">
                  <c:v>5.5</c:v>
                </c:pt>
                <c:pt idx="442">
                  <c:v>5.5</c:v>
                </c:pt>
                <c:pt idx="443">
                  <c:v>5.5</c:v>
                </c:pt>
                <c:pt idx="444">
                  <c:v>5.5</c:v>
                </c:pt>
                <c:pt idx="445">
                  <c:v>5.5</c:v>
                </c:pt>
                <c:pt idx="446">
                  <c:v>5.5</c:v>
                </c:pt>
                <c:pt idx="447">
                  <c:v>5.5</c:v>
                </c:pt>
                <c:pt idx="448">
                  <c:v>5.5</c:v>
                </c:pt>
                <c:pt idx="449">
                  <c:v>5.5</c:v>
                </c:pt>
                <c:pt idx="450">
                  <c:v>5.5</c:v>
                </c:pt>
                <c:pt idx="451">
                  <c:v>5.5</c:v>
                </c:pt>
                <c:pt idx="452">
                  <c:v>5.5</c:v>
                </c:pt>
                <c:pt idx="453">
                  <c:v>5.5</c:v>
                </c:pt>
                <c:pt idx="454">
                  <c:v>5.5</c:v>
                </c:pt>
                <c:pt idx="455">
                  <c:v>5.5</c:v>
                </c:pt>
                <c:pt idx="456">
                  <c:v>5.5</c:v>
                </c:pt>
                <c:pt idx="457">
                  <c:v>5.5</c:v>
                </c:pt>
                <c:pt idx="458">
                  <c:v>5.5</c:v>
                </c:pt>
                <c:pt idx="459">
                  <c:v>5.5</c:v>
                </c:pt>
                <c:pt idx="460">
                  <c:v>5.5</c:v>
                </c:pt>
                <c:pt idx="461">
                  <c:v>5.5</c:v>
                </c:pt>
                <c:pt idx="462">
                  <c:v>5.5</c:v>
                </c:pt>
                <c:pt idx="463">
                  <c:v>5.5</c:v>
                </c:pt>
                <c:pt idx="464">
                  <c:v>5.5</c:v>
                </c:pt>
                <c:pt idx="465">
                  <c:v>5.5</c:v>
                </c:pt>
                <c:pt idx="466">
                  <c:v>5.5</c:v>
                </c:pt>
                <c:pt idx="467">
                  <c:v>5.5</c:v>
                </c:pt>
                <c:pt idx="468">
                  <c:v>5.5</c:v>
                </c:pt>
                <c:pt idx="469">
                  <c:v>5.5</c:v>
                </c:pt>
                <c:pt idx="470">
                  <c:v>5.5</c:v>
                </c:pt>
                <c:pt idx="471">
                  <c:v>5.5</c:v>
                </c:pt>
                <c:pt idx="472">
                  <c:v>5.5</c:v>
                </c:pt>
                <c:pt idx="473">
                  <c:v>5.5</c:v>
                </c:pt>
                <c:pt idx="474">
                  <c:v>5.5</c:v>
                </c:pt>
                <c:pt idx="475">
                  <c:v>5.5</c:v>
                </c:pt>
                <c:pt idx="476">
                  <c:v>5.5</c:v>
                </c:pt>
                <c:pt idx="477">
                  <c:v>5.5</c:v>
                </c:pt>
                <c:pt idx="478">
                  <c:v>5.5</c:v>
                </c:pt>
                <c:pt idx="479">
                  <c:v>5.5</c:v>
                </c:pt>
                <c:pt idx="480">
                  <c:v>5.5</c:v>
                </c:pt>
                <c:pt idx="481">
                  <c:v>5.5</c:v>
                </c:pt>
                <c:pt idx="482">
                  <c:v>5.5</c:v>
                </c:pt>
                <c:pt idx="483">
                  <c:v>5.5</c:v>
                </c:pt>
                <c:pt idx="484">
                  <c:v>5.5</c:v>
                </c:pt>
                <c:pt idx="485">
                  <c:v>5.5</c:v>
                </c:pt>
                <c:pt idx="486">
                  <c:v>5.5</c:v>
                </c:pt>
                <c:pt idx="487">
                  <c:v>5.5</c:v>
                </c:pt>
                <c:pt idx="488">
                  <c:v>5.5</c:v>
                </c:pt>
                <c:pt idx="489">
                  <c:v>5.5</c:v>
                </c:pt>
                <c:pt idx="490">
                  <c:v>5.5</c:v>
                </c:pt>
                <c:pt idx="491">
                  <c:v>5.5</c:v>
                </c:pt>
                <c:pt idx="492">
                  <c:v>5.5</c:v>
                </c:pt>
                <c:pt idx="493">
                  <c:v>5.5</c:v>
                </c:pt>
                <c:pt idx="494">
                  <c:v>5.5</c:v>
                </c:pt>
                <c:pt idx="495">
                  <c:v>5.5</c:v>
                </c:pt>
                <c:pt idx="496">
                  <c:v>5.5</c:v>
                </c:pt>
                <c:pt idx="497">
                  <c:v>5.5</c:v>
                </c:pt>
                <c:pt idx="498">
                  <c:v>5.5</c:v>
                </c:pt>
                <c:pt idx="499">
                  <c:v>5.5</c:v>
                </c:pt>
                <c:pt idx="500">
                  <c:v>5.5</c:v>
                </c:pt>
                <c:pt idx="501">
                  <c:v>5.5</c:v>
                </c:pt>
                <c:pt idx="502">
                  <c:v>5.5</c:v>
                </c:pt>
                <c:pt idx="503">
                  <c:v>5.5</c:v>
                </c:pt>
                <c:pt idx="504">
                  <c:v>5.5</c:v>
                </c:pt>
                <c:pt idx="505">
                  <c:v>5.5</c:v>
                </c:pt>
                <c:pt idx="506">
                  <c:v>5.5</c:v>
                </c:pt>
                <c:pt idx="507">
                  <c:v>5.5</c:v>
                </c:pt>
                <c:pt idx="508">
                  <c:v>5.5</c:v>
                </c:pt>
                <c:pt idx="509">
                  <c:v>5.5</c:v>
                </c:pt>
                <c:pt idx="510">
                  <c:v>5.5</c:v>
                </c:pt>
                <c:pt idx="511">
                  <c:v>5.5</c:v>
                </c:pt>
                <c:pt idx="512">
                  <c:v>5.5</c:v>
                </c:pt>
                <c:pt idx="513">
                  <c:v>5.5</c:v>
                </c:pt>
                <c:pt idx="514">
                  <c:v>5.5</c:v>
                </c:pt>
                <c:pt idx="515">
                  <c:v>5.5</c:v>
                </c:pt>
                <c:pt idx="516">
                  <c:v>5.5</c:v>
                </c:pt>
              </c:numCache>
            </c:numRef>
          </c:val>
          <c:smooth val="0"/>
          <c:extLst>
            <c:ext xmlns:c16="http://schemas.microsoft.com/office/drawing/2014/chart" uri="{C3380CC4-5D6E-409C-BE32-E72D297353CC}">
              <c16:uniqueId val="{00000001-0CF6-4567-B5F6-845C6FEDB856}"/>
            </c:ext>
          </c:extLst>
        </c:ser>
        <c:dLbls>
          <c:showLegendKey val="0"/>
          <c:showVal val="0"/>
          <c:showCatName val="0"/>
          <c:showSerName val="0"/>
          <c:showPercent val="0"/>
          <c:showBubbleSize val="0"/>
        </c:dLbls>
        <c:smooth val="0"/>
        <c:axId val="2066572399"/>
        <c:axId val="2066572815"/>
      </c:lineChart>
      <c:dateAx>
        <c:axId val="2066572399"/>
        <c:scaling>
          <c:orientation val="minMax"/>
          <c:max val="45292"/>
        </c:scaling>
        <c:delete val="0"/>
        <c:axPos val="b"/>
        <c:numFmt formatCode="yyyy\-mm\-dd"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tx1"/>
                </a:solidFill>
                <a:latin typeface="+mn-lt"/>
                <a:ea typeface="+mn-ea"/>
                <a:cs typeface="+mn-cs"/>
              </a:defRPr>
            </a:pPr>
            <a:endParaRPr lang="en-US"/>
          </a:p>
        </c:txPr>
        <c:crossAx val="2066572815"/>
        <c:crosses val="autoZero"/>
        <c:auto val="1"/>
        <c:lblOffset val="100"/>
        <c:baseTimeUnit val="months"/>
        <c:majorUnit val="2"/>
        <c:majorTimeUnit val="years"/>
        <c:minorUnit val="1"/>
        <c:minorTimeUnit val="months"/>
      </c:dateAx>
      <c:valAx>
        <c:axId val="2066572815"/>
        <c:scaling>
          <c:orientation val="minMax"/>
          <c:max val="20"/>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t>Percent</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066572399"/>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38100" cap="flat" cmpd="sng" algn="ctr">
      <a:solidFill>
        <a:schemeClr val="accent1">
          <a:lumMod val="50000"/>
        </a:schemeClr>
      </a:solidFill>
      <a:round/>
    </a:ln>
    <a:effectLst/>
  </c:spPr>
  <c:txPr>
    <a:bodyPr/>
    <a:lstStyle/>
    <a:p>
      <a:pPr>
        <a:defRPr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spc="20" baseline="0">
                <a:solidFill>
                  <a:srgbClr val="CDA349"/>
                </a:solidFill>
                <a:latin typeface="+mn-lt"/>
                <a:ea typeface="+mn-ea"/>
                <a:cs typeface="+mn-cs"/>
              </a:defRPr>
            </a:pPr>
            <a:r>
              <a:rPr lang="en-US" b="1">
                <a:solidFill>
                  <a:srgbClr val="CDA349"/>
                </a:solidFill>
              </a:rPr>
              <a:t>The Conference Board: Consumer Confidence Index</a:t>
            </a:r>
          </a:p>
        </c:rich>
      </c:tx>
      <c:overlay val="0"/>
      <c:spPr>
        <a:noFill/>
        <a:ln>
          <a:noFill/>
        </a:ln>
        <a:effectLst/>
      </c:spPr>
      <c:txPr>
        <a:bodyPr rot="0" spcFirstLastPara="1" vertOverflow="ellipsis" vert="horz" wrap="square" anchor="ctr" anchorCtr="1"/>
        <a:lstStyle/>
        <a:p>
          <a:pPr>
            <a:defRPr sz="1862" b="1" i="0" u="none" strike="noStrike" kern="1200" cap="none" spc="20" baseline="0">
              <a:solidFill>
                <a:srgbClr val="CDA349"/>
              </a:solidFill>
              <a:latin typeface="+mn-lt"/>
              <a:ea typeface="+mn-ea"/>
              <a:cs typeface="+mn-cs"/>
            </a:defRPr>
          </a:pPr>
          <a:endParaRPr lang="en-US"/>
        </a:p>
      </c:txPr>
    </c:title>
    <c:autoTitleDeleted val="0"/>
    <c:plotArea>
      <c:layout/>
      <c:lineChart>
        <c:grouping val="standard"/>
        <c:varyColors val="0"/>
        <c:ser>
          <c:idx val="0"/>
          <c:order val="0"/>
          <c:spPr>
            <a:ln w="22225" cap="rnd" cmpd="sng" algn="ctr">
              <a:solidFill>
                <a:schemeClr val="accent1"/>
              </a:solidFill>
              <a:round/>
            </a:ln>
            <a:effectLst/>
          </c:spPr>
          <c:marker>
            <c:symbol val="none"/>
          </c:marker>
          <c:cat>
            <c:multiLvlStrRef>
              <c:f>Sheet1!$A$2:$AS$3</c:f>
              <c:multiLvlStrCache>
                <c:ptCount val="45"/>
                <c:lvl>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pt idx="19">
                    <c:v>May</c:v>
                  </c:pt>
                  <c:pt idx="20">
                    <c:v>Jun</c:v>
                  </c:pt>
                  <c:pt idx="21">
                    <c:v>Jul</c:v>
                  </c:pt>
                  <c:pt idx="22">
                    <c:v>Aug</c:v>
                  </c:pt>
                  <c:pt idx="23">
                    <c:v>Sep</c:v>
                  </c:pt>
                  <c:pt idx="24">
                    <c:v>Oct</c:v>
                  </c:pt>
                  <c:pt idx="25">
                    <c:v>Nov</c:v>
                  </c:pt>
                  <c:pt idx="26">
                    <c:v>Dec</c:v>
                  </c:pt>
                  <c:pt idx="27">
                    <c:v>Jan</c:v>
                  </c:pt>
                  <c:pt idx="28">
                    <c:v>Feb</c:v>
                  </c:pt>
                  <c:pt idx="29">
                    <c:v>Mar</c:v>
                  </c:pt>
                  <c:pt idx="30">
                    <c:v>Apr</c:v>
                  </c:pt>
                  <c:pt idx="31">
                    <c:v>May</c:v>
                  </c:pt>
                  <c:pt idx="32">
                    <c:v>Jun</c:v>
                  </c:pt>
                  <c:pt idx="33">
                    <c:v>Jul</c:v>
                  </c:pt>
                  <c:pt idx="34">
                    <c:v>Aug</c:v>
                  </c:pt>
                  <c:pt idx="35">
                    <c:v>Sep</c:v>
                  </c:pt>
                  <c:pt idx="36">
                    <c:v>Oct</c:v>
                  </c:pt>
                  <c:pt idx="37">
                    <c:v>Nov</c:v>
                  </c:pt>
                  <c:pt idx="38">
                    <c:v>Dec</c:v>
                  </c:pt>
                  <c:pt idx="39">
                    <c:v>Jan</c:v>
                  </c:pt>
                  <c:pt idx="40">
                    <c:v>Feb</c:v>
                  </c:pt>
                  <c:pt idx="41">
                    <c:v>Mar</c:v>
                  </c:pt>
                  <c:pt idx="42">
                    <c:v>Apr</c:v>
                  </c:pt>
                  <c:pt idx="43">
                    <c:v>May</c:v>
                  </c:pt>
                  <c:pt idx="44">
                    <c:v>Jun</c:v>
                  </c:pt>
                </c:lvl>
                <c:lvl>
                  <c:pt idx="0">
                    <c:v>2019</c:v>
                  </c:pt>
                  <c:pt idx="3">
                    <c:v>2020</c:v>
                  </c:pt>
                  <c:pt idx="15">
                    <c:v>2021</c:v>
                  </c:pt>
                  <c:pt idx="27">
                    <c:v>2022</c:v>
                  </c:pt>
                  <c:pt idx="39">
                    <c:v>2023</c:v>
                  </c:pt>
                </c:lvl>
              </c:multiLvlStrCache>
            </c:multiLvlStrRef>
          </c:cat>
          <c:val>
            <c:numRef>
              <c:f>Sheet1!$A$4:$AS$4</c:f>
              <c:numCache>
                <c:formatCode>0.0</c:formatCode>
                <c:ptCount val="45"/>
                <c:pt idx="0">
                  <c:v>126.1</c:v>
                </c:pt>
                <c:pt idx="1">
                  <c:v>126.8</c:v>
                </c:pt>
                <c:pt idx="2">
                  <c:v>128.19999999999999</c:v>
                </c:pt>
                <c:pt idx="3">
                  <c:v>130.4</c:v>
                </c:pt>
                <c:pt idx="4">
                  <c:v>132.6</c:v>
                </c:pt>
                <c:pt idx="5">
                  <c:v>118.8</c:v>
                </c:pt>
                <c:pt idx="6">
                  <c:v>85.7</c:v>
                </c:pt>
                <c:pt idx="7">
                  <c:v>85.9</c:v>
                </c:pt>
                <c:pt idx="8">
                  <c:v>98.3</c:v>
                </c:pt>
                <c:pt idx="9">
                  <c:v>91.7</c:v>
                </c:pt>
                <c:pt idx="10">
                  <c:v>86.3</c:v>
                </c:pt>
                <c:pt idx="11">
                  <c:v>101.3</c:v>
                </c:pt>
                <c:pt idx="12">
                  <c:v>101.4</c:v>
                </c:pt>
                <c:pt idx="13">
                  <c:v>92.9</c:v>
                </c:pt>
                <c:pt idx="14">
                  <c:v>87.1</c:v>
                </c:pt>
                <c:pt idx="15">
                  <c:v>88.9</c:v>
                </c:pt>
                <c:pt idx="16" formatCode="General">
                  <c:v>90.4</c:v>
                </c:pt>
                <c:pt idx="17" formatCode="General">
                  <c:v>109</c:v>
                </c:pt>
                <c:pt idx="18" formatCode="General">
                  <c:v>117.5</c:v>
                </c:pt>
                <c:pt idx="19" formatCode="General">
                  <c:v>120</c:v>
                </c:pt>
                <c:pt idx="20" formatCode="General">
                  <c:v>128.9</c:v>
                </c:pt>
                <c:pt idx="21" formatCode="General">
                  <c:v>125.1</c:v>
                </c:pt>
                <c:pt idx="22" formatCode="General">
                  <c:v>115.2</c:v>
                </c:pt>
                <c:pt idx="23" formatCode="General">
                  <c:v>109.8</c:v>
                </c:pt>
                <c:pt idx="24" formatCode="General">
                  <c:v>111.6</c:v>
                </c:pt>
                <c:pt idx="25" formatCode="General">
                  <c:v>111.9</c:v>
                </c:pt>
                <c:pt idx="26" formatCode="General">
                  <c:v>115.2</c:v>
                </c:pt>
                <c:pt idx="27" formatCode="General">
                  <c:v>111.1</c:v>
                </c:pt>
                <c:pt idx="28" formatCode="General">
                  <c:v>105.7</c:v>
                </c:pt>
                <c:pt idx="29" formatCode="General">
                  <c:v>107.6</c:v>
                </c:pt>
                <c:pt idx="30" formatCode="General">
                  <c:v>108.6</c:v>
                </c:pt>
                <c:pt idx="31" formatCode="General">
                  <c:v>103.2</c:v>
                </c:pt>
                <c:pt idx="32" formatCode="General">
                  <c:v>98.4</c:v>
                </c:pt>
                <c:pt idx="33" formatCode="General">
                  <c:v>95.3</c:v>
                </c:pt>
                <c:pt idx="34" formatCode="General">
                  <c:v>103.6</c:v>
                </c:pt>
                <c:pt idx="35" formatCode="General">
                  <c:v>107.8</c:v>
                </c:pt>
                <c:pt idx="36" formatCode="General">
                  <c:v>102.2</c:v>
                </c:pt>
                <c:pt idx="37" formatCode="General">
                  <c:v>101.4</c:v>
                </c:pt>
                <c:pt idx="38" formatCode="General">
                  <c:v>109</c:v>
                </c:pt>
                <c:pt idx="39" formatCode="General">
                  <c:v>107.1</c:v>
                </c:pt>
                <c:pt idx="40" formatCode="General">
                  <c:v>105.7</c:v>
                </c:pt>
                <c:pt idx="41">
                  <c:v>104</c:v>
                </c:pt>
                <c:pt idx="42" formatCode="General">
                  <c:v>101.3</c:v>
                </c:pt>
                <c:pt idx="43" formatCode="General">
                  <c:v>102.5</c:v>
                </c:pt>
                <c:pt idx="44" formatCode="General">
                  <c:v>109.7</c:v>
                </c:pt>
              </c:numCache>
            </c:numRef>
          </c:val>
          <c:smooth val="0"/>
          <c:extLst>
            <c:ext xmlns:c16="http://schemas.microsoft.com/office/drawing/2014/chart" uri="{C3380CC4-5D6E-409C-BE32-E72D297353CC}">
              <c16:uniqueId val="{00000000-49AA-4296-8F10-1B848546F13E}"/>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310019280"/>
        <c:axId val="1"/>
      </c:lineChart>
      <c:catAx>
        <c:axId val="131001928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defRPr sz="1197" b="1" i="0" u="none" strike="noStrike" kern="1200" spc="20" baseline="0">
                <a:solidFill>
                  <a:srgbClr val="CDA349"/>
                </a:solidFill>
                <a:latin typeface="+mn-lt"/>
                <a:ea typeface="+mn-ea"/>
                <a:cs typeface="+mn-cs"/>
              </a:defRPr>
            </a:pPr>
            <a:endParaRPr lang="en-US"/>
          </a:p>
        </c:txPr>
        <c:crossAx val="1"/>
        <c:crosses val="autoZero"/>
        <c:auto val="1"/>
        <c:lblAlgn val="ctr"/>
        <c:lblOffset val="100"/>
        <c:tickLblSkip val="3"/>
        <c:tickMarkSkip val="1"/>
        <c:noMultiLvlLbl val="0"/>
      </c:catAx>
      <c:valAx>
        <c:axId val="1"/>
        <c:scaling>
          <c:orientation val="minMax"/>
          <c:min val="80"/>
        </c:scaling>
        <c:delete val="0"/>
        <c:axPos val="l"/>
        <c:numFmt formatCode="0.0" sourceLinked="1"/>
        <c:majorTickMark val="none"/>
        <c:minorTickMark val="none"/>
        <c:tickLblPos val="nextTo"/>
        <c:spPr>
          <a:noFill/>
          <a:ln>
            <a:noFill/>
          </a:ln>
          <a:effectLst/>
        </c:spPr>
        <c:txPr>
          <a:bodyPr rot="0" spcFirstLastPara="1" vertOverflow="ellipsis" wrap="square" anchor="ctr" anchorCtr="1"/>
          <a:lstStyle/>
          <a:p>
            <a:pPr>
              <a:defRPr sz="1197" b="1" i="0" u="none" strike="noStrike" kern="1200" spc="20" baseline="0">
                <a:solidFill>
                  <a:srgbClr val="CDA349"/>
                </a:solidFill>
                <a:latin typeface="+mn-lt"/>
                <a:ea typeface="+mn-ea"/>
                <a:cs typeface="+mn-cs"/>
              </a:defRPr>
            </a:pPr>
            <a:endParaRPr lang="en-US"/>
          </a:p>
        </c:txPr>
        <c:crossAx val="1310019280"/>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accent1">
        <a:lumMod val="20000"/>
        <a:lumOff val="80000"/>
      </a:schemeClr>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spc="20" baseline="0">
                <a:solidFill>
                  <a:srgbClr val="CDA349"/>
                </a:solidFill>
                <a:latin typeface="+mn-lt"/>
                <a:ea typeface="+mn-ea"/>
                <a:cs typeface="+mn-cs"/>
              </a:defRPr>
            </a:pPr>
            <a:r>
              <a:rPr lang="en-US" b="1">
                <a:solidFill>
                  <a:srgbClr val="CDA349"/>
                </a:solidFill>
              </a:rPr>
              <a:t>University of Michigan: Consumer Sentiment Index</a:t>
            </a:r>
          </a:p>
        </c:rich>
      </c:tx>
      <c:overlay val="0"/>
      <c:spPr>
        <a:noFill/>
        <a:ln>
          <a:noFill/>
        </a:ln>
        <a:effectLst/>
      </c:spPr>
      <c:txPr>
        <a:bodyPr rot="0" spcFirstLastPara="1" vertOverflow="ellipsis" vert="horz" wrap="square" anchor="ctr" anchorCtr="1"/>
        <a:lstStyle/>
        <a:p>
          <a:pPr>
            <a:defRPr sz="1862" b="1" i="0" u="none" strike="noStrike" kern="1200" cap="none" spc="20" baseline="0">
              <a:solidFill>
                <a:srgbClr val="CDA349"/>
              </a:solidFill>
              <a:latin typeface="+mn-lt"/>
              <a:ea typeface="+mn-ea"/>
              <a:cs typeface="+mn-cs"/>
            </a:defRPr>
          </a:pPr>
          <a:endParaRPr lang="en-US"/>
        </a:p>
      </c:txPr>
    </c:title>
    <c:autoTitleDeleted val="0"/>
    <c:plotArea>
      <c:layout/>
      <c:lineChart>
        <c:grouping val="standard"/>
        <c:varyColors val="0"/>
        <c:ser>
          <c:idx val="0"/>
          <c:order val="0"/>
          <c:spPr>
            <a:ln w="22225" cap="rnd" cmpd="sng" algn="ctr">
              <a:solidFill>
                <a:schemeClr val="accent1"/>
              </a:solidFill>
              <a:round/>
            </a:ln>
            <a:effectLst/>
          </c:spPr>
          <c:marker>
            <c:symbol val="none"/>
          </c:marker>
          <c:cat>
            <c:multiLvlStrRef>
              <c:f>Michigan!$G$5:$AZ$6</c:f>
              <c:multiLvlStrCache>
                <c:ptCount val="46"/>
                <c:lvl>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pt idx="12">
                    <c:v>October</c:v>
                  </c:pt>
                  <c:pt idx="13">
                    <c:v>November</c:v>
                  </c:pt>
                  <c:pt idx="14">
                    <c:v>December</c:v>
                  </c:pt>
                  <c:pt idx="15">
                    <c:v>January</c:v>
                  </c:pt>
                  <c:pt idx="16">
                    <c:v>February</c:v>
                  </c:pt>
                  <c:pt idx="17">
                    <c:v>March</c:v>
                  </c:pt>
                  <c:pt idx="18">
                    <c:v>April</c:v>
                  </c:pt>
                  <c:pt idx="19">
                    <c:v>May</c:v>
                  </c:pt>
                  <c:pt idx="20">
                    <c:v>June</c:v>
                  </c:pt>
                  <c:pt idx="21">
                    <c:v>July</c:v>
                  </c:pt>
                  <c:pt idx="22">
                    <c:v>August</c:v>
                  </c:pt>
                  <c:pt idx="23">
                    <c:v>September</c:v>
                  </c:pt>
                  <c:pt idx="24">
                    <c:v>October</c:v>
                  </c:pt>
                  <c:pt idx="25">
                    <c:v>November</c:v>
                  </c:pt>
                  <c:pt idx="26">
                    <c:v>December</c:v>
                  </c:pt>
                  <c:pt idx="27">
                    <c:v>January</c:v>
                  </c:pt>
                  <c:pt idx="28">
                    <c:v>February</c:v>
                  </c:pt>
                  <c:pt idx="29">
                    <c:v>March</c:v>
                  </c:pt>
                  <c:pt idx="30">
                    <c:v>April</c:v>
                  </c:pt>
                  <c:pt idx="31">
                    <c:v>May</c:v>
                  </c:pt>
                  <c:pt idx="32">
                    <c:v>June</c:v>
                  </c:pt>
                  <c:pt idx="33">
                    <c:v>July</c:v>
                  </c:pt>
                  <c:pt idx="34">
                    <c:v>August</c:v>
                  </c:pt>
                  <c:pt idx="35">
                    <c:v>September</c:v>
                  </c:pt>
                  <c:pt idx="36">
                    <c:v>October</c:v>
                  </c:pt>
                  <c:pt idx="37">
                    <c:v>November</c:v>
                  </c:pt>
                  <c:pt idx="38">
                    <c:v>December</c:v>
                  </c:pt>
                  <c:pt idx="39">
                    <c:v>January</c:v>
                  </c:pt>
                  <c:pt idx="40">
                    <c:v>February</c:v>
                  </c:pt>
                  <c:pt idx="41">
                    <c:v>March</c:v>
                  </c:pt>
                  <c:pt idx="42">
                    <c:v>April</c:v>
                  </c:pt>
                  <c:pt idx="43">
                    <c:v>May</c:v>
                  </c:pt>
                  <c:pt idx="44">
                    <c:v>June</c:v>
                  </c:pt>
                  <c:pt idx="45">
                    <c:v>July</c:v>
                  </c:pt>
                </c:lvl>
                <c:lvl>
                  <c:pt idx="0">
                    <c:v>2019</c:v>
                  </c:pt>
                  <c:pt idx="3">
                    <c:v>2020</c:v>
                  </c:pt>
                  <c:pt idx="15">
                    <c:v>2021</c:v>
                  </c:pt>
                  <c:pt idx="27">
                    <c:v>2022</c:v>
                  </c:pt>
                  <c:pt idx="39">
                    <c:v>2023</c:v>
                  </c:pt>
                </c:lvl>
              </c:multiLvlStrCache>
            </c:multiLvlStrRef>
          </c:cat>
          <c:val>
            <c:numRef>
              <c:f>Michigan!$G$7:$AZ$7</c:f>
              <c:numCache>
                <c:formatCode>0.0</c:formatCode>
                <c:ptCount val="46"/>
                <c:pt idx="0">
                  <c:v>95.5</c:v>
                </c:pt>
                <c:pt idx="1">
                  <c:v>96.8</c:v>
                </c:pt>
                <c:pt idx="2">
                  <c:v>99.3</c:v>
                </c:pt>
                <c:pt idx="3">
                  <c:v>99.8</c:v>
                </c:pt>
                <c:pt idx="4">
                  <c:v>101</c:v>
                </c:pt>
                <c:pt idx="5">
                  <c:v>89.1</c:v>
                </c:pt>
                <c:pt idx="6">
                  <c:v>71.8</c:v>
                </c:pt>
                <c:pt idx="7">
                  <c:v>72.3</c:v>
                </c:pt>
                <c:pt idx="8">
                  <c:v>78.099999999999994</c:v>
                </c:pt>
                <c:pt idx="9">
                  <c:v>72.5</c:v>
                </c:pt>
                <c:pt idx="10">
                  <c:v>74.099999999999994</c:v>
                </c:pt>
                <c:pt idx="11">
                  <c:v>80.400000000000006</c:v>
                </c:pt>
                <c:pt idx="12">
                  <c:v>81.8</c:v>
                </c:pt>
                <c:pt idx="13">
                  <c:v>76.900000000000006</c:v>
                </c:pt>
                <c:pt idx="14">
                  <c:v>80.7</c:v>
                </c:pt>
                <c:pt idx="15">
                  <c:v>79.2</c:v>
                </c:pt>
                <c:pt idx="16" formatCode="General">
                  <c:v>76.8</c:v>
                </c:pt>
                <c:pt idx="17" formatCode="General">
                  <c:v>84.9</c:v>
                </c:pt>
                <c:pt idx="18" formatCode="General">
                  <c:v>88.3</c:v>
                </c:pt>
                <c:pt idx="19" formatCode="General">
                  <c:v>82.9</c:v>
                </c:pt>
                <c:pt idx="20" formatCode="General">
                  <c:v>85.5</c:v>
                </c:pt>
                <c:pt idx="21" formatCode="General">
                  <c:v>81.2</c:v>
                </c:pt>
                <c:pt idx="22" formatCode="General">
                  <c:v>70.3</c:v>
                </c:pt>
                <c:pt idx="23" formatCode="General">
                  <c:v>72.8</c:v>
                </c:pt>
                <c:pt idx="24" formatCode="General">
                  <c:v>71.7</c:v>
                </c:pt>
                <c:pt idx="25" formatCode="General">
                  <c:v>67.400000000000006</c:v>
                </c:pt>
                <c:pt idx="26" formatCode="General">
                  <c:v>70.599999999999994</c:v>
                </c:pt>
                <c:pt idx="27" formatCode="General">
                  <c:v>67.2</c:v>
                </c:pt>
                <c:pt idx="28" formatCode="General">
                  <c:v>62.8</c:v>
                </c:pt>
                <c:pt idx="29" formatCode="General">
                  <c:v>59.4</c:v>
                </c:pt>
                <c:pt idx="30" formatCode="General">
                  <c:v>65.2</c:v>
                </c:pt>
                <c:pt idx="31" formatCode="General">
                  <c:v>58.4</c:v>
                </c:pt>
                <c:pt idx="32" formatCode="General">
                  <c:v>50</c:v>
                </c:pt>
                <c:pt idx="33" formatCode="General">
                  <c:v>51.5</c:v>
                </c:pt>
                <c:pt idx="34" formatCode="General">
                  <c:v>58.2</c:v>
                </c:pt>
                <c:pt idx="35" formatCode="General">
                  <c:v>58.6</c:v>
                </c:pt>
                <c:pt idx="36" formatCode="General">
                  <c:v>59.9</c:v>
                </c:pt>
                <c:pt idx="37" formatCode="General">
                  <c:v>56.8</c:v>
                </c:pt>
                <c:pt idx="38" formatCode="General">
                  <c:v>59.7</c:v>
                </c:pt>
                <c:pt idx="39" formatCode="General">
                  <c:v>64.900000000000006</c:v>
                </c:pt>
                <c:pt idx="40">
                  <c:v>67</c:v>
                </c:pt>
                <c:pt idx="41">
                  <c:v>62</c:v>
                </c:pt>
                <c:pt idx="42">
                  <c:v>63.5</c:v>
                </c:pt>
                <c:pt idx="43" formatCode="General">
                  <c:v>59.2</c:v>
                </c:pt>
                <c:pt idx="44" formatCode="General">
                  <c:v>64.400000000000006</c:v>
                </c:pt>
                <c:pt idx="45" formatCode="General">
                  <c:v>72.599999999999994</c:v>
                </c:pt>
              </c:numCache>
            </c:numRef>
          </c:val>
          <c:smooth val="0"/>
          <c:extLst>
            <c:ext xmlns:c16="http://schemas.microsoft.com/office/drawing/2014/chart" uri="{C3380CC4-5D6E-409C-BE32-E72D297353CC}">
              <c16:uniqueId val="{00000000-D151-461F-A0FD-8DE20F42C281}"/>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310014960"/>
        <c:axId val="1"/>
      </c:lineChart>
      <c:catAx>
        <c:axId val="131001496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defRPr sz="1197" b="1" i="0" u="none" strike="noStrike" kern="1200" spc="20" baseline="0">
                <a:solidFill>
                  <a:srgbClr val="CDA349"/>
                </a:solidFill>
                <a:latin typeface="+mn-lt"/>
                <a:ea typeface="+mn-ea"/>
                <a:cs typeface="+mn-cs"/>
              </a:defRPr>
            </a:pPr>
            <a:endParaRPr lang="en-US"/>
          </a:p>
        </c:txPr>
        <c:crossAx val="1"/>
        <c:crosses val="autoZero"/>
        <c:auto val="1"/>
        <c:lblAlgn val="ctr"/>
        <c:lblOffset val="100"/>
        <c:tickLblSkip val="3"/>
        <c:noMultiLvlLbl val="0"/>
      </c:catAx>
      <c:valAx>
        <c:axId val="1"/>
        <c:scaling>
          <c:orientation val="minMax"/>
          <c:max val="105"/>
          <c:min val="50"/>
        </c:scaling>
        <c:delete val="0"/>
        <c:axPos val="l"/>
        <c:numFmt formatCode="0.0" sourceLinked="1"/>
        <c:majorTickMark val="none"/>
        <c:minorTickMark val="none"/>
        <c:tickLblPos val="nextTo"/>
        <c:spPr>
          <a:noFill/>
          <a:ln>
            <a:noFill/>
          </a:ln>
          <a:effectLst/>
        </c:spPr>
        <c:txPr>
          <a:bodyPr rot="0" spcFirstLastPara="1" vertOverflow="ellipsis" wrap="square" anchor="ctr" anchorCtr="1"/>
          <a:lstStyle/>
          <a:p>
            <a:pPr>
              <a:defRPr sz="1197" b="1" i="0" u="none" strike="noStrike" kern="1200" spc="20" baseline="0">
                <a:solidFill>
                  <a:srgbClr val="CDA349"/>
                </a:solidFill>
                <a:latin typeface="+mn-lt"/>
                <a:ea typeface="+mn-ea"/>
                <a:cs typeface="+mn-cs"/>
              </a:defRPr>
            </a:pPr>
            <a:endParaRPr lang="en-US"/>
          </a:p>
        </c:txPr>
        <c:crossAx val="1310014960"/>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accent1">
        <a:lumMod val="20000"/>
        <a:lumOff val="80000"/>
      </a:schemeClr>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TCB: Consumer Confidence Index vs. UoM: Consumer Sentiment Index</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7.4041721615742462E-2"/>
          <c:y val="0.12085369827305312"/>
          <c:w val="0.85022703695515389"/>
          <c:h val="0.6533673026942014"/>
        </c:manualLayout>
      </c:layout>
      <c:lineChart>
        <c:grouping val="standard"/>
        <c:varyColors val="0"/>
        <c:ser>
          <c:idx val="0"/>
          <c:order val="0"/>
          <c:tx>
            <c:v>The Conference Board</c:v>
          </c:tx>
          <c:spPr>
            <a:ln w="22225" cap="rnd">
              <a:solidFill>
                <a:srgbClr val="CDA349"/>
              </a:solidFill>
              <a:round/>
            </a:ln>
            <a:effectLst/>
          </c:spPr>
          <c:marker>
            <c:symbol val="none"/>
          </c:marker>
          <c:cat>
            <c:multiLvlStrRef>
              <c:f>Sheet1!$B$2:$AT$3</c:f>
              <c:multiLvlStrCache>
                <c:ptCount val="45"/>
                <c:lvl>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pt idx="19">
                    <c:v>May</c:v>
                  </c:pt>
                  <c:pt idx="20">
                    <c:v>Jun</c:v>
                  </c:pt>
                  <c:pt idx="21">
                    <c:v>Jul</c:v>
                  </c:pt>
                  <c:pt idx="22">
                    <c:v>Aug</c:v>
                  </c:pt>
                  <c:pt idx="23">
                    <c:v>Sep</c:v>
                  </c:pt>
                  <c:pt idx="24">
                    <c:v>Oct</c:v>
                  </c:pt>
                  <c:pt idx="25">
                    <c:v>Nov</c:v>
                  </c:pt>
                  <c:pt idx="26">
                    <c:v>Dec</c:v>
                  </c:pt>
                  <c:pt idx="27">
                    <c:v>Jan</c:v>
                  </c:pt>
                  <c:pt idx="28">
                    <c:v>Feb</c:v>
                  </c:pt>
                  <c:pt idx="29">
                    <c:v>Mar</c:v>
                  </c:pt>
                  <c:pt idx="30">
                    <c:v>Apr</c:v>
                  </c:pt>
                  <c:pt idx="31">
                    <c:v>May</c:v>
                  </c:pt>
                  <c:pt idx="32">
                    <c:v>Jun</c:v>
                  </c:pt>
                  <c:pt idx="33">
                    <c:v>Jul</c:v>
                  </c:pt>
                  <c:pt idx="34">
                    <c:v>Aug</c:v>
                  </c:pt>
                  <c:pt idx="35">
                    <c:v>Sep</c:v>
                  </c:pt>
                  <c:pt idx="36">
                    <c:v>Oct</c:v>
                  </c:pt>
                  <c:pt idx="37">
                    <c:v>Nov</c:v>
                  </c:pt>
                  <c:pt idx="38">
                    <c:v>Dec</c:v>
                  </c:pt>
                  <c:pt idx="39">
                    <c:v>Jan</c:v>
                  </c:pt>
                  <c:pt idx="40">
                    <c:v>Feb</c:v>
                  </c:pt>
                  <c:pt idx="41">
                    <c:v>Mar</c:v>
                  </c:pt>
                  <c:pt idx="42">
                    <c:v>Apr</c:v>
                  </c:pt>
                  <c:pt idx="43">
                    <c:v>May</c:v>
                  </c:pt>
                  <c:pt idx="44">
                    <c:v>Jun</c:v>
                  </c:pt>
                </c:lvl>
                <c:lvl>
                  <c:pt idx="0">
                    <c:v>2019</c:v>
                  </c:pt>
                  <c:pt idx="3">
                    <c:v>2020</c:v>
                  </c:pt>
                  <c:pt idx="15">
                    <c:v>2021</c:v>
                  </c:pt>
                  <c:pt idx="27">
                    <c:v>2022</c:v>
                  </c:pt>
                  <c:pt idx="39">
                    <c:v>2023</c:v>
                  </c:pt>
                </c:lvl>
              </c:multiLvlStrCache>
            </c:multiLvlStrRef>
          </c:cat>
          <c:val>
            <c:numRef>
              <c:f>Sheet1!$B$4:$AT$4</c:f>
              <c:numCache>
                <c:formatCode>0.0</c:formatCode>
                <c:ptCount val="45"/>
                <c:pt idx="0">
                  <c:v>126.1</c:v>
                </c:pt>
                <c:pt idx="1">
                  <c:v>126.8</c:v>
                </c:pt>
                <c:pt idx="2">
                  <c:v>128.19999999999999</c:v>
                </c:pt>
                <c:pt idx="3">
                  <c:v>130.4</c:v>
                </c:pt>
                <c:pt idx="4">
                  <c:v>132.6</c:v>
                </c:pt>
                <c:pt idx="5">
                  <c:v>118.8</c:v>
                </c:pt>
                <c:pt idx="6">
                  <c:v>85.7</c:v>
                </c:pt>
                <c:pt idx="7">
                  <c:v>85.9</c:v>
                </c:pt>
                <c:pt idx="8">
                  <c:v>98.3</c:v>
                </c:pt>
                <c:pt idx="9">
                  <c:v>91.7</c:v>
                </c:pt>
                <c:pt idx="10">
                  <c:v>86.3</c:v>
                </c:pt>
                <c:pt idx="11">
                  <c:v>101.3</c:v>
                </c:pt>
                <c:pt idx="12">
                  <c:v>101.4</c:v>
                </c:pt>
                <c:pt idx="13">
                  <c:v>92.9</c:v>
                </c:pt>
                <c:pt idx="14">
                  <c:v>87.1</c:v>
                </c:pt>
                <c:pt idx="15">
                  <c:v>88.9</c:v>
                </c:pt>
                <c:pt idx="16" formatCode="General">
                  <c:v>90.4</c:v>
                </c:pt>
                <c:pt idx="17" formatCode="General">
                  <c:v>109</c:v>
                </c:pt>
                <c:pt idx="18" formatCode="General">
                  <c:v>117.5</c:v>
                </c:pt>
                <c:pt idx="19" formatCode="General">
                  <c:v>120</c:v>
                </c:pt>
                <c:pt idx="20" formatCode="General">
                  <c:v>128.9</c:v>
                </c:pt>
                <c:pt idx="21" formatCode="General">
                  <c:v>125.1</c:v>
                </c:pt>
                <c:pt idx="22" formatCode="General">
                  <c:v>115.2</c:v>
                </c:pt>
                <c:pt idx="23" formatCode="General">
                  <c:v>109.8</c:v>
                </c:pt>
                <c:pt idx="24" formatCode="General">
                  <c:v>111.6</c:v>
                </c:pt>
                <c:pt idx="25" formatCode="General">
                  <c:v>111.9</c:v>
                </c:pt>
                <c:pt idx="26" formatCode="General">
                  <c:v>115.2</c:v>
                </c:pt>
                <c:pt idx="27" formatCode="General">
                  <c:v>111.1</c:v>
                </c:pt>
                <c:pt idx="28" formatCode="General">
                  <c:v>105.7</c:v>
                </c:pt>
                <c:pt idx="29" formatCode="General">
                  <c:v>107.6</c:v>
                </c:pt>
                <c:pt idx="30" formatCode="General">
                  <c:v>108.6</c:v>
                </c:pt>
                <c:pt idx="31" formatCode="General">
                  <c:v>103.2</c:v>
                </c:pt>
                <c:pt idx="32" formatCode="General">
                  <c:v>98.4</c:v>
                </c:pt>
                <c:pt idx="33" formatCode="General">
                  <c:v>95.3</c:v>
                </c:pt>
                <c:pt idx="34" formatCode="General">
                  <c:v>103.6</c:v>
                </c:pt>
                <c:pt idx="35" formatCode="General">
                  <c:v>107.8</c:v>
                </c:pt>
                <c:pt idx="36" formatCode="General">
                  <c:v>102.2</c:v>
                </c:pt>
                <c:pt idx="37" formatCode="General">
                  <c:v>101.4</c:v>
                </c:pt>
                <c:pt idx="38" formatCode="General">
                  <c:v>109</c:v>
                </c:pt>
                <c:pt idx="39" formatCode="General">
                  <c:v>107.1</c:v>
                </c:pt>
                <c:pt idx="40" formatCode="General">
                  <c:v>105.7</c:v>
                </c:pt>
                <c:pt idx="41">
                  <c:v>104</c:v>
                </c:pt>
                <c:pt idx="42" formatCode="General">
                  <c:v>101.3</c:v>
                </c:pt>
                <c:pt idx="43" formatCode="General">
                  <c:v>102.5</c:v>
                </c:pt>
                <c:pt idx="44" formatCode="General">
                  <c:v>109.7</c:v>
                </c:pt>
              </c:numCache>
            </c:numRef>
          </c:val>
          <c:smooth val="0"/>
          <c:extLst>
            <c:ext xmlns:c16="http://schemas.microsoft.com/office/drawing/2014/chart" uri="{C3380CC4-5D6E-409C-BE32-E72D297353CC}">
              <c16:uniqueId val="{00000000-8049-440C-88D4-319BA8564336}"/>
            </c:ext>
          </c:extLst>
        </c:ser>
        <c:dLbls>
          <c:showLegendKey val="0"/>
          <c:showVal val="0"/>
          <c:showCatName val="0"/>
          <c:showSerName val="0"/>
          <c:showPercent val="0"/>
          <c:showBubbleSize val="0"/>
        </c:dLbls>
        <c:marker val="1"/>
        <c:smooth val="0"/>
        <c:axId val="1310023120"/>
        <c:axId val="1"/>
      </c:lineChart>
      <c:lineChart>
        <c:grouping val="standard"/>
        <c:varyColors val="0"/>
        <c:ser>
          <c:idx val="1"/>
          <c:order val="1"/>
          <c:tx>
            <c:v>University of Michigan</c:v>
          </c:tx>
          <c:spPr>
            <a:ln w="22225" cap="rnd">
              <a:solidFill>
                <a:schemeClr val="accent2"/>
              </a:solidFill>
              <a:round/>
            </a:ln>
            <a:effectLst/>
          </c:spPr>
          <c:marker>
            <c:symbol val="none"/>
          </c:marker>
          <c:cat>
            <c:multiLvlStrRef>
              <c:f>Sheet1!$B$2:$AT$3</c:f>
              <c:multiLvlStrCache>
                <c:ptCount val="45"/>
                <c:lvl>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pt idx="19">
                    <c:v>May</c:v>
                  </c:pt>
                  <c:pt idx="20">
                    <c:v>Jun</c:v>
                  </c:pt>
                  <c:pt idx="21">
                    <c:v>Jul</c:v>
                  </c:pt>
                  <c:pt idx="22">
                    <c:v>Aug</c:v>
                  </c:pt>
                  <c:pt idx="23">
                    <c:v>Sep</c:v>
                  </c:pt>
                  <c:pt idx="24">
                    <c:v>Oct</c:v>
                  </c:pt>
                  <c:pt idx="25">
                    <c:v>Nov</c:v>
                  </c:pt>
                  <c:pt idx="26">
                    <c:v>Dec</c:v>
                  </c:pt>
                  <c:pt idx="27">
                    <c:v>Jan</c:v>
                  </c:pt>
                  <c:pt idx="28">
                    <c:v>Feb</c:v>
                  </c:pt>
                  <c:pt idx="29">
                    <c:v>Mar</c:v>
                  </c:pt>
                  <c:pt idx="30">
                    <c:v>Apr</c:v>
                  </c:pt>
                  <c:pt idx="31">
                    <c:v>May</c:v>
                  </c:pt>
                  <c:pt idx="32">
                    <c:v>Jun</c:v>
                  </c:pt>
                  <c:pt idx="33">
                    <c:v>Jul</c:v>
                  </c:pt>
                  <c:pt idx="34">
                    <c:v>Aug</c:v>
                  </c:pt>
                  <c:pt idx="35">
                    <c:v>Sep</c:v>
                  </c:pt>
                  <c:pt idx="36">
                    <c:v>Oct</c:v>
                  </c:pt>
                  <c:pt idx="37">
                    <c:v>Nov</c:v>
                  </c:pt>
                  <c:pt idx="38">
                    <c:v>Dec</c:v>
                  </c:pt>
                  <c:pt idx="39">
                    <c:v>Jan</c:v>
                  </c:pt>
                  <c:pt idx="40">
                    <c:v>Feb</c:v>
                  </c:pt>
                  <c:pt idx="41">
                    <c:v>Mar</c:v>
                  </c:pt>
                  <c:pt idx="42">
                    <c:v>Apr</c:v>
                  </c:pt>
                  <c:pt idx="43">
                    <c:v>May</c:v>
                  </c:pt>
                  <c:pt idx="44">
                    <c:v>Jun</c:v>
                  </c:pt>
                </c:lvl>
                <c:lvl>
                  <c:pt idx="0">
                    <c:v>2019</c:v>
                  </c:pt>
                  <c:pt idx="3">
                    <c:v>2020</c:v>
                  </c:pt>
                  <c:pt idx="15">
                    <c:v>2021</c:v>
                  </c:pt>
                  <c:pt idx="27">
                    <c:v>2022</c:v>
                  </c:pt>
                  <c:pt idx="39">
                    <c:v>2023</c:v>
                  </c:pt>
                </c:lvl>
              </c:multiLvlStrCache>
            </c:multiLvlStrRef>
          </c:cat>
          <c:val>
            <c:numRef>
              <c:f>Sheet1!$B$5:$AT$5</c:f>
              <c:numCache>
                <c:formatCode>0.0</c:formatCode>
                <c:ptCount val="45"/>
                <c:pt idx="0">
                  <c:v>95.5</c:v>
                </c:pt>
                <c:pt idx="1">
                  <c:v>96.8</c:v>
                </c:pt>
                <c:pt idx="2">
                  <c:v>99.3</c:v>
                </c:pt>
                <c:pt idx="3">
                  <c:v>99.8</c:v>
                </c:pt>
                <c:pt idx="4">
                  <c:v>101</c:v>
                </c:pt>
                <c:pt idx="5">
                  <c:v>89.1</c:v>
                </c:pt>
                <c:pt idx="6">
                  <c:v>71.8</c:v>
                </c:pt>
                <c:pt idx="7">
                  <c:v>72.3</c:v>
                </c:pt>
                <c:pt idx="8">
                  <c:v>78.099999999999994</c:v>
                </c:pt>
                <c:pt idx="9">
                  <c:v>72.5</c:v>
                </c:pt>
                <c:pt idx="10">
                  <c:v>74.099999999999994</c:v>
                </c:pt>
                <c:pt idx="11">
                  <c:v>80.400000000000006</c:v>
                </c:pt>
                <c:pt idx="12">
                  <c:v>81.8</c:v>
                </c:pt>
                <c:pt idx="13">
                  <c:v>76.900000000000006</c:v>
                </c:pt>
                <c:pt idx="14">
                  <c:v>80.7</c:v>
                </c:pt>
                <c:pt idx="15">
                  <c:v>79.2</c:v>
                </c:pt>
                <c:pt idx="16" formatCode="General">
                  <c:v>76.8</c:v>
                </c:pt>
                <c:pt idx="17" formatCode="General">
                  <c:v>84.9</c:v>
                </c:pt>
                <c:pt idx="18" formatCode="General">
                  <c:v>88.3</c:v>
                </c:pt>
                <c:pt idx="19" formatCode="General">
                  <c:v>82.9</c:v>
                </c:pt>
                <c:pt idx="20" formatCode="General">
                  <c:v>85.5</c:v>
                </c:pt>
                <c:pt idx="21" formatCode="General">
                  <c:v>81.2</c:v>
                </c:pt>
                <c:pt idx="22" formatCode="General">
                  <c:v>70.3</c:v>
                </c:pt>
                <c:pt idx="23" formatCode="General">
                  <c:v>72.8</c:v>
                </c:pt>
                <c:pt idx="24" formatCode="General">
                  <c:v>71.7</c:v>
                </c:pt>
                <c:pt idx="25" formatCode="General">
                  <c:v>67.400000000000006</c:v>
                </c:pt>
                <c:pt idx="26" formatCode="General">
                  <c:v>70.599999999999994</c:v>
                </c:pt>
                <c:pt idx="27" formatCode="General">
                  <c:v>67.2</c:v>
                </c:pt>
                <c:pt idx="28" formatCode="General">
                  <c:v>62.8</c:v>
                </c:pt>
                <c:pt idx="29" formatCode="General">
                  <c:v>59.4</c:v>
                </c:pt>
                <c:pt idx="30" formatCode="General">
                  <c:v>65.2</c:v>
                </c:pt>
                <c:pt idx="31" formatCode="General">
                  <c:v>58.4</c:v>
                </c:pt>
                <c:pt idx="32" formatCode="General">
                  <c:v>50</c:v>
                </c:pt>
                <c:pt idx="33" formatCode="General">
                  <c:v>51.5</c:v>
                </c:pt>
                <c:pt idx="34" formatCode="General">
                  <c:v>58.2</c:v>
                </c:pt>
                <c:pt idx="35" formatCode="General">
                  <c:v>58.6</c:v>
                </c:pt>
                <c:pt idx="36" formatCode="General">
                  <c:v>59.9</c:v>
                </c:pt>
                <c:pt idx="37" formatCode="General">
                  <c:v>56.8</c:v>
                </c:pt>
                <c:pt idx="38" formatCode="General">
                  <c:v>59.7</c:v>
                </c:pt>
                <c:pt idx="39" formatCode="General">
                  <c:v>64.900000000000006</c:v>
                </c:pt>
                <c:pt idx="40">
                  <c:v>67</c:v>
                </c:pt>
                <c:pt idx="41">
                  <c:v>62</c:v>
                </c:pt>
                <c:pt idx="42">
                  <c:v>63.5</c:v>
                </c:pt>
                <c:pt idx="43">
                  <c:v>59.2</c:v>
                </c:pt>
                <c:pt idx="44">
                  <c:v>64.400000000000006</c:v>
                </c:pt>
              </c:numCache>
            </c:numRef>
          </c:val>
          <c:smooth val="0"/>
          <c:extLst>
            <c:ext xmlns:c16="http://schemas.microsoft.com/office/drawing/2014/chart" uri="{C3380CC4-5D6E-409C-BE32-E72D297353CC}">
              <c16:uniqueId val="{00000001-8049-440C-88D4-319BA8564336}"/>
            </c:ext>
          </c:extLst>
        </c:ser>
        <c:dLbls>
          <c:showLegendKey val="0"/>
          <c:showVal val="0"/>
          <c:showCatName val="0"/>
          <c:showSerName val="0"/>
          <c:showPercent val="0"/>
          <c:showBubbleSize val="0"/>
        </c:dLbls>
        <c:marker val="1"/>
        <c:smooth val="0"/>
        <c:axId val="3"/>
        <c:axId val="4"/>
      </c:lineChart>
      <c:catAx>
        <c:axId val="131002312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defRPr sz="1197" b="1" i="0" u="none" strike="noStrike" kern="1200" cap="none" spc="0" normalizeH="0" baseline="0">
                <a:solidFill>
                  <a:schemeClr val="dk1">
                    <a:lumMod val="65000"/>
                    <a:lumOff val="35000"/>
                  </a:schemeClr>
                </a:solidFill>
                <a:latin typeface="+mn-lt"/>
                <a:ea typeface="+mn-ea"/>
                <a:cs typeface="+mn-cs"/>
              </a:defRPr>
            </a:pPr>
            <a:endParaRPr lang="en-US"/>
          </a:p>
        </c:txPr>
        <c:crossAx val="1"/>
        <c:crosses val="autoZero"/>
        <c:auto val="1"/>
        <c:lblAlgn val="ctr"/>
        <c:lblOffset val="100"/>
        <c:tickLblSkip val="3"/>
        <c:noMultiLvlLbl val="0"/>
      </c:catAx>
      <c:valAx>
        <c:axId val="1"/>
        <c:scaling>
          <c:orientation val="minMax"/>
          <c:min val="8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rgbClr val="CDA349"/>
                    </a:solidFill>
                    <a:latin typeface="+mn-lt"/>
                    <a:ea typeface="+mn-ea"/>
                    <a:cs typeface="+mn-cs"/>
                  </a:defRPr>
                </a:pPr>
                <a:r>
                  <a:rPr lang="en-US" sz="1400">
                    <a:solidFill>
                      <a:srgbClr val="CDA349"/>
                    </a:solidFill>
                  </a:rPr>
                  <a:t>The Conference Board</a:t>
                </a:r>
              </a:p>
            </c:rich>
          </c:tx>
          <c:overlay val="0"/>
          <c:spPr>
            <a:noFill/>
            <a:ln>
              <a:noFill/>
            </a:ln>
            <a:effectLst/>
          </c:spPr>
          <c:txPr>
            <a:bodyPr rot="-5400000" spcFirstLastPara="1" vertOverflow="ellipsis" vert="horz" wrap="square" anchor="ctr" anchorCtr="1"/>
            <a:lstStyle/>
            <a:p>
              <a:pPr>
                <a:defRPr sz="1400" b="1" i="0" u="none" strike="noStrike" kern="1200" baseline="0">
                  <a:solidFill>
                    <a:srgbClr val="CDA349"/>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0" spcFirstLastPara="1" vertOverflow="ellipsis" wrap="square" anchor="ctr" anchorCtr="1"/>
          <a:lstStyle/>
          <a:p>
            <a:pPr>
              <a:defRPr sz="1197" b="1" i="0" u="none" strike="noStrike" kern="1200" baseline="0">
                <a:solidFill>
                  <a:srgbClr val="CDA349"/>
                </a:solidFill>
                <a:latin typeface="+mn-lt"/>
                <a:ea typeface="+mn-ea"/>
                <a:cs typeface="+mn-cs"/>
              </a:defRPr>
            </a:pPr>
            <a:endParaRPr lang="en-US"/>
          </a:p>
        </c:txPr>
        <c:crossAx val="1310023120"/>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in val="45"/>
        </c:scaling>
        <c:delete val="0"/>
        <c:axPos val="r"/>
        <c:title>
          <c:tx>
            <c:rich>
              <a:bodyPr rot="-5400000" spcFirstLastPara="1" vertOverflow="ellipsis" vert="horz" wrap="square" anchor="ctr" anchorCtr="1"/>
              <a:lstStyle/>
              <a:p>
                <a:pPr>
                  <a:defRPr sz="1400" b="1" i="0" u="none" strike="noStrike" kern="1200" baseline="0">
                    <a:solidFill>
                      <a:srgbClr val="647B98"/>
                    </a:solidFill>
                    <a:latin typeface="+mn-lt"/>
                    <a:ea typeface="+mn-ea"/>
                    <a:cs typeface="+mn-cs"/>
                  </a:defRPr>
                </a:pPr>
                <a:r>
                  <a:rPr lang="en-US" sz="1400">
                    <a:solidFill>
                      <a:srgbClr val="647B98"/>
                    </a:solidFill>
                  </a:rPr>
                  <a:t>University of Michigan</a:t>
                </a:r>
              </a:p>
            </c:rich>
          </c:tx>
          <c:overlay val="0"/>
          <c:spPr>
            <a:noFill/>
            <a:ln>
              <a:noFill/>
            </a:ln>
            <a:effectLst/>
          </c:spPr>
          <c:txPr>
            <a:bodyPr rot="-5400000" spcFirstLastPara="1" vertOverflow="ellipsis" vert="horz" wrap="square" anchor="ctr" anchorCtr="1"/>
            <a:lstStyle/>
            <a:p>
              <a:pPr>
                <a:defRPr sz="1400" b="1" i="0" u="none" strike="noStrike" kern="1200" baseline="0">
                  <a:solidFill>
                    <a:srgbClr val="647B98"/>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0" spcFirstLastPara="1" vertOverflow="ellipsis" wrap="square" anchor="ctr" anchorCtr="1"/>
          <a:lstStyle/>
          <a:p>
            <a:pPr>
              <a:defRPr sz="1197" b="1" i="0" u="none" strike="noStrike" kern="1200" baseline="0">
                <a:solidFill>
                  <a:srgbClr val="647B98"/>
                </a:solidFill>
                <a:latin typeface="+mn-lt"/>
                <a:ea typeface="+mn-ea"/>
                <a:cs typeface="+mn-cs"/>
              </a:defRPr>
            </a:pPr>
            <a:endParaRPr lang="en-US"/>
          </a:p>
        </c:txPr>
        <c:crossAx val="3"/>
        <c:crosses val="max"/>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accent1">
        <a:lumMod val="20000"/>
        <a:lumOff val="80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4"/>
          <c:order val="0"/>
          <c:spPr>
            <a:ln w="28575" cap="rnd">
              <a:solidFill>
                <a:srgbClr val="53677F"/>
              </a:solidFill>
              <a:round/>
            </a:ln>
            <a:effectLst/>
          </c:spPr>
          <c:marker>
            <c:symbol val="none"/>
          </c:marker>
          <c:cat>
            <c:numRef>
              <c:f>'Cum. Monthly % Change'!$A$99:$A$135</c:f>
              <c:numCache>
                <c:formatCode>m/d/yy;@</c:formatCode>
                <c:ptCount val="3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pt idx="30">
                  <c:v>44713</c:v>
                </c:pt>
                <c:pt idx="31">
                  <c:v>44743</c:v>
                </c:pt>
                <c:pt idx="32">
                  <c:v>44774</c:v>
                </c:pt>
                <c:pt idx="33">
                  <c:v>44805</c:v>
                </c:pt>
                <c:pt idx="34">
                  <c:v>44835</c:v>
                </c:pt>
                <c:pt idx="35">
                  <c:v>44866</c:v>
                </c:pt>
                <c:pt idx="36">
                  <c:v>44896</c:v>
                </c:pt>
              </c:numCache>
            </c:numRef>
          </c:cat>
          <c:val>
            <c:numRef>
              <c:f>'Cum. Monthly % Change'!$Q$99:$Q$135</c:f>
              <c:numCache>
                <c:formatCode>0.0%</c:formatCode>
                <c:ptCount val="37"/>
                <c:pt idx="0">
                  <c:v>0</c:v>
                </c:pt>
                <c:pt idx="1">
                  <c:v>-2.1035332232010474E-3</c:v>
                </c:pt>
                <c:pt idx="2">
                  <c:v>-9.8370389595563278E-3</c:v>
                </c:pt>
                <c:pt idx="3">
                  <c:v>-7.6171139884626968E-2</c:v>
                </c:pt>
                <c:pt idx="4">
                  <c:v>-0.12101865436502203</c:v>
                </c:pt>
                <c:pt idx="5">
                  <c:v>-9.536071811040199E-2</c:v>
                </c:pt>
                <c:pt idx="6">
                  <c:v>-3.1621196560426494E-2</c:v>
                </c:pt>
                <c:pt idx="7">
                  <c:v>4.2738944544484951E-2</c:v>
                </c:pt>
                <c:pt idx="8">
                  <c:v>5.0047329941378275E-2</c:v>
                </c:pt>
                <c:pt idx="9">
                  <c:v>6.8917047218783736E-2</c:v>
                </c:pt>
                <c:pt idx="10">
                  <c:v>9.8180147723271827E-2</c:v>
                </c:pt>
                <c:pt idx="11">
                  <c:v>8.5252529005629268E-2</c:v>
                </c:pt>
                <c:pt idx="12">
                  <c:v>9.8405331655169001E-2</c:v>
                </c:pt>
                <c:pt idx="13">
                  <c:v>8.8481782394538494E-2</c:v>
                </c:pt>
                <c:pt idx="14">
                  <c:v>0.11191612305184528</c:v>
                </c:pt>
                <c:pt idx="15">
                  <c:v>0.16801137976556335</c:v>
                </c:pt>
                <c:pt idx="16">
                  <c:v>0.14690364173127837</c:v>
                </c:pt>
                <c:pt idx="17">
                  <c:v>0.15867482121921578</c:v>
                </c:pt>
                <c:pt idx="18">
                  <c:v>0.16850829570248518</c:v>
                </c:pt>
                <c:pt idx="19">
                  <c:v>0.21968428390370143</c:v>
                </c:pt>
                <c:pt idx="20">
                  <c:v>0.21444121657538648</c:v>
                </c:pt>
                <c:pt idx="21">
                  <c:v>0.21147314897794575</c:v>
                </c:pt>
                <c:pt idx="22">
                  <c:v>0.23664956776647383</c:v>
                </c:pt>
                <c:pt idx="23">
                  <c:v>0.24496457775744176</c:v>
                </c:pt>
                <c:pt idx="24">
                  <c:v>0.24591946261403966</c:v>
                </c:pt>
                <c:pt idx="25">
                  <c:v>0.20704564776892989</c:v>
                </c:pt>
                <c:pt idx="26">
                  <c:v>0.21699486685027242</c:v>
                </c:pt>
                <c:pt idx="27">
                  <c:v>0.24655203628936159</c:v>
                </c:pt>
                <c:pt idx="28">
                  <c:v>0.22035953733406902</c:v>
                </c:pt>
                <c:pt idx="29">
                  <c:v>0.21088458493143236</c:v>
                </c:pt>
                <c:pt idx="30">
                  <c:v>0.20874267184779383</c:v>
                </c:pt>
                <c:pt idx="31">
                  <c:v>0.24881347607469204</c:v>
                </c:pt>
                <c:pt idx="32">
                  <c:v>0.26702172208656083</c:v>
                </c:pt>
                <c:pt idx="33">
                  <c:v>0.25845399807534725</c:v>
                </c:pt>
                <c:pt idx="34">
                  <c:v>0.25392503938375538</c:v>
                </c:pt>
                <c:pt idx="35">
                  <c:v>0.26269498184342766</c:v>
                </c:pt>
              </c:numCache>
            </c:numRef>
          </c:val>
          <c:smooth val="0"/>
          <c:extLst>
            <c:ext xmlns:c16="http://schemas.microsoft.com/office/drawing/2014/chart" uri="{C3380CC4-5D6E-409C-BE32-E72D297353CC}">
              <c16:uniqueId val="{00000000-B78A-433E-B49D-7517325E07F9}"/>
            </c:ext>
          </c:extLst>
        </c:ser>
        <c:dLbls>
          <c:showLegendKey val="0"/>
          <c:showVal val="0"/>
          <c:showCatName val="0"/>
          <c:showSerName val="0"/>
          <c:showPercent val="0"/>
          <c:showBubbleSize val="0"/>
        </c:dLbls>
        <c:smooth val="0"/>
        <c:axId val="1146412495"/>
        <c:axId val="1146412911"/>
        <c:extLst/>
      </c:lineChart>
      <c:dateAx>
        <c:axId val="1146412495"/>
        <c:scaling>
          <c:orientation val="minMax"/>
        </c:scaling>
        <c:delete val="0"/>
        <c:axPos val="b"/>
        <c:numFmt formatCode="[$-409]mmm\-yy;@" sourceLinked="0"/>
        <c:majorTickMark val="out"/>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6412911"/>
        <c:crosses val="autoZero"/>
        <c:auto val="1"/>
        <c:lblOffset val="100"/>
        <c:baseTimeUnit val="months"/>
        <c:majorUnit val="6"/>
        <c:majorTimeUnit val="months"/>
      </c:dateAx>
      <c:valAx>
        <c:axId val="1146412911"/>
        <c:scaling>
          <c:orientation val="minMax"/>
        </c:scaling>
        <c:delete val="0"/>
        <c:axPos val="l"/>
        <c:majorGridlines>
          <c:spPr>
            <a:ln w="9525" cap="flat" cmpd="sng" algn="ctr">
              <a:solidFill>
                <a:srgbClr val="CDA349">
                  <a:alpha val="50000"/>
                </a:srgb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64124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PivotTable!$A$14</c:f>
              <c:strCache>
                <c:ptCount val="1"/>
                <c:pt idx="0">
                  <c:v>Maintenance and Repair</c:v>
                </c:pt>
              </c:strCache>
            </c:strRef>
          </c:tx>
          <c:spPr>
            <a:gradFill rotWithShape="1">
              <a:gsLst>
                <a:gs pos="0">
                  <a:schemeClr val="accent1">
                    <a:tint val="64000"/>
                    <a:lumMod val="118000"/>
                  </a:schemeClr>
                </a:gs>
                <a:gs pos="100000">
                  <a:schemeClr val="accent1">
                    <a:tint val="92000"/>
                    <a:alpha val="100000"/>
                    <a:lumMod val="110000"/>
                  </a:schemeClr>
                </a:gs>
              </a:gsLst>
              <a:lin ang="5400000" scaled="0"/>
            </a:gradFill>
            <a:ln w="9525" cap="flat" cmpd="sng" algn="ctr">
              <a:solidFill>
                <a:schemeClr val="accent1">
                  <a:shade val="95000"/>
                </a:schemeClr>
              </a:solidFill>
              <a:round/>
            </a:ln>
            <a:effectLst/>
          </c:spPr>
          <c:invertIfNegative val="0"/>
          <c:cat>
            <c:numRef>
              <c:f>PivotTable!$B$13:$K$13</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cat>
          <c:val>
            <c:numRef>
              <c:f>PivotTable!$B$14:$K$14</c:f>
              <c:numCache>
                <c:formatCode>#,##0</c:formatCode>
                <c:ptCount val="10"/>
                <c:pt idx="0">
                  <c:v>13705886.265000002</c:v>
                </c:pt>
                <c:pt idx="1">
                  <c:v>13790071.620000012</c:v>
                </c:pt>
                <c:pt idx="2">
                  <c:v>13873734.169999994</c:v>
                </c:pt>
                <c:pt idx="3">
                  <c:v>13956385.776000008</c:v>
                </c:pt>
                <c:pt idx="4">
                  <c:v>14034772.412999997</c:v>
                </c:pt>
                <c:pt idx="5">
                  <c:v>14121977.411999997</c:v>
                </c:pt>
                <c:pt idx="6">
                  <c:v>14230037.290999999</c:v>
                </c:pt>
                <c:pt idx="7">
                  <c:v>14331535.412999997</c:v>
                </c:pt>
                <c:pt idx="8">
                  <c:v>14440488.757999999</c:v>
                </c:pt>
                <c:pt idx="9">
                  <c:v>14552228.761999991</c:v>
                </c:pt>
              </c:numCache>
            </c:numRef>
          </c:val>
          <c:extLst>
            <c:ext xmlns:c16="http://schemas.microsoft.com/office/drawing/2014/chart" uri="{C3380CC4-5D6E-409C-BE32-E72D297353CC}">
              <c16:uniqueId val="{00000000-C4BA-42FF-A82F-7DCDBD8FD5C8}"/>
            </c:ext>
          </c:extLst>
        </c:ser>
        <c:dLbls>
          <c:showLegendKey val="0"/>
          <c:showVal val="0"/>
          <c:showCatName val="0"/>
          <c:showSerName val="0"/>
          <c:showPercent val="0"/>
          <c:showBubbleSize val="0"/>
        </c:dLbls>
        <c:gapWidth val="100"/>
        <c:overlap val="-24"/>
        <c:axId val="1813149392"/>
        <c:axId val="1813148912"/>
      </c:barChart>
      <c:catAx>
        <c:axId val="1813149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50000"/>
                    <a:lumOff val="50000"/>
                  </a:schemeClr>
                </a:solidFill>
                <a:latin typeface="+mn-lt"/>
                <a:ea typeface="+mn-ea"/>
                <a:cs typeface="+mn-cs"/>
              </a:defRPr>
            </a:pPr>
            <a:endParaRPr lang="en-US"/>
          </a:p>
        </c:txPr>
        <c:crossAx val="1813148912"/>
        <c:crosses val="autoZero"/>
        <c:auto val="1"/>
        <c:lblAlgn val="ctr"/>
        <c:lblOffset val="100"/>
        <c:noMultiLvlLbl val="0"/>
      </c:catAx>
      <c:valAx>
        <c:axId val="1813148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tx1">
                        <a:lumMod val="50000"/>
                        <a:lumOff val="50000"/>
                      </a:schemeClr>
                    </a:solidFill>
                    <a:latin typeface="+mn-lt"/>
                    <a:ea typeface="+mn-ea"/>
                    <a:cs typeface="+mn-cs"/>
                  </a:defRPr>
                </a:pPr>
                <a:r>
                  <a:rPr lang="en-US" dirty="0"/>
                  <a:t>Total tons</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50000"/>
                      <a:lumOff val="50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50000"/>
                    <a:lumOff val="50000"/>
                  </a:schemeClr>
                </a:solidFill>
                <a:latin typeface="+mn-lt"/>
                <a:ea typeface="+mn-ea"/>
                <a:cs typeface="+mn-cs"/>
              </a:defRPr>
            </a:pPr>
            <a:endParaRPr lang="en-US"/>
          </a:p>
        </c:txPr>
        <c:crossAx val="1813149392"/>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PivotTable!$A$15</c:f>
              <c:strCache>
                <c:ptCount val="1"/>
                <c:pt idx="0">
                  <c:v>Non-Building</c:v>
                </c:pt>
              </c:strCache>
            </c:strRef>
          </c:tx>
          <c:spPr>
            <a:gradFill rotWithShape="1">
              <a:gsLst>
                <a:gs pos="0">
                  <a:schemeClr val="accent1">
                    <a:tint val="64000"/>
                    <a:lumMod val="118000"/>
                  </a:schemeClr>
                </a:gs>
                <a:gs pos="100000">
                  <a:schemeClr val="accent1">
                    <a:tint val="92000"/>
                    <a:alpha val="100000"/>
                    <a:lumMod val="110000"/>
                  </a:schemeClr>
                </a:gs>
              </a:gsLst>
              <a:lin ang="5400000" scaled="0"/>
            </a:gradFill>
            <a:ln w="9525" cap="flat" cmpd="sng" algn="ctr">
              <a:solidFill>
                <a:schemeClr val="accent1">
                  <a:shade val="95000"/>
                </a:schemeClr>
              </a:solidFill>
              <a:round/>
            </a:ln>
            <a:effectLst/>
          </c:spPr>
          <c:invertIfNegative val="0"/>
          <c:cat>
            <c:numRef>
              <c:f>PivotTable!$B$13:$K$13</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cat>
          <c:val>
            <c:numRef>
              <c:f>PivotTable!$B$15:$K$15</c:f>
              <c:numCache>
                <c:formatCode>#,##0</c:formatCode>
                <c:ptCount val="10"/>
                <c:pt idx="0">
                  <c:v>22862955.864999987</c:v>
                </c:pt>
                <c:pt idx="1">
                  <c:v>32869080.302000016</c:v>
                </c:pt>
                <c:pt idx="2">
                  <c:v>34944188.743000023</c:v>
                </c:pt>
                <c:pt idx="3">
                  <c:v>30093913.901999988</c:v>
                </c:pt>
                <c:pt idx="4">
                  <c:v>34688231.20700001</c:v>
                </c:pt>
                <c:pt idx="5">
                  <c:v>44437284.105999984</c:v>
                </c:pt>
                <c:pt idx="6">
                  <c:v>50804427.011999995</c:v>
                </c:pt>
                <c:pt idx="7">
                  <c:v>45690165.800999917</c:v>
                </c:pt>
                <c:pt idx="8">
                  <c:v>47409807.182999976</c:v>
                </c:pt>
                <c:pt idx="9">
                  <c:v>50453964.031999983</c:v>
                </c:pt>
              </c:numCache>
            </c:numRef>
          </c:val>
          <c:extLst>
            <c:ext xmlns:c16="http://schemas.microsoft.com/office/drawing/2014/chart" uri="{C3380CC4-5D6E-409C-BE32-E72D297353CC}">
              <c16:uniqueId val="{00000000-5237-40D5-8F71-D2459215BFC2}"/>
            </c:ext>
          </c:extLst>
        </c:ser>
        <c:dLbls>
          <c:showLegendKey val="0"/>
          <c:showVal val="0"/>
          <c:showCatName val="0"/>
          <c:showSerName val="0"/>
          <c:showPercent val="0"/>
          <c:showBubbleSize val="0"/>
        </c:dLbls>
        <c:gapWidth val="100"/>
        <c:overlap val="-24"/>
        <c:axId val="1813154192"/>
        <c:axId val="1813145552"/>
      </c:barChart>
      <c:catAx>
        <c:axId val="181315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50000"/>
                    <a:lumOff val="50000"/>
                  </a:schemeClr>
                </a:solidFill>
                <a:latin typeface="+mn-lt"/>
                <a:ea typeface="+mn-ea"/>
                <a:cs typeface="+mn-cs"/>
              </a:defRPr>
            </a:pPr>
            <a:endParaRPr lang="en-US"/>
          </a:p>
        </c:txPr>
        <c:crossAx val="1813145552"/>
        <c:crosses val="autoZero"/>
        <c:auto val="1"/>
        <c:lblAlgn val="ctr"/>
        <c:lblOffset val="100"/>
        <c:noMultiLvlLbl val="0"/>
      </c:catAx>
      <c:valAx>
        <c:axId val="1813145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tx1">
                        <a:lumMod val="50000"/>
                        <a:lumOff val="50000"/>
                      </a:schemeClr>
                    </a:solidFill>
                    <a:latin typeface="+mn-lt"/>
                    <a:ea typeface="+mn-ea"/>
                    <a:cs typeface="+mn-cs"/>
                  </a:defRPr>
                </a:pPr>
                <a:r>
                  <a:rPr lang="en-US"/>
                  <a:t>TOTAL TONS</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50000"/>
                      <a:lumOff val="50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50000"/>
                    <a:lumOff val="50000"/>
                  </a:schemeClr>
                </a:solidFill>
                <a:latin typeface="+mn-lt"/>
                <a:ea typeface="+mn-ea"/>
                <a:cs typeface="+mn-cs"/>
              </a:defRPr>
            </a:pPr>
            <a:endParaRPr lang="en-US"/>
          </a:p>
        </c:txPr>
        <c:crossAx val="1813154192"/>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PivotTable!$A$16</c:f>
              <c:strCache>
                <c:ptCount val="1"/>
                <c:pt idx="0">
                  <c:v>Non-Residential</c:v>
                </c:pt>
              </c:strCache>
            </c:strRef>
          </c:tx>
          <c:spPr>
            <a:gradFill rotWithShape="1">
              <a:gsLst>
                <a:gs pos="0">
                  <a:schemeClr val="accent1">
                    <a:tint val="64000"/>
                    <a:lumMod val="118000"/>
                  </a:schemeClr>
                </a:gs>
                <a:gs pos="100000">
                  <a:schemeClr val="accent1">
                    <a:tint val="92000"/>
                    <a:alpha val="100000"/>
                    <a:lumMod val="110000"/>
                  </a:schemeClr>
                </a:gs>
              </a:gsLst>
              <a:lin ang="5400000" scaled="0"/>
            </a:gradFill>
            <a:ln w="9525" cap="flat" cmpd="sng" algn="ctr">
              <a:solidFill>
                <a:schemeClr val="accent1">
                  <a:shade val="95000"/>
                </a:schemeClr>
              </a:solidFill>
              <a:round/>
            </a:ln>
            <a:effectLst/>
          </c:spPr>
          <c:invertIfNegative val="0"/>
          <c:cat>
            <c:numRef>
              <c:f>PivotTable!$B$13:$K$13</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cat>
          <c:val>
            <c:numRef>
              <c:f>PivotTable!$B$16:$K$16</c:f>
              <c:numCache>
                <c:formatCode>#,##0</c:formatCode>
                <c:ptCount val="10"/>
                <c:pt idx="0">
                  <c:v>3455692.3729999987</c:v>
                </c:pt>
                <c:pt idx="1">
                  <c:v>2843157.3969999989</c:v>
                </c:pt>
                <c:pt idx="2">
                  <c:v>2514407.467999998</c:v>
                </c:pt>
                <c:pt idx="3">
                  <c:v>2343394.7079999978</c:v>
                </c:pt>
                <c:pt idx="4">
                  <c:v>2246442.5970000001</c:v>
                </c:pt>
                <c:pt idx="5">
                  <c:v>2408552.4840000011</c:v>
                </c:pt>
                <c:pt idx="6">
                  <c:v>2380209.6490000002</c:v>
                </c:pt>
                <c:pt idx="7">
                  <c:v>2624020.7490000008</c:v>
                </c:pt>
                <c:pt idx="8">
                  <c:v>2827361.0349999983</c:v>
                </c:pt>
                <c:pt idx="9">
                  <c:v>2961871.5760000013</c:v>
                </c:pt>
              </c:numCache>
            </c:numRef>
          </c:val>
          <c:extLst>
            <c:ext xmlns:c16="http://schemas.microsoft.com/office/drawing/2014/chart" uri="{C3380CC4-5D6E-409C-BE32-E72D297353CC}">
              <c16:uniqueId val="{00000000-E134-425A-8844-13F81A92E432}"/>
            </c:ext>
          </c:extLst>
        </c:ser>
        <c:dLbls>
          <c:showLegendKey val="0"/>
          <c:showVal val="0"/>
          <c:showCatName val="0"/>
          <c:showSerName val="0"/>
          <c:showPercent val="0"/>
          <c:showBubbleSize val="0"/>
        </c:dLbls>
        <c:gapWidth val="100"/>
        <c:overlap val="-24"/>
        <c:axId val="1813138832"/>
        <c:axId val="1813153232"/>
      </c:barChart>
      <c:catAx>
        <c:axId val="181313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50000"/>
                    <a:lumOff val="50000"/>
                  </a:schemeClr>
                </a:solidFill>
                <a:latin typeface="+mn-lt"/>
                <a:ea typeface="+mn-ea"/>
                <a:cs typeface="+mn-cs"/>
              </a:defRPr>
            </a:pPr>
            <a:endParaRPr lang="en-US"/>
          </a:p>
        </c:txPr>
        <c:crossAx val="1813153232"/>
        <c:crosses val="autoZero"/>
        <c:auto val="1"/>
        <c:lblAlgn val="ctr"/>
        <c:lblOffset val="100"/>
        <c:noMultiLvlLbl val="0"/>
      </c:catAx>
      <c:valAx>
        <c:axId val="1813153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tx1">
                        <a:lumMod val="50000"/>
                        <a:lumOff val="50000"/>
                      </a:schemeClr>
                    </a:solidFill>
                    <a:latin typeface="+mn-lt"/>
                    <a:ea typeface="+mn-ea"/>
                    <a:cs typeface="+mn-cs"/>
                  </a:defRPr>
                </a:pPr>
                <a:r>
                  <a:rPr lang="en-US"/>
                  <a:t>TOTAL TONS</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50000"/>
                      <a:lumOff val="50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50000"/>
                    <a:lumOff val="50000"/>
                  </a:schemeClr>
                </a:solidFill>
                <a:latin typeface="+mn-lt"/>
                <a:ea typeface="+mn-ea"/>
                <a:cs typeface="+mn-cs"/>
              </a:defRPr>
            </a:pPr>
            <a:endParaRPr lang="en-US"/>
          </a:p>
        </c:txPr>
        <c:crossAx val="1813138832"/>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PivotTable!$A$17</c:f>
              <c:strCache>
                <c:ptCount val="1"/>
                <c:pt idx="0">
                  <c:v>Residential</c:v>
                </c:pt>
              </c:strCache>
            </c:strRef>
          </c:tx>
          <c:spPr>
            <a:gradFill rotWithShape="1">
              <a:gsLst>
                <a:gs pos="0">
                  <a:schemeClr val="accent1">
                    <a:tint val="64000"/>
                    <a:lumMod val="118000"/>
                  </a:schemeClr>
                </a:gs>
                <a:gs pos="100000">
                  <a:schemeClr val="accent1">
                    <a:tint val="92000"/>
                    <a:alpha val="100000"/>
                    <a:lumMod val="110000"/>
                  </a:schemeClr>
                </a:gs>
              </a:gsLst>
              <a:lin ang="5400000" scaled="0"/>
            </a:gradFill>
            <a:ln w="9525" cap="flat" cmpd="sng" algn="ctr">
              <a:solidFill>
                <a:schemeClr val="accent1">
                  <a:shade val="95000"/>
                </a:schemeClr>
              </a:solidFill>
              <a:round/>
            </a:ln>
            <a:effectLst/>
          </c:spPr>
          <c:invertIfNegative val="0"/>
          <c:cat>
            <c:numRef>
              <c:f>PivotTable!$B$13:$K$13</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cat>
          <c:val>
            <c:numRef>
              <c:f>PivotTable!$B$17:$K$17</c:f>
              <c:numCache>
                <c:formatCode>#,##0</c:formatCode>
                <c:ptCount val="10"/>
                <c:pt idx="0">
                  <c:v>6621326.2360000052</c:v>
                </c:pt>
                <c:pt idx="1">
                  <c:v>6342228.4809999987</c:v>
                </c:pt>
                <c:pt idx="2">
                  <c:v>6655633.5910000009</c:v>
                </c:pt>
                <c:pt idx="3">
                  <c:v>8099291.8339999951</c:v>
                </c:pt>
                <c:pt idx="4">
                  <c:v>7282008.6529999999</c:v>
                </c:pt>
                <c:pt idx="5">
                  <c:v>6654641.5160000026</c:v>
                </c:pt>
                <c:pt idx="6">
                  <c:v>7090537.0049999962</c:v>
                </c:pt>
                <c:pt idx="7">
                  <c:v>7625465.370000001</c:v>
                </c:pt>
                <c:pt idx="8">
                  <c:v>8081120.6559999995</c:v>
                </c:pt>
                <c:pt idx="9">
                  <c:v>8205574.2840000018</c:v>
                </c:pt>
              </c:numCache>
            </c:numRef>
          </c:val>
          <c:extLst>
            <c:ext xmlns:c16="http://schemas.microsoft.com/office/drawing/2014/chart" uri="{C3380CC4-5D6E-409C-BE32-E72D297353CC}">
              <c16:uniqueId val="{00000000-5695-4EEF-B330-19A69FAEDA6E}"/>
            </c:ext>
          </c:extLst>
        </c:ser>
        <c:dLbls>
          <c:showLegendKey val="0"/>
          <c:showVal val="0"/>
          <c:showCatName val="0"/>
          <c:showSerName val="0"/>
          <c:showPercent val="0"/>
          <c:showBubbleSize val="0"/>
        </c:dLbls>
        <c:gapWidth val="100"/>
        <c:overlap val="-24"/>
        <c:axId val="1813157072"/>
        <c:axId val="1813164272"/>
      </c:barChart>
      <c:catAx>
        <c:axId val="181315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50000"/>
                    <a:lumOff val="50000"/>
                  </a:schemeClr>
                </a:solidFill>
                <a:latin typeface="+mn-lt"/>
                <a:ea typeface="+mn-ea"/>
                <a:cs typeface="+mn-cs"/>
              </a:defRPr>
            </a:pPr>
            <a:endParaRPr lang="en-US"/>
          </a:p>
        </c:txPr>
        <c:crossAx val="1813164272"/>
        <c:crosses val="autoZero"/>
        <c:auto val="1"/>
        <c:lblAlgn val="ctr"/>
        <c:lblOffset val="100"/>
        <c:noMultiLvlLbl val="0"/>
      </c:catAx>
      <c:valAx>
        <c:axId val="1813164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tx1">
                        <a:lumMod val="50000"/>
                        <a:lumOff val="50000"/>
                      </a:schemeClr>
                    </a:solidFill>
                    <a:latin typeface="+mn-lt"/>
                    <a:ea typeface="+mn-ea"/>
                    <a:cs typeface="+mn-cs"/>
                  </a:defRPr>
                </a:pPr>
                <a:r>
                  <a:rPr lang="en-US"/>
                  <a:t>TOTAL TONS</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50000"/>
                      <a:lumOff val="50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50000"/>
                    <a:lumOff val="50000"/>
                  </a:schemeClr>
                </a:solidFill>
                <a:latin typeface="+mn-lt"/>
                <a:ea typeface="+mn-ea"/>
                <a:cs typeface="+mn-cs"/>
              </a:defRPr>
            </a:pPr>
            <a:endParaRPr lang="en-US"/>
          </a:p>
        </c:txPr>
        <c:crossAx val="1813157072"/>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D128C8F-3454-2E40-AE06-B21450B9BDA5}" type="datetimeFigureOut">
              <a:rPr lang="en-US" smtClean="0"/>
              <a:t>7/24/23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2" name="Slide Number Placeholder 5"/>
          <p:cNvSpPr>
            <a:spLocks noGrp="1"/>
          </p:cNvSpPr>
          <p:nvPr>
            <p:ph type="sldNum" sz="quarter" idx="12"/>
          </p:nvPr>
        </p:nvSpPr>
        <p:spPr>
          <a:xfrm>
            <a:off x="10352540" y="295729"/>
            <a:ext cx="838199" cy="767687"/>
          </a:xfrm>
        </p:spPr>
        <p:txBody>
          <a:bodyPr/>
          <a:lstStyle/>
          <a:p>
            <a:fld id="{E7B10058-12F3-634C-AD0F-6D3F2CC4FF39}" type="slidenum">
              <a:rPr lang="en-US" smtClean="0"/>
              <a:t>‹#›</a:t>
            </a:fld>
            <a:endParaRPr lang="en-US" dirty="0"/>
          </a:p>
        </p:txBody>
      </p:sp>
    </p:spTree>
    <p:extLst>
      <p:ext uri="{BB962C8B-B14F-4D97-AF65-F5344CB8AC3E}">
        <p14:creationId xmlns:p14="http://schemas.microsoft.com/office/powerpoint/2010/main" val="254881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128C8F-3454-2E40-AE06-B21450B9BDA5}" type="datetimeFigureOut">
              <a:rPr lang="en-US" smtClean="0"/>
              <a:pPr/>
              <a:t>7/24/23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B10058-12F3-634C-AD0F-6D3F2CC4FF39}" type="slidenum">
              <a:rPr lang="en-US" smtClean="0"/>
              <a:pPr/>
              <a:t>‹#›</a:t>
            </a:fld>
            <a:endParaRPr lang="en-US" dirty="0"/>
          </a:p>
        </p:txBody>
      </p:sp>
    </p:spTree>
    <p:extLst>
      <p:ext uri="{BB962C8B-B14F-4D97-AF65-F5344CB8AC3E}">
        <p14:creationId xmlns:p14="http://schemas.microsoft.com/office/powerpoint/2010/main" val="36818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D128C8F-3454-2E40-AE06-B21450B9BDA5}" type="datetimeFigureOut">
              <a:rPr lang="en-US" smtClean="0"/>
              <a:pPr/>
              <a:t>7/24/23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B10058-12F3-634C-AD0F-6D3F2CC4FF39}" type="slidenum">
              <a:rPr lang="en-US" smtClean="0"/>
              <a:pPr/>
              <a:t>‹#›</a:t>
            </a:fld>
            <a:endParaRPr lang="en-US" dirty="0"/>
          </a:p>
        </p:txBody>
      </p:sp>
    </p:spTree>
    <p:extLst>
      <p:ext uri="{BB962C8B-B14F-4D97-AF65-F5344CB8AC3E}">
        <p14:creationId xmlns:p14="http://schemas.microsoft.com/office/powerpoint/2010/main" val="1250953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D128C8F-3454-2E40-AE06-B21450B9BDA5}" type="datetimeFigureOut">
              <a:rPr lang="en-US" smtClean="0"/>
              <a:pPr/>
              <a:t>7/24/23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B10058-12F3-634C-AD0F-6D3F2CC4FF39}" type="slidenum">
              <a:rPr lang="en-US" smtClean="0"/>
              <a:pPr/>
              <a:t>‹#›</a:t>
            </a:fld>
            <a:endParaRPr lang="en-US" dirty="0"/>
          </a:p>
        </p:txBody>
      </p:sp>
    </p:spTree>
    <p:extLst>
      <p:ext uri="{BB962C8B-B14F-4D97-AF65-F5344CB8AC3E}">
        <p14:creationId xmlns:p14="http://schemas.microsoft.com/office/powerpoint/2010/main" val="145790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128C8F-3454-2E40-AE06-B21450B9BDA5}" type="datetimeFigureOut">
              <a:rPr lang="en-US" smtClean="0"/>
              <a:pPr/>
              <a:t>7/24/23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B10058-12F3-634C-AD0F-6D3F2CC4FF39}" type="slidenum">
              <a:rPr lang="en-US" smtClean="0"/>
              <a:pPr/>
              <a:t>‹#›</a:t>
            </a:fld>
            <a:endParaRPr lang="en-US" dirty="0"/>
          </a:p>
        </p:txBody>
      </p:sp>
    </p:spTree>
    <p:extLst>
      <p:ext uri="{BB962C8B-B14F-4D97-AF65-F5344CB8AC3E}">
        <p14:creationId xmlns:p14="http://schemas.microsoft.com/office/powerpoint/2010/main" val="2902956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D128C8F-3454-2E40-AE06-B21450B9BDA5}" type="datetimeFigureOut">
              <a:rPr lang="en-US" smtClean="0"/>
              <a:pPr/>
              <a:t>7/24/23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B10058-12F3-634C-AD0F-6D3F2CC4FF39}" type="slidenum">
              <a:rPr lang="en-US" smtClean="0"/>
              <a:pPr/>
              <a:t>‹#›</a:t>
            </a:fld>
            <a:endParaRPr lang="en-US" dirty="0"/>
          </a:p>
        </p:txBody>
      </p:sp>
    </p:spTree>
    <p:extLst>
      <p:ext uri="{BB962C8B-B14F-4D97-AF65-F5344CB8AC3E}">
        <p14:creationId xmlns:p14="http://schemas.microsoft.com/office/powerpoint/2010/main" val="904178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D128C8F-3454-2E40-AE06-B21450B9BDA5}" type="datetimeFigureOut">
              <a:rPr lang="en-US" smtClean="0"/>
              <a:pPr/>
              <a:t>7/24/23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E7B10058-12F3-634C-AD0F-6D3F2CC4FF39}" type="slidenum">
              <a:rPr lang="en-US" smtClean="0"/>
              <a:pPr/>
              <a:t>‹#›</a:t>
            </a:fld>
            <a:endParaRPr lang="en-US" dirty="0"/>
          </a:p>
        </p:txBody>
      </p:sp>
    </p:spTree>
    <p:extLst>
      <p:ext uri="{BB962C8B-B14F-4D97-AF65-F5344CB8AC3E}">
        <p14:creationId xmlns:p14="http://schemas.microsoft.com/office/powerpoint/2010/main" val="729139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D128C8F-3454-2E40-AE06-B21450B9BDA5}" type="datetimeFigureOut">
              <a:rPr lang="en-US" smtClean="0"/>
              <a:pPr/>
              <a:t>7/24/23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B10058-12F3-634C-AD0F-6D3F2CC4FF39}" type="slidenum">
              <a:rPr lang="en-US" smtClean="0"/>
              <a:pPr/>
              <a:t>‹#›</a:t>
            </a:fld>
            <a:endParaRPr lang="en-US" dirty="0"/>
          </a:p>
        </p:txBody>
      </p:sp>
    </p:spTree>
    <p:extLst>
      <p:ext uri="{BB962C8B-B14F-4D97-AF65-F5344CB8AC3E}">
        <p14:creationId xmlns:p14="http://schemas.microsoft.com/office/powerpoint/2010/main" val="3684561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128C8F-3454-2E40-AE06-B21450B9BDA5}" type="datetimeFigureOut">
              <a:rPr lang="en-US" smtClean="0"/>
              <a:pPr/>
              <a:t>7/24/23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B10058-12F3-634C-AD0F-6D3F2CC4FF39}" type="slidenum">
              <a:rPr lang="en-US" smtClean="0"/>
              <a:pPr/>
              <a:t>‹#›</a:t>
            </a:fld>
            <a:endParaRPr lang="en-US" dirty="0"/>
          </a:p>
        </p:txBody>
      </p:sp>
    </p:spTree>
    <p:extLst>
      <p:ext uri="{BB962C8B-B14F-4D97-AF65-F5344CB8AC3E}">
        <p14:creationId xmlns:p14="http://schemas.microsoft.com/office/powerpoint/2010/main" val="426076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D128C8F-3454-2E40-AE06-B21450B9BDA5}" type="datetimeFigureOut">
              <a:rPr lang="en-US" smtClean="0"/>
              <a:t>7/24/23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B10058-12F3-634C-AD0F-6D3F2CC4FF39}" type="slidenum">
              <a:rPr lang="en-US" smtClean="0"/>
              <a:t>‹#›</a:t>
            </a:fld>
            <a:endParaRPr lang="en-US" dirty="0"/>
          </a:p>
        </p:txBody>
      </p:sp>
    </p:spTree>
    <p:extLst>
      <p:ext uri="{BB962C8B-B14F-4D97-AF65-F5344CB8AC3E}">
        <p14:creationId xmlns:p14="http://schemas.microsoft.com/office/powerpoint/2010/main" val="381738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128C8F-3454-2E40-AE06-B21450B9BDA5}" type="datetimeFigureOut">
              <a:rPr lang="en-US" smtClean="0"/>
              <a:pPr/>
              <a:t>7/24/23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B10058-12F3-634C-AD0F-6D3F2CC4FF39}" type="slidenum">
              <a:rPr lang="en-US" smtClean="0"/>
              <a:pPr/>
              <a:t>‹#›</a:t>
            </a:fld>
            <a:endParaRPr lang="en-US" dirty="0"/>
          </a:p>
        </p:txBody>
      </p:sp>
    </p:spTree>
    <p:extLst>
      <p:ext uri="{BB962C8B-B14F-4D97-AF65-F5344CB8AC3E}">
        <p14:creationId xmlns:p14="http://schemas.microsoft.com/office/powerpoint/2010/main" val="406297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128C8F-3454-2E40-AE06-B21450B9BDA5}" type="datetimeFigureOut">
              <a:rPr lang="en-US" smtClean="0"/>
              <a:pPr/>
              <a:t>7/24/23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B10058-12F3-634C-AD0F-6D3F2CC4FF39}" type="slidenum">
              <a:rPr lang="en-US" smtClean="0"/>
              <a:pPr/>
              <a:t>‹#›</a:t>
            </a:fld>
            <a:endParaRPr lang="en-US" dirty="0"/>
          </a:p>
        </p:txBody>
      </p:sp>
    </p:spTree>
    <p:extLst>
      <p:ext uri="{BB962C8B-B14F-4D97-AF65-F5344CB8AC3E}">
        <p14:creationId xmlns:p14="http://schemas.microsoft.com/office/powerpoint/2010/main" val="94173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128C8F-3454-2E40-AE06-B21450B9BDA5}" type="datetimeFigureOut">
              <a:rPr lang="en-US" smtClean="0"/>
              <a:pPr/>
              <a:t>7/24/23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B10058-12F3-634C-AD0F-6D3F2CC4FF39}" type="slidenum">
              <a:rPr lang="en-US" smtClean="0"/>
              <a:pPr/>
              <a:t>‹#›</a:t>
            </a:fld>
            <a:endParaRPr lang="en-US" dirty="0"/>
          </a:p>
        </p:txBody>
      </p:sp>
    </p:spTree>
    <p:extLst>
      <p:ext uri="{BB962C8B-B14F-4D97-AF65-F5344CB8AC3E}">
        <p14:creationId xmlns:p14="http://schemas.microsoft.com/office/powerpoint/2010/main" val="294712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128C8F-3454-2E40-AE06-B21450B9BDA5}" type="datetimeFigureOut">
              <a:rPr lang="en-US" smtClean="0"/>
              <a:t>7/24/23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B10058-12F3-634C-AD0F-6D3F2CC4FF39}" type="slidenum">
              <a:rPr lang="en-US" smtClean="0"/>
              <a:t>‹#›</a:t>
            </a:fld>
            <a:endParaRPr lang="en-US" dirty="0"/>
          </a:p>
        </p:txBody>
      </p:sp>
    </p:spTree>
    <p:extLst>
      <p:ext uri="{BB962C8B-B14F-4D97-AF65-F5344CB8AC3E}">
        <p14:creationId xmlns:p14="http://schemas.microsoft.com/office/powerpoint/2010/main" val="314058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28C8F-3454-2E40-AE06-B21450B9BDA5}" type="datetimeFigureOut">
              <a:rPr lang="en-US" smtClean="0"/>
              <a:t>7/24/23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B10058-12F3-634C-AD0F-6D3F2CC4FF39}" type="slidenum">
              <a:rPr lang="en-US" smtClean="0"/>
              <a:t>‹#›</a:t>
            </a:fld>
            <a:endParaRPr lang="en-US" dirty="0"/>
          </a:p>
        </p:txBody>
      </p:sp>
    </p:spTree>
    <p:extLst>
      <p:ext uri="{BB962C8B-B14F-4D97-AF65-F5344CB8AC3E}">
        <p14:creationId xmlns:p14="http://schemas.microsoft.com/office/powerpoint/2010/main" val="187076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128C8F-3454-2E40-AE06-B21450B9BDA5}" type="datetimeFigureOut">
              <a:rPr lang="en-US" smtClean="0"/>
              <a:pPr/>
              <a:t>7/24/23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B10058-12F3-634C-AD0F-6D3F2CC4FF39}" type="slidenum">
              <a:rPr lang="en-US" smtClean="0"/>
              <a:pPr/>
              <a:t>‹#›</a:t>
            </a:fld>
            <a:endParaRPr lang="en-US" dirty="0"/>
          </a:p>
        </p:txBody>
      </p:sp>
    </p:spTree>
    <p:extLst>
      <p:ext uri="{BB962C8B-B14F-4D97-AF65-F5344CB8AC3E}">
        <p14:creationId xmlns:p14="http://schemas.microsoft.com/office/powerpoint/2010/main" val="46687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128C8F-3454-2E40-AE06-B21450B9BDA5}" type="datetimeFigureOut">
              <a:rPr lang="en-US" smtClean="0"/>
              <a:t>7/24/23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B10058-12F3-634C-AD0F-6D3F2CC4FF39}" type="slidenum">
              <a:rPr lang="en-US" smtClean="0"/>
              <a:t>‹#›</a:t>
            </a:fld>
            <a:endParaRPr lang="en-US" dirty="0"/>
          </a:p>
        </p:txBody>
      </p:sp>
    </p:spTree>
    <p:extLst>
      <p:ext uri="{BB962C8B-B14F-4D97-AF65-F5344CB8AC3E}">
        <p14:creationId xmlns:p14="http://schemas.microsoft.com/office/powerpoint/2010/main" val="6134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D128C8F-3454-2E40-AE06-B21450B9BDA5}" type="datetimeFigureOut">
              <a:rPr lang="en-US" smtClean="0"/>
              <a:pPr/>
              <a:t>7/24/23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7B10058-12F3-634C-AD0F-6D3F2CC4FF39}" type="slidenum">
              <a:rPr lang="en-US" smtClean="0"/>
              <a:pPr/>
              <a:t>‹#›</a:t>
            </a:fld>
            <a:endParaRPr lang="en-US" dirty="0"/>
          </a:p>
        </p:txBody>
      </p:sp>
    </p:spTree>
    <p:extLst>
      <p:ext uri="{BB962C8B-B14F-4D97-AF65-F5344CB8AC3E}">
        <p14:creationId xmlns:p14="http://schemas.microsoft.com/office/powerpoint/2010/main" val="16653480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FF9CF-F450-1141-B0DA-B0DE01145361}"/>
              </a:ext>
            </a:extLst>
          </p:cNvPr>
          <p:cNvSpPr>
            <a:spLocks noGrp="1"/>
          </p:cNvSpPr>
          <p:nvPr>
            <p:ph type="ctrTitle"/>
          </p:nvPr>
        </p:nvSpPr>
        <p:spPr>
          <a:xfrm>
            <a:off x="7007145" y="1241266"/>
            <a:ext cx="4535926" cy="3221552"/>
          </a:xfrm>
        </p:spPr>
        <p:txBody>
          <a:bodyPr anchor="ctr">
            <a:noAutofit/>
          </a:bodyPr>
          <a:lstStyle/>
          <a:p>
            <a:pPr algn="ctr" eaLnBrk="1" fontAlgn="auto" hangingPunct="1">
              <a:defRPr/>
            </a:pPr>
            <a:r>
              <a:rPr lang="en-US" altLang="en-US" sz="4000" b="1" i="1" dirty="0">
                <a:solidFill>
                  <a:schemeClr val="tx1"/>
                </a:solidFill>
                <a:latin typeface="Adobe Devanagari" panose="02040503050201020203" pitchFamily="18" charset="0"/>
                <a:cs typeface="Adobe Devanagari" panose="02040503050201020203" pitchFamily="18" charset="0"/>
              </a:rPr>
              <a:t>Economic Update</a:t>
            </a:r>
            <a:br>
              <a:rPr lang="en-US" altLang="en-US" sz="3200" b="1" i="1" dirty="0">
                <a:solidFill>
                  <a:schemeClr val="tx1"/>
                </a:solidFill>
                <a:latin typeface="Adobe Devanagari" panose="02040503050201020203" pitchFamily="18" charset="0"/>
                <a:cs typeface="Adobe Devanagari" panose="02040503050201020203" pitchFamily="18" charset="0"/>
              </a:rPr>
            </a:br>
            <a:br>
              <a:rPr lang="en-US" altLang="en-US" sz="3200" b="1" i="1" dirty="0">
                <a:solidFill>
                  <a:schemeClr val="tx1"/>
                </a:solidFill>
                <a:latin typeface="Adobe Devanagari" panose="02040503050201020203" pitchFamily="18" charset="0"/>
                <a:cs typeface="Adobe Devanagari" panose="02040503050201020203" pitchFamily="18" charset="0"/>
              </a:rPr>
            </a:br>
            <a:r>
              <a:rPr lang="en-US" altLang="en-US" sz="2800" b="1" i="1" dirty="0">
                <a:solidFill>
                  <a:schemeClr val="tx1"/>
                </a:solidFill>
                <a:latin typeface="Adobe Devanagari" panose="02040503050201020203" pitchFamily="18" charset="0"/>
                <a:cs typeface="Adobe Devanagari" panose="02040503050201020203" pitchFamily="18" charset="0"/>
              </a:rPr>
              <a:t>Presented to the </a:t>
            </a:r>
            <a:br>
              <a:rPr lang="en-US" altLang="en-US" sz="2800" b="1" i="1" dirty="0">
                <a:solidFill>
                  <a:schemeClr val="tx1"/>
                </a:solidFill>
                <a:latin typeface="Adobe Devanagari" panose="02040503050201020203" pitchFamily="18" charset="0"/>
                <a:cs typeface="Adobe Devanagari" panose="02040503050201020203" pitchFamily="18" charset="0"/>
              </a:rPr>
            </a:br>
            <a:r>
              <a:rPr lang="en-US" altLang="en-US" sz="2800" b="1" i="1" dirty="0">
                <a:solidFill>
                  <a:schemeClr val="tx1"/>
                </a:solidFill>
                <a:latin typeface="Adobe Devanagari" panose="02040503050201020203" pitchFamily="18" charset="0"/>
                <a:cs typeface="Adobe Devanagari" panose="02040503050201020203" pitchFamily="18" charset="0"/>
              </a:rPr>
              <a:t>Michigan </a:t>
            </a:r>
            <a:br>
              <a:rPr lang="en-US" altLang="en-US" sz="2800" b="1" i="1" dirty="0">
                <a:solidFill>
                  <a:schemeClr val="tx1"/>
                </a:solidFill>
                <a:latin typeface="Adobe Devanagari" panose="02040503050201020203" pitchFamily="18" charset="0"/>
                <a:cs typeface="Adobe Devanagari" panose="02040503050201020203" pitchFamily="18" charset="0"/>
              </a:rPr>
            </a:br>
            <a:r>
              <a:rPr lang="en-US" altLang="en-US" sz="2800" b="1" i="1" dirty="0">
                <a:solidFill>
                  <a:schemeClr val="tx1"/>
                </a:solidFill>
                <a:latin typeface="Adobe Devanagari" panose="02040503050201020203" pitchFamily="18" charset="0"/>
                <a:cs typeface="Adobe Devanagari" panose="02040503050201020203" pitchFamily="18" charset="0"/>
              </a:rPr>
              <a:t>Aggregates Association</a:t>
            </a:r>
            <a:br>
              <a:rPr lang="en-US" altLang="en-US" sz="2800" b="1" i="1" dirty="0">
                <a:solidFill>
                  <a:schemeClr val="tx1"/>
                </a:solidFill>
                <a:latin typeface="Adobe Devanagari" panose="02040503050201020203" pitchFamily="18" charset="0"/>
                <a:cs typeface="Adobe Devanagari" panose="02040503050201020203" pitchFamily="18" charset="0"/>
              </a:rPr>
            </a:br>
            <a:br>
              <a:rPr lang="en-US" altLang="en-US" sz="2800" b="1" i="1" dirty="0">
                <a:solidFill>
                  <a:schemeClr val="tx1"/>
                </a:solidFill>
                <a:latin typeface="Adobe Devanagari" panose="02040503050201020203" pitchFamily="18" charset="0"/>
                <a:cs typeface="Adobe Devanagari" panose="02040503050201020203" pitchFamily="18" charset="0"/>
              </a:rPr>
            </a:br>
            <a:r>
              <a:rPr lang="en-US" altLang="en-US" sz="2800" b="1" i="1" dirty="0">
                <a:solidFill>
                  <a:schemeClr val="tx1"/>
                </a:solidFill>
                <a:latin typeface="Adobe Devanagari" panose="02040503050201020203" pitchFamily="18" charset="0"/>
                <a:cs typeface="Adobe Devanagari" panose="02040503050201020203" pitchFamily="18" charset="0"/>
              </a:rPr>
              <a:t>July 21, 2023</a:t>
            </a:r>
            <a:endParaRPr lang="en-US" altLang="en-US" sz="3200" b="1" i="1" dirty="0">
              <a:solidFill>
                <a:schemeClr val="tx1"/>
              </a:solidFill>
              <a:latin typeface="Adobe Devanagari" panose="02040503050201020203" pitchFamily="18" charset="0"/>
              <a:cs typeface="Adobe Devanagari" panose="02040503050201020203" pitchFamily="18" charset="0"/>
            </a:endParaRPr>
          </a:p>
        </p:txBody>
      </p:sp>
      <p:sp>
        <p:nvSpPr>
          <p:cNvPr id="3" name="Subtitle 2">
            <a:extLst>
              <a:ext uri="{FF2B5EF4-FFF2-40B4-BE49-F238E27FC236}">
                <a16:creationId xmlns:a16="http://schemas.microsoft.com/office/drawing/2014/main" id="{01728311-76BE-8841-B87E-2C193A920B93}"/>
              </a:ext>
            </a:extLst>
          </p:cNvPr>
          <p:cNvSpPr>
            <a:spLocks noGrp="1"/>
          </p:cNvSpPr>
          <p:nvPr>
            <p:ph type="subTitle" idx="1"/>
          </p:nvPr>
        </p:nvSpPr>
        <p:spPr>
          <a:xfrm>
            <a:off x="7007145" y="4922293"/>
            <a:ext cx="4535926" cy="1291694"/>
          </a:xfrm>
        </p:spPr>
        <p:txBody>
          <a:bodyPr anchor="ctr">
            <a:normAutofit/>
          </a:bodyPr>
          <a:lstStyle/>
          <a:p>
            <a:pPr algn="ctr">
              <a:spcBef>
                <a:spcPts val="0"/>
              </a:spcBef>
            </a:pPr>
            <a:r>
              <a:rPr lang="en-US" sz="1600" b="1" dirty="0">
                <a:solidFill>
                  <a:schemeClr val="accent1">
                    <a:lumMod val="75000"/>
                  </a:schemeClr>
                </a:solidFill>
                <a:latin typeface="Adobe Devanagari" panose="02040503050201020203" pitchFamily="18" charset="0"/>
                <a:cs typeface="Adobe Devanagari" panose="02040503050201020203" pitchFamily="18" charset="0"/>
              </a:rPr>
              <a:t>By: </a:t>
            </a:r>
          </a:p>
          <a:p>
            <a:pPr algn="ctr">
              <a:spcBef>
                <a:spcPts val="0"/>
              </a:spcBef>
            </a:pPr>
            <a:r>
              <a:rPr lang="en-US" sz="1600" b="1" dirty="0">
                <a:solidFill>
                  <a:schemeClr val="accent1">
                    <a:lumMod val="75000"/>
                  </a:schemeClr>
                </a:solidFill>
                <a:latin typeface="Adobe Devanagari" panose="02040503050201020203" pitchFamily="18" charset="0"/>
                <a:cs typeface="Adobe Devanagari" panose="02040503050201020203" pitchFamily="18" charset="0"/>
              </a:rPr>
              <a:t>Pierre G. Villere</a:t>
            </a:r>
          </a:p>
          <a:p>
            <a:pPr algn="ctr">
              <a:spcBef>
                <a:spcPts val="0"/>
              </a:spcBef>
            </a:pPr>
            <a:r>
              <a:rPr lang="en-US" sz="1600" b="1" dirty="0">
                <a:solidFill>
                  <a:schemeClr val="accent1">
                    <a:lumMod val="75000"/>
                  </a:schemeClr>
                </a:solidFill>
                <a:latin typeface="Adobe Devanagari" panose="02040503050201020203" pitchFamily="18" charset="0"/>
                <a:cs typeface="Adobe Devanagari" panose="02040503050201020203" pitchFamily="18" charset="0"/>
              </a:rPr>
              <a:t>Senior Managing Partner</a:t>
            </a:r>
          </a:p>
          <a:p>
            <a:pPr algn="ctr">
              <a:spcBef>
                <a:spcPts val="0"/>
              </a:spcBef>
            </a:pPr>
            <a:r>
              <a:rPr lang="en-US" sz="1600" b="1" dirty="0">
                <a:solidFill>
                  <a:schemeClr val="accent1">
                    <a:lumMod val="75000"/>
                  </a:schemeClr>
                </a:solidFill>
                <a:latin typeface="Adobe Devanagari" panose="02040503050201020203" pitchFamily="18" charset="0"/>
                <a:cs typeface="Adobe Devanagari" panose="02040503050201020203" pitchFamily="18" charset="0"/>
              </a:rPr>
              <a:t>Allen-Villere Partners</a:t>
            </a:r>
          </a:p>
        </p:txBody>
      </p:sp>
      <p:grpSp>
        <p:nvGrpSpPr>
          <p:cNvPr id="9" name="Group 8">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10" name="Rectangle 9">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7" name="Picture 6">
            <a:extLst>
              <a:ext uri="{FF2B5EF4-FFF2-40B4-BE49-F238E27FC236}">
                <a16:creationId xmlns:a16="http://schemas.microsoft.com/office/drawing/2014/main" id="{5F93EF23-39DA-84D6-450D-3ABF244BF73C}"/>
              </a:ext>
            </a:extLst>
          </p:cNvPr>
          <p:cNvPicPr>
            <a:picLocks noChangeAspect="1"/>
          </p:cNvPicPr>
          <p:nvPr/>
        </p:nvPicPr>
        <p:blipFill>
          <a:blip r:embed="rId2"/>
          <a:stretch>
            <a:fillRect/>
          </a:stretch>
        </p:blipFill>
        <p:spPr>
          <a:xfrm>
            <a:off x="1164822" y="2124587"/>
            <a:ext cx="4202002" cy="2608826"/>
          </a:xfrm>
          <a:prstGeom prst="rect">
            <a:avLst/>
          </a:prstGeom>
        </p:spPr>
      </p:pic>
    </p:spTree>
    <p:extLst>
      <p:ext uri="{BB962C8B-B14F-4D97-AF65-F5344CB8AC3E}">
        <p14:creationId xmlns:p14="http://schemas.microsoft.com/office/powerpoint/2010/main" val="319222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46DCBDFF-6E8F-34A8-3B48-EA8CF982E8B0}"/>
              </a:ext>
            </a:extLst>
          </p:cNvPr>
          <p:cNvGraphicFramePr>
            <a:graphicFrameLocks/>
          </p:cNvGraphicFramePr>
          <p:nvPr>
            <p:extLst>
              <p:ext uri="{D42A27DB-BD31-4B8C-83A1-F6EECF244321}">
                <p14:modId xmlns:p14="http://schemas.microsoft.com/office/powerpoint/2010/main" val="1104380493"/>
              </p:ext>
            </p:extLst>
          </p:nvPr>
        </p:nvGraphicFramePr>
        <p:xfrm>
          <a:off x="1075157" y="2354892"/>
          <a:ext cx="10041683" cy="438721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42E9BBA3-BA4F-D145-A893-EE022DB9C4D9}"/>
              </a:ext>
            </a:extLst>
          </p:cNvPr>
          <p:cNvSpPr>
            <a:spLocks noGrp="1"/>
          </p:cNvSpPr>
          <p:nvPr>
            <p:ph type="title"/>
          </p:nvPr>
        </p:nvSpPr>
        <p:spPr>
          <a:xfrm>
            <a:off x="1715293" y="833858"/>
            <a:ext cx="8761413" cy="706964"/>
          </a:xfrm>
        </p:spPr>
        <p:txBody>
          <a:bodyPr/>
          <a:lstStyle/>
          <a:p>
            <a:pPr algn="ctr"/>
            <a:r>
              <a:rPr lang="en-US" sz="4400" dirty="0">
                <a:solidFill>
                  <a:srgbClr val="647B98"/>
                </a:solidFill>
              </a:rPr>
              <a:t>Economic Outlook</a:t>
            </a:r>
          </a:p>
        </p:txBody>
      </p:sp>
      <p:sp>
        <p:nvSpPr>
          <p:cNvPr id="3" name="TextBox 2">
            <a:extLst>
              <a:ext uri="{FF2B5EF4-FFF2-40B4-BE49-F238E27FC236}">
                <a16:creationId xmlns:a16="http://schemas.microsoft.com/office/drawing/2014/main" id="{F625CB04-2D82-F005-A2EC-1E4E7A15ADB2}"/>
              </a:ext>
            </a:extLst>
          </p:cNvPr>
          <p:cNvSpPr txBox="1"/>
          <p:nvPr/>
        </p:nvSpPr>
        <p:spPr>
          <a:xfrm>
            <a:off x="9850989" y="3617261"/>
            <a:ext cx="985962" cy="276999"/>
          </a:xfrm>
          <a:prstGeom prst="rect">
            <a:avLst/>
          </a:prstGeom>
          <a:noFill/>
          <a:ln>
            <a:solidFill>
              <a:schemeClr val="accent1">
                <a:lumMod val="50000"/>
              </a:schemeClr>
            </a:solidFill>
          </a:ln>
        </p:spPr>
        <p:txBody>
          <a:bodyPr wrap="square" rtlCol="0">
            <a:spAutoFit/>
          </a:bodyPr>
          <a:lstStyle/>
          <a:p>
            <a:pPr algn="ctr"/>
            <a:r>
              <a:rPr lang="en-US" sz="1200" b="1" dirty="0"/>
              <a:t>June: 109.7</a:t>
            </a:r>
          </a:p>
        </p:txBody>
      </p:sp>
      <p:cxnSp>
        <p:nvCxnSpPr>
          <p:cNvPr id="6" name="Straight Arrow Connector 5">
            <a:extLst>
              <a:ext uri="{FF2B5EF4-FFF2-40B4-BE49-F238E27FC236}">
                <a16:creationId xmlns:a16="http://schemas.microsoft.com/office/drawing/2014/main" id="{D48EBCEF-84A3-BA93-498A-C637C3853083}"/>
              </a:ext>
            </a:extLst>
          </p:cNvPr>
          <p:cNvCxnSpPr>
            <a:cxnSpLocks/>
          </p:cNvCxnSpPr>
          <p:nvPr/>
        </p:nvCxnSpPr>
        <p:spPr>
          <a:xfrm>
            <a:off x="10447337" y="3894260"/>
            <a:ext cx="389614" cy="529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55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AC42314-1479-A22D-F861-61BD3B3BB4C3}"/>
              </a:ext>
            </a:extLst>
          </p:cNvPr>
          <p:cNvGraphicFramePr>
            <a:graphicFrameLocks/>
          </p:cNvGraphicFramePr>
          <p:nvPr>
            <p:extLst>
              <p:ext uri="{D42A27DB-BD31-4B8C-83A1-F6EECF244321}">
                <p14:modId xmlns:p14="http://schemas.microsoft.com/office/powerpoint/2010/main" val="2932023293"/>
              </p:ext>
            </p:extLst>
          </p:nvPr>
        </p:nvGraphicFramePr>
        <p:xfrm>
          <a:off x="1075157" y="2354891"/>
          <a:ext cx="10041683" cy="438721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42E9BBA3-BA4F-D145-A893-EE022DB9C4D9}"/>
              </a:ext>
            </a:extLst>
          </p:cNvPr>
          <p:cNvSpPr>
            <a:spLocks noGrp="1"/>
          </p:cNvSpPr>
          <p:nvPr>
            <p:ph type="title"/>
          </p:nvPr>
        </p:nvSpPr>
        <p:spPr>
          <a:xfrm>
            <a:off x="1715293" y="833858"/>
            <a:ext cx="8761413" cy="706964"/>
          </a:xfrm>
        </p:spPr>
        <p:txBody>
          <a:bodyPr/>
          <a:lstStyle/>
          <a:p>
            <a:pPr algn="ctr"/>
            <a:r>
              <a:rPr lang="en-US" sz="4400" dirty="0">
                <a:solidFill>
                  <a:srgbClr val="647B98"/>
                </a:solidFill>
              </a:rPr>
              <a:t>Economic Outlook</a:t>
            </a:r>
          </a:p>
        </p:txBody>
      </p:sp>
      <p:sp>
        <p:nvSpPr>
          <p:cNvPr id="3" name="TextBox 2">
            <a:extLst>
              <a:ext uri="{FF2B5EF4-FFF2-40B4-BE49-F238E27FC236}">
                <a16:creationId xmlns:a16="http://schemas.microsoft.com/office/drawing/2014/main" id="{028160A8-9353-3DCF-F493-3D47D3403EA5}"/>
              </a:ext>
            </a:extLst>
          </p:cNvPr>
          <p:cNvSpPr txBox="1"/>
          <p:nvPr/>
        </p:nvSpPr>
        <p:spPr>
          <a:xfrm>
            <a:off x="10081472" y="3561197"/>
            <a:ext cx="620201" cy="338554"/>
          </a:xfrm>
          <a:prstGeom prst="rect">
            <a:avLst/>
          </a:prstGeom>
          <a:noFill/>
          <a:ln>
            <a:solidFill>
              <a:schemeClr val="accent1">
                <a:lumMod val="50000"/>
              </a:schemeClr>
            </a:solidFill>
          </a:ln>
        </p:spPr>
        <p:txBody>
          <a:bodyPr wrap="square" rtlCol="0">
            <a:spAutoFit/>
          </a:bodyPr>
          <a:lstStyle/>
          <a:p>
            <a:pPr algn="ctr"/>
            <a:r>
              <a:rPr lang="en-US" sz="1600" b="1" dirty="0"/>
              <a:t>72.6</a:t>
            </a:r>
          </a:p>
        </p:txBody>
      </p:sp>
      <p:cxnSp>
        <p:nvCxnSpPr>
          <p:cNvPr id="6" name="Straight Arrow Connector 5">
            <a:extLst>
              <a:ext uri="{FF2B5EF4-FFF2-40B4-BE49-F238E27FC236}">
                <a16:creationId xmlns:a16="http://schemas.microsoft.com/office/drawing/2014/main" id="{64F450EB-9646-DFFD-CF3E-7998812E5398}"/>
              </a:ext>
            </a:extLst>
          </p:cNvPr>
          <p:cNvCxnSpPr>
            <a:cxnSpLocks/>
          </p:cNvCxnSpPr>
          <p:nvPr/>
        </p:nvCxnSpPr>
        <p:spPr>
          <a:xfrm>
            <a:off x="10476706" y="3916276"/>
            <a:ext cx="353154" cy="632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05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5350E15-60BF-6D74-3EC1-55004AAA94C2}"/>
              </a:ext>
            </a:extLst>
          </p:cNvPr>
          <p:cNvGraphicFramePr>
            <a:graphicFrameLocks/>
          </p:cNvGraphicFramePr>
          <p:nvPr>
            <p:extLst>
              <p:ext uri="{D42A27DB-BD31-4B8C-83A1-F6EECF244321}">
                <p14:modId xmlns:p14="http://schemas.microsoft.com/office/powerpoint/2010/main" val="1631698631"/>
              </p:ext>
            </p:extLst>
          </p:nvPr>
        </p:nvGraphicFramePr>
        <p:xfrm>
          <a:off x="1075155" y="2307577"/>
          <a:ext cx="10041684" cy="44818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42E9BBA3-BA4F-D145-A893-EE022DB9C4D9}"/>
              </a:ext>
            </a:extLst>
          </p:cNvPr>
          <p:cNvSpPr>
            <a:spLocks noGrp="1"/>
          </p:cNvSpPr>
          <p:nvPr>
            <p:ph type="title"/>
          </p:nvPr>
        </p:nvSpPr>
        <p:spPr>
          <a:xfrm>
            <a:off x="1715293" y="833858"/>
            <a:ext cx="8761413" cy="706964"/>
          </a:xfrm>
        </p:spPr>
        <p:txBody>
          <a:bodyPr/>
          <a:lstStyle/>
          <a:p>
            <a:pPr algn="ctr"/>
            <a:r>
              <a:rPr lang="en-US" sz="4400" dirty="0">
                <a:solidFill>
                  <a:srgbClr val="647B98"/>
                </a:solidFill>
              </a:rPr>
              <a:t>Economic Outlook</a:t>
            </a:r>
          </a:p>
        </p:txBody>
      </p:sp>
    </p:spTree>
    <p:extLst>
      <p:ext uri="{BB962C8B-B14F-4D97-AF65-F5344CB8AC3E}">
        <p14:creationId xmlns:p14="http://schemas.microsoft.com/office/powerpoint/2010/main" val="314501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BBA3-BA4F-D145-A893-EE022DB9C4D9}"/>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4800" b="0" i="0" kern="1200" dirty="0">
                <a:solidFill>
                  <a:srgbClr val="647B98"/>
                </a:solidFill>
                <a:latin typeface="+mj-lt"/>
                <a:ea typeface="+mj-ea"/>
                <a:cs typeface="+mj-cs"/>
              </a:rPr>
              <a:t>Economic Outlook</a:t>
            </a:r>
          </a:p>
        </p:txBody>
      </p:sp>
      <p:sp>
        <p:nvSpPr>
          <p:cNvPr id="8" name="Title 1">
            <a:extLst>
              <a:ext uri="{FF2B5EF4-FFF2-40B4-BE49-F238E27FC236}">
                <a16:creationId xmlns:a16="http://schemas.microsoft.com/office/drawing/2014/main" id="{E68ECD84-2E9C-D31B-6969-089DC6DEB352}"/>
              </a:ext>
            </a:extLst>
          </p:cNvPr>
          <p:cNvSpPr txBox="1">
            <a:spLocks/>
          </p:cNvSpPr>
          <p:nvPr/>
        </p:nvSpPr>
        <p:spPr bwMode="gray">
          <a:xfrm>
            <a:off x="3582880" y="5815268"/>
            <a:ext cx="888378" cy="713019"/>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000" dirty="0">
                <a:solidFill>
                  <a:schemeClr val="tx1"/>
                </a:solidFill>
              </a:rPr>
              <a:t>Source: University of Michigan</a:t>
            </a:r>
          </a:p>
        </p:txBody>
      </p:sp>
      <p:sp>
        <p:nvSpPr>
          <p:cNvPr id="9" name="TextBox 8">
            <a:extLst>
              <a:ext uri="{FF2B5EF4-FFF2-40B4-BE49-F238E27FC236}">
                <a16:creationId xmlns:a16="http://schemas.microsoft.com/office/drawing/2014/main" id="{20D62B75-0B3B-F4E3-2F02-63D328C5F718}"/>
              </a:ext>
            </a:extLst>
          </p:cNvPr>
          <p:cNvSpPr txBox="1"/>
          <p:nvPr/>
        </p:nvSpPr>
        <p:spPr>
          <a:xfrm>
            <a:off x="1683522" y="568997"/>
            <a:ext cx="5264344" cy="369332"/>
          </a:xfrm>
          <a:prstGeom prst="rect">
            <a:avLst/>
          </a:prstGeom>
          <a:noFill/>
          <a:ln>
            <a:solidFill>
              <a:schemeClr val="tx1"/>
            </a:solidFill>
          </a:ln>
        </p:spPr>
        <p:txBody>
          <a:bodyPr wrap="square" rtlCol="0">
            <a:spAutoFit/>
          </a:bodyPr>
          <a:lstStyle/>
          <a:p>
            <a:pPr algn="ctr"/>
            <a:r>
              <a:rPr lang="en-US" dirty="0"/>
              <a:t>Sentiment begins to fall prior to most recessions</a:t>
            </a:r>
          </a:p>
        </p:txBody>
      </p:sp>
      <p:pic>
        <p:nvPicPr>
          <p:cNvPr id="4" name="Picture 3">
            <a:extLst>
              <a:ext uri="{FF2B5EF4-FFF2-40B4-BE49-F238E27FC236}">
                <a16:creationId xmlns:a16="http://schemas.microsoft.com/office/drawing/2014/main" id="{D94CED93-DCA3-256E-BE8C-09BB1F4350A6}"/>
              </a:ext>
            </a:extLst>
          </p:cNvPr>
          <p:cNvPicPr>
            <a:picLocks noChangeAspect="1"/>
          </p:cNvPicPr>
          <p:nvPr/>
        </p:nvPicPr>
        <p:blipFill>
          <a:blip r:embed="rId2"/>
          <a:stretch>
            <a:fillRect/>
          </a:stretch>
        </p:blipFill>
        <p:spPr>
          <a:xfrm>
            <a:off x="52055" y="1241266"/>
            <a:ext cx="7950028" cy="4560366"/>
          </a:xfrm>
          <a:prstGeom prst="rect">
            <a:avLst/>
          </a:prstGeom>
        </p:spPr>
      </p:pic>
      <p:cxnSp>
        <p:nvCxnSpPr>
          <p:cNvPr id="35" name="Straight Arrow Connector 34">
            <a:extLst>
              <a:ext uri="{FF2B5EF4-FFF2-40B4-BE49-F238E27FC236}">
                <a16:creationId xmlns:a16="http://schemas.microsoft.com/office/drawing/2014/main" id="{70839532-40A6-FF57-B27B-28178F53C232}"/>
              </a:ext>
            </a:extLst>
          </p:cNvPr>
          <p:cNvCxnSpPr>
            <a:cxnSpLocks/>
          </p:cNvCxnSpPr>
          <p:nvPr/>
        </p:nvCxnSpPr>
        <p:spPr>
          <a:xfrm flipH="1">
            <a:off x="5514975" y="938329"/>
            <a:ext cx="509810" cy="1985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824C33A-622C-7EC5-09B9-7AE381B75329}"/>
              </a:ext>
            </a:extLst>
          </p:cNvPr>
          <p:cNvCxnSpPr>
            <a:cxnSpLocks/>
          </p:cNvCxnSpPr>
          <p:nvPr/>
        </p:nvCxnSpPr>
        <p:spPr>
          <a:xfrm flipH="1">
            <a:off x="1518134" y="938329"/>
            <a:ext cx="524311" cy="1433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9514132-A14B-F5AE-869D-390B1242A1F7}"/>
              </a:ext>
            </a:extLst>
          </p:cNvPr>
          <p:cNvCxnSpPr>
            <a:cxnSpLocks/>
          </p:cNvCxnSpPr>
          <p:nvPr/>
        </p:nvCxnSpPr>
        <p:spPr>
          <a:xfrm flipH="1">
            <a:off x="1829028" y="938329"/>
            <a:ext cx="495428" cy="1738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ACD9C9C-6792-F4E6-1759-DB64B1E27BC8}"/>
              </a:ext>
            </a:extLst>
          </p:cNvPr>
          <p:cNvCxnSpPr>
            <a:cxnSpLocks/>
          </p:cNvCxnSpPr>
          <p:nvPr/>
        </p:nvCxnSpPr>
        <p:spPr>
          <a:xfrm flipH="1">
            <a:off x="2167063" y="938329"/>
            <a:ext cx="388130" cy="1879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29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BBA3-BA4F-D145-A893-EE022DB9C4D9}"/>
              </a:ext>
            </a:extLst>
          </p:cNvPr>
          <p:cNvSpPr>
            <a:spLocks noGrp="1"/>
          </p:cNvSpPr>
          <p:nvPr>
            <p:ph type="title"/>
          </p:nvPr>
        </p:nvSpPr>
        <p:spPr>
          <a:xfrm>
            <a:off x="1715293" y="833858"/>
            <a:ext cx="8761413" cy="706964"/>
          </a:xfrm>
        </p:spPr>
        <p:txBody>
          <a:bodyPr/>
          <a:lstStyle/>
          <a:p>
            <a:pPr algn="ctr"/>
            <a:r>
              <a:rPr lang="en-US" sz="4400" dirty="0">
                <a:solidFill>
                  <a:srgbClr val="647B98"/>
                </a:solidFill>
              </a:rPr>
              <a:t>Economic Outlook</a:t>
            </a:r>
          </a:p>
        </p:txBody>
      </p:sp>
      <p:sp>
        <p:nvSpPr>
          <p:cNvPr id="3" name="Content Placeholder 2">
            <a:extLst>
              <a:ext uri="{FF2B5EF4-FFF2-40B4-BE49-F238E27FC236}">
                <a16:creationId xmlns:a16="http://schemas.microsoft.com/office/drawing/2014/main" id="{C30143D9-01B3-F944-ADC9-743D0474C212}"/>
              </a:ext>
            </a:extLst>
          </p:cNvPr>
          <p:cNvSpPr>
            <a:spLocks noGrp="1"/>
          </p:cNvSpPr>
          <p:nvPr>
            <p:ph idx="1"/>
          </p:nvPr>
        </p:nvSpPr>
        <p:spPr/>
        <p:txBody>
          <a:bodyPr anchor="t"/>
          <a:lstStyle/>
          <a:p>
            <a:pPr marL="0" indent="0">
              <a:buSzPct val="125000"/>
              <a:buNone/>
            </a:pPr>
            <a:r>
              <a:rPr lang="en-US" sz="2400" b="1" u="sng" dirty="0">
                <a:solidFill>
                  <a:srgbClr val="CDA349"/>
                </a:solidFill>
              </a:rPr>
              <a:t>AVP Pulse Index in Partnership with Rock Products</a:t>
            </a:r>
          </a:p>
          <a:p>
            <a:pPr marL="457200" lvl="1" indent="0">
              <a:buSzPct val="125000"/>
              <a:buNone/>
            </a:pPr>
            <a:endParaRPr lang="en-US" sz="1800" b="1" dirty="0"/>
          </a:p>
          <a:p>
            <a:pPr marL="342900" lvl="1" indent="-342900">
              <a:lnSpc>
                <a:spcPct val="90000"/>
              </a:lnSpc>
              <a:buSzPct val="60000"/>
              <a:defRPr/>
            </a:pPr>
            <a:r>
              <a:rPr lang="en-US" sz="2800" b="1" dirty="0">
                <a:solidFill>
                  <a:schemeClr val="tx1"/>
                </a:solidFill>
              </a:rPr>
              <a:t>Rock Products has recently introduced “The Pulse,” a new construction industry economic report; and the AVP Pulse Index, a joint effort with our firm</a:t>
            </a:r>
          </a:p>
        </p:txBody>
      </p:sp>
      <p:pic>
        <p:nvPicPr>
          <p:cNvPr id="1026" name="Picture 2">
            <a:extLst>
              <a:ext uri="{FF2B5EF4-FFF2-40B4-BE49-F238E27FC236}">
                <a16:creationId xmlns:a16="http://schemas.microsoft.com/office/drawing/2014/main" id="{0836A93B-AE62-4977-BE75-FB330F251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775" y="5965825"/>
            <a:ext cx="1546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33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DBACD3D1-CA2E-97F5-C36A-46C4733E2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352" y="1142826"/>
            <a:ext cx="6330644" cy="4572348"/>
          </a:xfrm>
          <a:prstGeom prst="rect">
            <a:avLst/>
          </a:prstGeom>
          <a:ln w="228600" cap="sq" cmpd="thickThin">
            <a:solidFill>
              <a:srgbClr val="647B98"/>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E9BBA3-BA4F-D145-A893-EE022DB9C4D9}"/>
              </a:ext>
            </a:extLst>
          </p:cNvPr>
          <p:cNvSpPr>
            <a:spLocks noGrp="1"/>
          </p:cNvSpPr>
          <p:nvPr>
            <p:ph type="title"/>
          </p:nvPr>
        </p:nvSpPr>
        <p:spPr>
          <a:xfrm>
            <a:off x="1154955" y="973668"/>
            <a:ext cx="2942210" cy="1020232"/>
          </a:xfrm>
        </p:spPr>
        <p:txBody>
          <a:bodyPr>
            <a:normAutofit/>
          </a:bodyPr>
          <a:lstStyle/>
          <a:p>
            <a:pPr>
              <a:lnSpc>
                <a:spcPct val="90000"/>
              </a:lnSpc>
            </a:pPr>
            <a:r>
              <a:rPr lang="en-US" sz="3300" dirty="0">
                <a:solidFill>
                  <a:srgbClr val="647B98"/>
                </a:solidFill>
              </a:rPr>
              <a:t>Economic Outlook</a:t>
            </a:r>
          </a:p>
        </p:txBody>
      </p:sp>
      <p:sp>
        <p:nvSpPr>
          <p:cNvPr id="3" name="Content Placeholder 2">
            <a:extLst>
              <a:ext uri="{FF2B5EF4-FFF2-40B4-BE49-F238E27FC236}">
                <a16:creationId xmlns:a16="http://schemas.microsoft.com/office/drawing/2014/main" id="{C30143D9-01B3-F944-ADC9-743D0474C212}"/>
              </a:ext>
            </a:extLst>
          </p:cNvPr>
          <p:cNvSpPr>
            <a:spLocks noGrp="1"/>
          </p:cNvSpPr>
          <p:nvPr>
            <p:ph idx="1"/>
          </p:nvPr>
        </p:nvSpPr>
        <p:spPr>
          <a:xfrm>
            <a:off x="803305" y="2120900"/>
            <a:ext cx="3485376" cy="3898900"/>
          </a:xfrm>
        </p:spPr>
        <p:txBody>
          <a:bodyPr>
            <a:noAutofit/>
          </a:bodyPr>
          <a:lstStyle/>
          <a:p>
            <a:pPr marL="0" indent="0">
              <a:buSzPct val="125000"/>
              <a:buNone/>
            </a:pPr>
            <a:r>
              <a:rPr lang="en-US" sz="1200" b="1" i="1" dirty="0">
                <a:solidFill>
                  <a:schemeClr val="tx1"/>
                </a:solidFill>
              </a:rPr>
              <a:t>The previously flattened curve of the Index turned up this month, much sooner than I expected, rising 3.1% month-over month, and 7.1% year-over year.  Key drivers include privately‐owned housing starts in May that were at a seasonally adjusted annual rate of 1,631,000. This is 21.7% (±14.8%) above the revised April estimate of 1,340,000, and is 5.7% (±10.8%) above the May 2022 rate of 1,543,000.  Single‐family housing starts in May were at a rate of 997,000; this is 18.5 percent (±14.1 percent) above the revised April figure of 841,000.  And once again, Industry Stocks Average Price rose 7.5% from last month’s reading, which was already at a 52-week high, and reflects a stunning 59.2% increase year-over-year. That is now two consecutive months of our Industry Stocks Average Price setting a new 52-week high.  Finally, economists across the board are rolling back predictions of a recession, with Goldman Sachs now revising previous expectations down to a 20% chance in the next 12 months.</a:t>
            </a:r>
            <a:endParaRPr lang="en-US" sz="1100" b="1" dirty="0">
              <a:solidFill>
                <a:schemeClr val="tx1"/>
              </a:solidFill>
            </a:endParaRPr>
          </a:p>
        </p:txBody>
      </p:sp>
      <p:pic>
        <p:nvPicPr>
          <p:cNvPr id="1026" name="Picture 2" descr="Logo, company name&#10;&#10;Description automatically generated">
            <a:extLst>
              <a:ext uri="{FF2B5EF4-FFF2-40B4-BE49-F238E27FC236}">
                <a16:creationId xmlns:a16="http://schemas.microsoft.com/office/drawing/2014/main" id="{0836A93B-AE62-4977-BE75-FB330F251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5775" y="5965825"/>
            <a:ext cx="1546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875B6E97-5E56-41DC-5365-AB8819BF08CB}"/>
              </a:ext>
            </a:extLst>
          </p:cNvPr>
          <p:cNvGraphicFramePr>
            <a:graphicFrameLocks noGrp="1"/>
          </p:cNvGraphicFramePr>
          <p:nvPr/>
        </p:nvGraphicFramePr>
        <p:xfrm>
          <a:off x="2660650" y="-9875838"/>
          <a:ext cx="4747262" cy="3416303"/>
        </p:xfrm>
        <a:graphic>
          <a:graphicData uri="http://schemas.openxmlformats.org/drawingml/2006/table">
            <a:tbl>
              <a:tblPr>
                <a:tableStyleId>{5C22544A-7EE6-4342-B048-85BDC9FD1C3A}</a:tableStyleId>
              </a:tblPr>
              <a:tblGrid>
                <a:gridCol w="523354">
                  <a:extLst>
                    <a:ext uri="{9D8B030D-6E8A-4147-A177-3AD203B41FA5}">
                      <a16:colId xmlns:a16="http://schemas.microsoft.com/office/drawing/2014/main" val="1792707845"/>
                    </a:ext>
                  </a:extLst>
                </a:gridCol>
                <a:gridCol w="523354">
                  <a:extLst>
                    <a:ext uri="{9D8B030D-6E8A-4147-A177-3AD203B41FA5}">
                      <a16:colId xmlns:a16="http://schemas.microsoft.com/office/drawing/2014/main" val="1576177335"/>
                    </a:ext>
                  </a:extLst>
                </a:gridCol>
                <a:gridCol w="484103">
                  <a:extLst>
                    <a:ext uri="{9D8B030D-6E8A-4147-A177-3AD203B41FA5}">
                      <a16:colId xmlns:a16="http://schemas.microsoft.com/office/drawing/2014/main" val="2719946147"/>
                    </a:ext>
                  </a:extLst>
                </a:gridCol>
                <a:gridCol w="418684">
                  <a:extLst>
                    <a:ext uri="{9D8B030D-6E8A-4147-A177-3AD203B41FA5}">
                      <a16:colId xmlns:a16="http://schemas.microsoft.com/office/drawing/2014/main" val="1829501512"/>
                    </a:ext>
                  </a:extLst>
                </a:gridCol>
                <a:gridCol w="418684">
                  <a:extLst>
                    <a:ext uri="{9D8B030D-6E8A-4147-A177-3AD203B41FA5}">
                      <a16:colId xmlns:a16="http://schemas.microsoft.com/office/drawing/2014/main" val="4276371675"/>
                    </a:ext>
                  </a:extLst>
                </a:gridCol>
                <a:gridCol w="418684">
                  <a:extLst>
                    <a:ext uri="{9D8B030D-6E8A-4147-A177-3AD203B41FA5}">
                      <a16:colId xmlns:a16="http://schemas.microsoft.com/office/drawing/2014/main" val="1402759313"/>
                    </a:ext>
                  </a:extLst>
                </a:gridCol>
                <a:gridCol w="418684">
                  <a:extLst>
                    <a:ext uri="{9D8B030D-6E8A-4147-A177-3AD203B41FA5}">
                      <a16:colId xmlns:a16="http://schemas.microsoft.com/office/drawing/2014/main" val="1252461412"/>
                    </a:ext>
                  </a:extLst>
                </a:gridCol>
                <a:gridCol w="418684">
                  <a:extLst>
                    <a:ext uri="{9D8B030D-6E8A-4147-A177-3AD203B41FA5}">
                      <a16:colId xmlns:a16="http://schemas.microsoft.com/office/drawing/2014/main" val="3030199494"/>
                    </a:ext>
                  </a:extLst>
                </a:gridCol>
                <a:gridCol w="599677">
                  <a:extLst>
                    <a:ext uri="{9D8B030D-6E8A-4147-A177-3AD203B41FA5}">
                      <a16:colId xmlns:a16="http://schemas.microsoft.com/office/drawing/2014/main" val="2813960045"/>
                    </a:ext>
                  </a:extLst>
                </a:gridCol>
                <a:gridCol w="523354">
                  <a:extLst>
                    <a:ext uri="{9D8B030D-6E8A-4147-A177-3AD203B41FA5}">
                      <a16:colId xmlns:a16="http://schemas.microsoft.com/office/drawing/2014/main" val="3386438360"/>
                    </a:ext>
                  </a:extLst>
                </a:gridCol>
              </a:tblGrid>
              <a:tr h="191716">
                <a:tc gridSpan="10">
                  <a:txBody>
                    <a:bodyPr/>
                    <a:lstStyle/>
                    <a:p>
                      <a:pPr algn="ctr" fontAlgn="ctr"/>
                      <a:r>
                        <a:rPr lang="en-US" sz="900" u="none" strike="noStrike" dirty="0">
                          <a:effectLst/>
                        </a:rPr>
                        <a:t>AVP Pulse Index</a:t>
                      </a:r>
                      <a:endParaRPr lang="en-US" sz="9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1279688"/>
                  </a:ext>
                </a:extLst>
              </a:tr>
              <a:tr h="253700">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gridSpan="6">
                  <a:txBody>
                    <a:bodyPr/>
                    <a:lstStyle/>
                    <a:p>
                      <a:pPr algn="ctr" fontAlgn="t"/>
                      <a:r>
                        <a:rPr lang="en-US" sz="800" u="none" strike="noStrike" dirty="0">
                          <a:effectLst/>
                        </a:rPr>
                        <a:t>Measuring the Trend in the Construction Materials Industry</a:t>
                      </a:r>
                      <a:endParaRPr lang="en-US" sz="800" b="0" i="1" u="none" strike="noStrike" dirty="0">
                        <a:solidFill>
                          <a:srgbClr val="000000"/>
                        </a:solidFill>
                        <a:effectLst/>
                        <a:latin typeface="Calibri" panose="020F050202020403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74541"/>
                  </a:ext>
                </a:extLst>
              </a:tr>
              <a:tr h="240727">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Arial" panose="020B0604020202020204" pitchFamily="34" charset="0"/>
                      </a:endParaRPr>
                    </a:p>
                  </a:txBody>
                  <a:tcPr marL="0" marR="0" marT="0" marB="0" anchor="b"/>
                </a:tc>
                <a:tc gridSpan="2">
                  <a:txBody>
                    <a:bodyPr/>
                    <a:lstStyle/>
                    <a:p>
                      <a:pPr algn="ctr" fontAlgn="ctr"/>
                      <a:r>
                        <a:rPr lang="en-US" sz="1100" u="none" strike="noStrike" dirty="0">
                          <a:effectLst/>
                        </a:rPr>
                        <a:t>+0.9%</a:t>
                      </a:r>
                      <a:endParaRPr lang="en-US" sz="1100" b="0"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ctr"/>
                      <a:r>
                        <a:rPr lang="en-US" sz="1100" u="none" strike="noStrike" dirty="0">
                          <a:effectLst/>
                        </a:rPr>
                        <a:t> </a:t>
                      </a:r>
                      <a:endParaRPr lang="en-US" sz="1100" b="0" i="0" u="none" strike="noStrike" dirty="0">
                        <a:solidFill>
                          <a:srgbClr val="000000"/>
                        </a:solidFill>
                        <a:effectLst/>
                        <a:latin typeface="Arial" panose="020B0604020202020204" pitchFamily="34" charset="0"/>
                      </a:endParaRPr>
                    </a:p>
                  </a:txBody>
                  <a:tcPr marL="0" marR="0" marT="0" marB="0" anchor="ctr"/>
                </a:tc>
                <a:tc>
                  <a:txBody>
                    <a:bodyPr/>
                    <a:lstStyle/>
                    <a:p>
                      <a:pPr algn="l" fontAlgn="b"/>
                      <a:r>
                        <a:rPr lang="en-US" sz="1100" u="none" strike="noStrike" dirty="0">
                          <a:effectLst/>
                        </a:rPr>
                        <a:t> </a:t>
                      </a:r>
                      <a:endParaRPr lang="en-US" sz="11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32002183"/>
                  </a:ext>
                </a:extLst>
              </a:tr>
              <a:tr h="126850">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38404379"/>
                  </a:ext>
                </a:extLst>
              </a:tr>
              <a:tr h="191716">
                <a:tc>
                  <a:txBody>
                    <a:bodyPr/>
                    <a:lstStyle/>
                    <a:p>
                      <a:pPr algn="l" fontAlgn="ctr"/>
                      <a:r>
                        <a:rPr lang="en-US" sz="800" u="none" strike="noStrike" dirty="0">
                          <a:effectLst/>
                        </a:rPr>
                        <a:t> </a:t>
                      </a:r>
                      <a:endParaRPr lang="en-US" sz="8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Arial" panose="020B0604020202020204" pitchFamily="34" charset="0"/>
                      </a:endParaRPr>
                    </a:p>
                  </a:txBody>
                  <a:tcPr marL="0" marR="0" marT="0" marB="0" anchor="ctr"/>
                </a:tc>
                <a:tc rowSpan="2" gridSpan="6">
                  <a:txBody>
                    <a:bodyPr/>
                    <a:lstStyle/>
                    <a:p>
                      <a:pPr algn="ctr" fontAlgn="ctr"/>
                      <a:r>
                        <a:rPr lang="en-US" sz="800" u="none" strike="noStrike" dirty="0">
                          <a:effectLst/>
                        </a:rPr>
                        <a:t>AVP Pulse Index rose +0.9% month-over-month, while increasing +1.8% year-over-year</a:t>
                      </a:r>
                      <a:endParaRPr lang="en-US" sz="800" b="0" i="0" u="none" strike="noStrike" dirty="0">
                        <a:solidFill>
                          <a:srgbClr val="000000"/>
                        </a:solidFill>
                        <a:effectLst/>
                        <a:latin typeface="Arial" panose="020B0604020202020204" pitchFamily="34" charset="0"/>
                      </a:endParaRPr>
                    </a:p>
                  </a:txBody>
                  <a:tcPr marL="0" marR="0" marT="0"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ctr"/>
                      <a:r>
                        <a:rPr lang="en-US" sz="800" u="none" strike="noStrike" dirty="0">
                          <a:effectLst/>
                        </a:rPr>
                        <a:t> </a:t>
                      </a:r>
                      <a:endParaRPr lang="en-US" sz="8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73391614"/>
                  </a:ext>
                </a:extLst>
              </a:tr>
              <a:tr h="191716">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Arial" panose="020B0604020202020204" pitchFamily="34" charset="0"/>
                      </a:endParaRPr>
                    </a:p>
                  </a:txBody>
                  <a:tcPr marL="0" marR="0" marT="0" marB="0" anchor="ct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ctr"/>
                      <a:r>
                        <a:rPr lang="en-US" sz="800" u="none" strike="noStrike" dirty="0">
                          <a:effectLst/>
                        </a:rPr>
                        <a:t> </a:t>
                      </a:r>
                      <a:endParaRPr lang="en-US" sz="8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343408802"/>
                  </a:ext>
                </a:extLst>
              </a:tr>
              <a:tr h="138382">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4317584"/>
                  </a:ext>
                </a:extLst>
              </a:tr>
              <a:tr h="138382">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4190878"/>
                  </a:ext>
                </a:extLst>
              </a:tr>
              <a:tr h="138382">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91925643"/>
                  </a:ext>
                </a:extLst>
              </a:tr>
              <a:tr h="138382">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70430244"/>
                  </a:ext>
                </a:extLst>
              </a:tr>
              <a:tr h="138382">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74339106"/>
                  </a:ext>
                </a:extLst>
              </a:tr>
              <a:tr h="138382">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62016889"/>
                  </a:ext>
                </a:extLst>
              </a:tr>
              <a:tr h="138382">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27949847"/>
                  </a:ext>
                </a:extLst>
              </a:tr>
              <a:tr h="138382">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52124289"/>
                  </a:ext>
                </a:extLst>
              </a:tr>
              <a:tr h="138382">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72580839"/>
                  </a:ext>
                </a:extLst>
              </a:tr>
              <a:tr h="138382">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93458738"/>
                  </a:ext>
                </a:extLst>
              </a:tr>
              <a:tr h="138382">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33911730"/>
                  </a:ext>
                </a:extLst>
              </a:tr>
              <a:tr h="138382">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56208865"/>
                  </a:ext>
                </a:extLst>
              </a:tr>
              <a:tr h="138382">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33692502"/>
                  </a:ext>
                </a:extLst>
              </a:tr>
              <a:tr h="138382">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80604778"/>
                  </a:ext>
                </a:extLst>
              </a:tr>
              <a:tr h="138382">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62659067"/>
                  </a:ext>
                </a:extLst>
              </a:tr>
              <a:tr h="144148">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51524854"/>
                  </a:ext>
                </a:extLst>
              </a:tr>
            </a:tbl>
          </a:graphicData>
        </a:graphic>
      </p:graphicFrame>
      <p:graphicFrame>
        <p:nvGraphicFramePr>
          <p:cNvPr id="5" name="Chart 4">
            <a:extLst>
              <a:ext uri="{FF2B5EF4-FFF2-40B4-BE49-F238E27FC236}">
                <a16:creationId xmlns:a16="http://schemas.microsoft.com/office/drawing/2014/main" id="{34D0FD42-5634-42AE-A0A0-633DEDC928F6}"/>
              </a:ext>
            </a:extLst>
          </p:cNvPr>
          <p:cNvGraphicFramePr>
            <a:graphicFrameLocks/>
          </p:cNvGraphicFramePr>
          <p:nvPr/>
        </p:nvGraphicFramePr>
        <p:xfrm>
          <a:off x="3282950" y="13887450"/>
          <a:ext cx="6248400" cy="28479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6389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BBA3-BA4F-D145-A893-EE022DB9C4D9}"/>
              </a:ext>
            </a:extLst>
          </p:cNvPr>
          <p:cNvSpPr>
            <a:spLocks noGrp="1"/>
          </p:cNvSpPr>
          <p:nvPr>
            <p:ph type="title"/>
          </p:nvPr>
        </p:nvSpPr>
        <p:spPr>
          <a:xfrm>
            <a:off x="1715293" y="833858"/>
            <a:ext cx="8761413" cy="706964"/>
          </a:xfrm>
        </p:spPr>
        <p:txBody>
          <a:bodyPr/>
          <a:lstStyle/>
          <a:p>
            <a:pPr algn="ctr"/>
            <a:r>
              <a:rPr lang="en-US" sz="4400" dirty="0">
                <a:solidFill>
                  <a:srgbClr val="647B98"/>
                </a:solidFill>
              </a:rPr>
              <a:t>Industry Data</a:t>
            </a:r>
          </a:p>
        </p:txBody>
      </p:sp>
      <p:sp>
        <p:nvSpPr>
          <p:cNvPr id="3" name="Content Placeholder 2">
            <a:extLst>
              <a:ext uri="{FF2B5EF4-FFF2-40B4-BE49-F238E27FC236}">
                <a16:creationId xmlns:a16="http://schemas.microsoft.com/office/drawing/2014/main" id="{C30143D9-01B3-F944-ADC9-743D0474C212}"/>
              </a:ext>
            </a:extLst>
          </p:cNvPr>
          <p:cNvSpPr>
            <a:spLocks noGrp="1"/>
          </p:cNvSpPr>
          <p:nvPr>
            <p:ph idx="1"/>
          </p:nvPr>
        </p:nvSpPr>
        <p:spPr/>
        <p:txBody>
          <a:bodyPr anchor="ctr"/>
          <a:lstStyle/>
          <a:p>
            <a:pPr marL="342900" lvl="1" indent="-342900">
              <a:buSzPct val="60000"/>
              <a:defRPr/>
            </a:pPr>
            <a:r>
              <a:rPr lang="en-US" sz="2800" b="1" dirty="0">
                <a:solidFill>
                  <a:srgbClr val="000000"/>
                </a:solidFill>
              </a:rPr>
              <a:t>Dodge Data &amp; Analytics Forecasts for Michigan </a:t>
            </a:r>
            <a:endParaRPr lang="en-US" sz="2400" b="1" dirty="0">
              <a:solidFill>
                <a:srgbClr val="000000"/>
              </a:solidFill>
            </a:endParaRPr>
          </a:p>
          <a:p>
            <a:pPr lvl="1">
              <a:buFont typeface="Wingdings" panose="05000000000000000000" pitchFamily="2" charset="2"/>
              <a:buChar char="Ø"/>
            </a:pPr>
            <a:r>
              <a:rPr lang="en-US" sz="2400" b="1" dirty="0">
                <a:solidFill>
                  <a:srgbClr val="000000"/>
                </a:solidFill>
              </a:rPr>
              <a:t>Construction Aggregates</a:t>
            </a:r>
          </a:p>
          <a:p>
            <a:pPr lvl="1">
              <a:buFont typeface="Wingdings" panose="05000000000000000000" pitchFamily="2" charset="2"/>
              <a:buChar char="Ø"/>
            </a:pPr>
            <a:endParaRPr lang="en-US" sz="2400" b="1" dirty="0">
              <a:solidFill>
                <a:srgbClr val="000000"/>
              </a:solidFill>
            </a:endParaRPr>
          </a:p>
        </p:txBody>
      </p:sp>
      <p:pic>
        <p:nvPicPr>
          <p:cNvPr id="1026" name="Picture 2">
            <a:extLst>
              <a:ext uri="{FF2B5EF4-FFF2-40B4-BE49-F238E27FC236}">
                <a16:creationId xmlns:a16="http://schemas.microsoft.com/office/drawing/2014/main" id="{0836A93B-AE62-4977-BE75-FB330F251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775" y="5965825"/>
            <a:ext cx="1546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65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ECE7849-81C2-C751-50D0-C904BD5B8921}"/>
              </a:ext>
            </a:extLst>
          </p:cNvPr>
          <p:cNvGraphicFramePr>
            <a:graphicFrameLocks/>
          </p:cNvGraphicFramePr>
          <p:nvPr>
            <p:extLst>
              <p:ext uri="{D42A27DB-BD31-4B8C-83A1-F6EECF244321}">
                <p14:modId xmlns:p14="http://schemas.microsoft.com/office/powerpoint/2010/main" val="303397096"/>
              </p:ext>
            </p:extLst>
          </p:nvPr>
        </p:nvGraphicFramePr>
        <p:xfrm>
          <a:off x="2331097" y="2410862"/>
          <a:ext cx="7529804" cy="3554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42E9BBA3-BA4F-D145-A893-EE022DB9C4D9}"/>
              </a:ext>
            </a:extLst>
          </p:cNvPr>
          <p:cNvSpPr>
            <a:spLocks noGrp="1"/>
          </p:cNvSpPr>
          <p:nvPr>
            <p:ph type="title"/>
          </p:nvPr>
        </p:nvSpPr>
        <p:spPr>
          <a:xfrm>
            <a:off x="1501429" y="913704"/>
            <a:ext cx="9189141" cy="706964"/>
          </a:xfrm>
        </p:spPr>
        <p:txBody>
          <a:bodyPr/>
          <a:lstStyle/>
          <a:p>
            <a:pPr algn="ctr"/>
            <a:r>
              <a:rPr lang="en-US" sz="3800" dirty="0">
                <a:solidFill>
                  <a:srgbClr val="647B98"/>
                </a:solidFill>
              </a:rPr>
              <a:t>Construction Aggregates – Michigan Forecast</a:t>
            </a:r>
          </a:p>
        </p:txBody>
      </p:sp>
      <p:pic>
        <p:nvPicPr>
          <p:cNvPr id="1026" name="Picture 2">
            <a:extLst>
              <a:ext uri="{FF2B5EF4-FFF2-40B4-BE49-F238E27FC236}">
                <a16:creationId xmlns:a16="http://schemas.microsoft.com/office/drawing/2014/main" id="{0836A93B-AE62-4977-BE75-FB330F251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5775" y="5965825"/>
            <a:ext cx="1546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799528D-F50B-48D3-8F3C-E7250FDA250F}"/>
              </a:ext>
            </a:extLst>
          </p:cNvPr>
          <p:cNvSpPr txBox="1"/>
          <p:nvPr/>
        </p:nvSpPr>
        <p:spPr>
          <a:xfrm>
            <a:off x="5118683" y="6296496"/>
            <a:ext cx="1954634" cy="230832"/>
          </a:xfrm>
          <a:prstGeom prst="rect">
            <a:avLst/>
          </a:prstGeom>
          <a:noFill/>
        </p:spPr>
        <p:txBody>
          <a:bodyPr wrap="square" rtlCol="0">
            <a:spAutoFit/>
          </a:bodyPr>
          <a:lstStyle/>
          <a:p>
            <a:pPr algn="ctr"/>
            <a:r>
              <a:rPr lang="en-US" sz="900" dirty="0">
                <a:solidFill>
                  <a:srgbClr val="000000"/>
                </a:solidFill>
              </a:rPr>
              <a:t>Source: Dodge Data &amp; Analytics</a:t>
            </a:r>
          </a:p>
        </p:txBody>
      </p:sp>
    </p:spTree>
    <p:extLst>
      <p:ext uri="{BB962C8B-B14F-4D97-AF65-F5344CB8AC3E}">
        <p14:creationId xmlns:p14="http://schemas.microsoft.com/office/powerpoint/2010/main" val="5210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1372784-C40B-8838-240D-9CCFA045B61A}"/>
              </a:ext>
            </a:extLst>
          </p:cNvPr>
          <p:cNvGraphicFramePr>
            <a:graphicFrameLocks/>
          </p:cNvGraphicFramePr>
          <p:nvPr>
            <p:extLst>
              <p:ext uri="{D42A27DB-BD31-4B8C-83A1-F6EECF244321}">
                <p14:modId xmlns:p14="http://schemas.microsoft.com/office/powerpoint/2010/main" val="3084644937"/>
              </p:ext>
            </p:extLst>
          </p:nvPr>
        </p:nvGraphicFramePr>
        <p:xfrm>
          <a:off x="2331097" y="2410862"/>
          <a:ext cx="7529804" cy="353343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42E9BBA3-BA4F-D145-A893-EE022DB9C4D9}"/>
              </a:ext>
            </a:extLst>
          </p:cNvPr>
          <p:cNvSpPr>
            <a:spLocks noGrp="1"/>
          </p:cNvSpPr>
          <p:nvPr>
            <p:ph type="title"/>
          </p:nvPr>
        </p:nvSpPr>
        <p:spPr>
          <a:xfrm>
            <a:off x="1501429" y="913704"/>
            <a:ext cx="9189141" cy="706964"/>
          </a:xfrm>
        </p:spPr>
        <p:txBody>
          <a:bodyPr/>
          <a:lstStyle/>
          <a:p>
            <a:pPr algn="ctr"/>
            <a:r>
              <a:rPr lang="en-US" sz="3800" dirty="0">
                <a:solidFill>
                  <a:srgbClr val="647B98"/>
                </a:solidFill>
              </a:rPr>
              <a:t>Construction Aggregates – Michigan Forecast</a:t>
            </a:r>
          </a:p>
        </p:txBody>
      </p:sp>
      <p:pic>
        <p:nvPicPr>
          <p:cNvPr id="1026" name="Picture 2">
            <a:extLst>
              <a:ext uri="{FF2B5EF4-FFF2-40B4-BE49-F238E27FC236}">
                <a16:creationId xmlns:a16="http://schemas.microsoft.com/office/drawing/2014/main" id="{0836A93B-AE62-4977-BE75-FB330F251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5775" y="5965825"/>
            <a:ext cx="1546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799528D-F50B-48D3-8F3C-E7250FDA250F}"/>
              </a:ext>
            </a:extLst>
          </p:cNvPr>
          <p:cNvSpPr txBox="1"/>
          <p:nvPr/>
        </p:nvSpPr>
        <p:spPr>
          <a:xfrm>
            <a:off x="5118683" y="6296496"/>
            <a:ext cx="1954634" cy="230832"/>
          </a:xfrm>
          <a:prstGeom prst="rect">
            <a:avLst/>
          </a:prstGeom>
          <a:noFill/>
        </p:spPr>
        <p:txBody>
          <a:bodyPr wrap="square" rtlCol="0">
            <a:spAutoFit/>
          </a:bodyPr>
          <a:lstStyle/>
          <a:p>
            <a:pPr algn="ctr"/>
            <a:r>
              <a:rPr lang="en-US" sz="900" dirty="0">
                <a:solidFill>
                  <a:srgbClr val="000000"/>
                </a:solidFill>
              </a:rPr>
              <a:t>Source: Dodge Data &amp; Analytics</a:t>
            </a:r>
          </a:p>
        </p:txBody>
      </p:sp>
    </p:spTree>
    <p:extLst>
      <p:ext uri="{BB962C8B-B14F-4D97-AF65-F5344CB8AC3E}">
        <p14:creationId xmlns:p14="http://schemas.microsoft.com/office/powerpoint/2010/main" val="160231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8FE7C58-854B-E15E-AAC1-5BAD024C7F4B}"/>
              </a:ext>
            </a:extLst>
          </p:cNvPr>
          <p:cNvGraphicFramePr>
            <a:graphicFrameLocks/>
          </p:cNvGraphicFramePr>
          <p:nvPr>
            <p:extLst>
              <p:ext uri="{D42A27DB-BD31-4B8C-83A1-F6EECF244321}">
                <p14:modId xmlns:p14="http://schemas.microsoft.com/office/powerpoint/2010/main" val="3784511991"/>
              </p:ext>
            </p:extLst>
          </p:nvPr>
        </p:nvGraphicFramePr>
        <p:xfrm>
          <a:off x="2331097" y="2410861"/>
          <a:ext cx="7529804" cy="353343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42E9BBA3-BA4F-D145-A893-EE022DB9C4D9}"/>
              </a:ext>
            </a:extLst>
          </p:cNvPr>
          <p:cNvSpPr>
            <a:spLocks noGrp="1"/>
          </p:cNvSpPr>
          <p:nvPr>
            <p:ph type="title"/>
          </p:nvPr>
        </p:nvSpPr>
        <p:spPr>
          <a:xfrm>
            <a:off x="1501429" y="913704"/>
            <a:ext cx="9189141" cy="706964"/>
          </a:xfrm>
        </p:spPr>
        <p:txBody>
          <a:bodyPr/>
          <a:lstStyle/>
          <a:p>
            <a:pPr algn="ctr"/>
            <a:r>
              <a:rPr lang="en-US" sz="3800" dirty="0">
                <a:solidFill>
                  <a:srgbClr val="647B98"/>
                </a:solidFill>
              </a:rPr>
              <a:t>Construction Aggregates – Michigan Forecast</a:t>
            </a:r>
          </a:p>
        </p:txBody>
      </p:sp>
      <p:pic>
        <p:nvPicPr>
          <p:cNvPr id="1026" name="Picture 2">
            <a:extLst>
              <a:ext uri="{FF2B5EF4-FFF2-40B4-BE49-F238E27FC236}">
                <a16:creationId xmlns:a16="http://schemas.microsoft.com/office/drawing/2014/main" id="{0836A93B-AE62-4977-BE75-FB330F251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5775" y="5965825"/>
            <a:ext cx="1546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799528D-F50B-48D3-8F3C-E7250FDA250F}"/>
              </a:ext>
            </a:extLst>
          </p:cNvPr>
          <p:cNvSpPr txBox="1"/>
          <p:nvPr/>
        </p:nvSpPr>
        <p:spPr>
          <a:xfrm>
            <a:off x="5118683" y="6296496"/>
            <a:ext cx="1954634" cy="230832"/>
          </a:xfrm>
          <a:prstGeom prst="rect">
            <a:avLst/>
          </a:prstGeom>
          <a:noFill/>
        </p:spPr>
        <p:txBody>
          <a:bodyPr wrap="square" rtlCol="0">
            <a:spAutoFit/>
          </a:bodyPr>
          <a:lstStyle/>
          <a:p>
            <a:pPr algn="ctr"/>
            <a:r>
              <a:rPr lang="en-US" sz="900" dirty="0">
                <a:solidFill>
                  <a:srgbClr val="000000"/>
                </a:solidFill>
              </a:rPr>
              <a:t>Source: Dodge Data &amp; Analytics</a:t>
            </a:r>
          </a:p>
        </p:txBody>
      </p:sp>
    </p:spTree>
    <p:extLst>
      <p:ext uri="{BB962C8B-B14F-4D97-AF65-F5344CB8AC3E}">
        <p14:creationId xmlns:p14="http://schemas.microsoft.com/office/powerpoint/2010/main" val="243296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BBA3-BA4F-D145-A893-EE022DB9C4D9}"/>
              </a:ext>
            </a:extLst>
          </p:cNvPr>
          <p:cNvSpPr>
            <a:spLocks noGrp="1"/>
          </p:cNvSpPr>
          <p:nvPr>
            <p:ph type="title"/>
          </p:nvPr>
        </p:nvSpPr>
        <p:spPr>
          <a:xfrm>
            <a:off x="1715293" y="833858"/>
            <a:ext cx="8761413" cy="706964"/>
          </a:xfrm>
        </p:spPr>
        <p:txBody>
          <a:bodyPr/>
          <a:lstStyle/>
          <a:p>
            <a:pPr algn="ctr"/>
            <a:r>
              <a:rPr lang="en-US" sz="4400" dirty="0">
                <a:solidFill>
                  <a:srgbClr val="647B98"/>
                </a:solidFill>
              </a:rPr>
              <a:t>Antitrust Statement</a:t>
            </a:r>
          </a:p>
        </p:txBody>
      </p:sp>
      <p:sp>
        <p:nvSpPr>
          <p:cNvPr id="3" name="Content Placeholder 2">
            <a:extLst>
              <a:ext uri="{FF2B5EF4-FFF2-40B4-BE49-F238E27FC236}">
                <a16:creationId xmlns:a16="http://schemas.microsoft.com/office/drawing/2014/main" id="{C30143D9-01B3-F944-ADC9-743D0474C212}"/>
              </a:ext>
            </a:extLst>
          </p:cNvPr>
          <p:cNvSpPr>
            <a:spLocks noGrp="1"/>
          </p:cNvSpPr>
          <p:nvPr>
            <p:ph idx="1"/>
          </p:nvPr>
        </p:nvSpPr>
        <p:spPr>
          <a:xfrm>
            <a:off x="1683169" y="2251635"/>
            <a:ext cx="8825659" cy="4465211"/>
          </a:xfrm>
        </p:spPr>
        <p:txBody>
          <a:bodyPr anchor="t">
            <a:noAutofit/>
          </a:bodyPr>
          <a:lstStyle/>
          <a:p>
            <a:pPr marL="0" indent="0" algn="ctr">
              <a:buSzPct val="125000"/>
              <a:buNone/>
            </a:pPr>
            <a:r>
              <a:rPr lang="en-US" b="1" dirty="0">
                <a:solidFill>
                  <a:srgbClr val="FF0000"/>
                </a:solidFill>
              </a:rPr>
              <a:t>This meeting is conducted in accordance with the MAA Antitrust Policy Statement</a:t>
            </a:r>
          </a:p>
          <a:p>
            <a:pPr algn="just">
              <a:lnSpc>
                <a:spcPct val="110000"/>
              </a:lnSpc>
              <a:buFont typeface="Wingdings" panose="05000000000000000000" pitchFamily="2" charset="2"/>
              <a:buNone/>
            </a:pPr>
            <a:r>
              <a:rPr lang="en-US" altLang="en-US" sz="1000" dirty="0">
                <a:solidFill>
                  <a:srgbClr val="000000"/>
                </a:solidFill>
                <a:latin typeface="Arial" panose="020B0604020202020204" pitchFamily="34" charset="0"/>
                <a:cs typeface="Arial" panose="020B0604020202020204" pitchFamily="34" charset="0"/>
              </a:rPr>
              <a:t>	The Michigan Aggregates Association assigns the highest priority to full compliance with both the letter and the spirit of the antitrust laws.  Agreements among competitors that unreasonably limit competition are unlawful under federal and state antitrust laws, and violators are subject to criminal fines and incarceration, civil fines and private treble-damage actions.  Even the successful defense of antitrust litigation or an investigation can be very costly and disruptive.  It is thus vital that all meetings and activities of the Association be conducted in a manner consistent with the Association’s antitrust policy. </a:t>
            </a:r>
          </a:p>
          <a:p>
            <a:pPr algn="just">
              <a:lnSpc>
                <a:spcPct val="110000"/>
              </a:lnSpc>
              <a:buFont typeface="Wingdings" panose="05000000000000000000" pitchFamily="2" charset="2"/>
              <a:buNone/>
            </a:pPr>
            <a:r>
              <a:rPr lang="en-US" altLang="en-US" sz="1000" dirty="0">
                <a:solidFill>
                  <a:srgbClr val="000000"/>
                </a:solidFill>
                <a:latin typeface="Arial" panose="020B0604020202020204" pitchFamily="34" charset="0"/>
                <a:cs typeface="Arial" panose="020B0604020202020204" pitchFamily="34" charset="0"/>
              </a:rPr>
              <a:t>	Examples of illegal competitor agreements are those that attempt to fix or stabilize prices, to allocate territories or customers, to limit production or sales, or to limit product quality and service competition.  Accordingly, it is inherently risky and potentially illegal for competitors to discuss under Association auspices, or elsewhere, the subjects of prices, pricing policies, other terms and conditions of sale, individual company costs (including planned employee compensation), the commercial suitability of individual suppliers or customers, or other factors that might adversely affect competition. </a:t>
            </a:r>
          </a:p>
          <a:p>
            <a:pPr algn="just">
              <a:lnSpc>
                <a:spcPct val="110000"/>
              </a:lnSpc>
              <a:buFont typeface="Wingdings" panose="05000000000000000000" pitchFamily="2" charset="2"/>
              <a:buNone/>
            </a:pPr>
            <a:r>
              <a:rPr lang="en-US" altLang="en-US" sz="1000" dirty="0">
                <a:solidFill>
                  <a:srgbClr val="000000"/>
                </a:solidFill>
                <a:latin typeface="Arial" panose="020B0604020202020204" pitchFamily="34" charset="0"/>
                <a:cs typeface="Arial" panose="020B0604020202020204" pitchFamily="34" charset="0"/>
              </a:rPr>
              <a:t>	It is important to bear in mind that those in attendance at Association meetings and activities may include competitors, as well as potential competitors.  Any discussion of sensitive antitrust subjects with one’s competitors should be avoided at all times before, during, and after any Association meeting or other activity.  This is particularly important because a future adversary may assert that such discussions were circumstantial evidence of an illegal agreement, when viewed in light of subsequent marketplace developments, even though there was, in fact, no agreement at all. </a:t>
            </a:r>
          </a:p>
          <a:p>
            <a:pPr algn="just">
              <a:lnSpc>
                <a:spcPct val="110000"/>
              </a:lnSpc>
              <a:buFont typeface="Wingdings" panose="05000000000000000000" pitchFamily="2" charset="2"/>
              <a:buNone/>
            </a:pPr>
            <a:r>
              <a:rPr lang="en-US" altLang="en-US" sz="1000" dirty="0">
                <a:solidFill>
                  <a:srgbClr val="000000"/>
                </a:solidFill>
                <a:latin typeface="Arial" panose="020B0604020202020204" pitchFamily="34" charset="0"/>
                <a:cs typeface="Arial" panose="020B0604020202020204" pitchFamily="34" charset="0"/>
              </a:rPr>
              <a:t>	If at any time during the course of a meeting or other activity, Association staff believes that a sensitive topic under the antitrust laws is being discussed, or is about to be discussed, they will so advise and halt further discussion for the protection of all participants.  Member attendees at any meeting or activity should likewise not hesitate to voice any concerns or questions that they may have in this regard. </a:t>
            </a:r>
          </a:p>
          <a:p>
            <a:pPr marL="0" indent="0">
              <a:buSzPct val="125000"/>
              <a:buNone/>
            </a:pPr>
            <a:endParaRPr lang="en-US" sz="2400" b="1" dirty="0"/>
          </a:p>
        </p:txBody>
      </p:sp>
      <p:pic>
        <p:nvPicPr>
          <p:cNvPr id="1026" name="Picture 2">
            <a:extLst>
              <a:ext uri="{FF2B5EF4-FFF2-40B4-BE49-F238E27FC236}">
                <a16:creationId xmlns:a16="http://schemas.microsoft.com/office/drawing/2014/main" id="{0836A93B-AE62-4977-BE75-FB330F251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775" y="5965825"/>
            <a:ext cx="1546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45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46C7E5F-005B-3A96-80E3-C154158B3306}"/>
              </a:ext>
            </a:extLst>
          </p:cNvPr>
          <p:cNvGraphicFramePr>
            <a:graphicFrameLocks/>
          </p:cNvGraphicFramePr>
          <p:nvPr>
            <p:extLst>
              <p:ext uri="{D42A27DB-BD31-4B8C-83A1-F6EECF244321}">
                <p14:modId xmlns:p14="http://schemas.microsoft.com/office/powerpoint/2010/main" val="1040361133"/>
              </p:ext>
            </p:extLst>
          </p:nvPr>
        </p:nvGraphicFramePr>
        <p:xfrm>
          <a:off x="2331097" y="2410861"/>
          <a:ext cx="7529804" cy="355496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42E9BBA3-BA4F-D145-A893-EE022DB9C4D9}"/>
              </a:ext>
            </a:extLst>
          </p:cNvPr>
          <p:cNvSpPr>
            <a:spLocks noGrp="1"/>
          </p:cNvSpPr>
          <p:nvPr>
            <p:ph type="title"/>
          </p:nvPr>
        </p:nvSpPr>
        <p:spPr>
          <a:xfrm>
            <a:off x="1501429" y="913704"/>
            <a:ext cx="9189141" cy="706964"/>
          </a:xfrm>
        </p:spPr>
        <p:txBody>
          <a:bodyPr/>
          <a:lstStyle/>
          <a:p>
            <a:pPr algn="ctr"/>
            <a:r>
              <a:rPr lang="en-US" sz="3800" dirty="0">
                <a:solidFill>
                  <a:srgbClr val="647B98"/>
                </a:solidFill>
              </a:rPr>
              <a:t>Construction Aggregates – Michigan Forecast</a:t>
            </a:r>
          </a:p>
        </p:txBody>
      </p:sp>
      <p:pic>
        <p:nvPicPr>
          <p:cNvPr id="1026" name="Picture 2">
            <a:extLst>
              <a:ext uri="{FF2B5EF4-FFF2-40B4-BE49-F238E27FC236}">
                <a16:creationId xmlns:a16="http://schemas.microsoft.com/office/drawing/2014/main" id="{0836A93B-AE62-4977-BE75-FB330F251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5775" y="5965825"/>
            <a:ext cx="1546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799528D-F50B-48D3-8F3C-E7250FDA250F}"/>
              </a:ext>
            </a:extLst>
          </p:cNvPr>
          <p:cNvSpPr txBox="1"/>
          <p:nvPr/>
        </p:nvSpPr>
        <p:spPr>
          <a:xfrm>
            <a:off x="5118683" y="6296496"/>
            <a:ext cx="1954634" cy="230832"/>
          </a:xfrm>
          <a:prstGeom prst="rect">
            <a:avLst/>
          </a:prstGeom>
          <a:noFill/>
        </p:spPr>
        <p:txBody>
          <a:bodyPr wrap="square" rtlCol="0">
            <a:spAutoFit/>
          </a:bodyPr>
          <a:lstStyle/>
          <a:p>
            <a:pPr algn="ctr"/>
            <a:r>
              <a:rPr lang="en-US" sz="900" dirty="0">
                <a:solidFill>
                  <a:srgbClr val="000000"/>
                </a:solidFill>
              </a:rPr>
              <a:t>Source: Dodge Data &amp; Analytics</a:t>
            </a:r>
          </a:p>
        </p:txBody>
      </p:sp>
    </p:spTree>
    <p:extLst>
      <p:ext uri="{BB962C8B-B14F-4D97-AF65-F5344CB8AC3E}">
        <p14:creationId xmlns:p14="http://schemas.microsoft.com/office/powerpoint/2010/main" val="188078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BAF9583-1B6F-FEB9-0696-19D5CDFAE465}"/>
              </a:ext>
            </a:extLst>
          </p:cNvPr>
          <p:cNvGraphicFramePr>
            <a:graphicFrameLocks/>
          </p:cNvGraphicFramePr>
          <p:nvPr>
            <p:extLst>
              <p:ext uri="{D42A27DB-BD31-4B8C-83A1-F6EECF244321}">
                <p14:modId xmlns:p14="http://schemas.microsoft.com/office/powerpoint/2010/main" val="3496733623"/>
              </p:ext>
            </p:extLst>
          </p:nvPr>
        </p:nvGraphicFramePr>
        <p:xfrm>
          <a:off x="2331097" y="2410861"/>
          <a:ext cx="7529804" cy="355496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42E9BBA3-BA4F-D145-A893-EE022DB9C4D9}"/>
              </a:ext>
            </a:extLst>
          </p:cNvPr>
          <p:cNvSpPr>
            <a:spLocks noGrp="1"/>
          </p:cNvSpPr>
          <p:nvPr>
            <p:ph type="title"/>
          </p:nvPr>
        </p:nvSpPr>
        <p:spPr>
          <a:xfrm>
            <a:off x="1501429" y="913704"/>
            <a:ext cx="9189141" cy="706964"/>
          </a:xfrm>
        </p:spPr>
        <p:txBody>
          <a:bodyPr/>
          <a:lstStyle/>
          <a:p>
            <a:pPr algn="ctr"/>
            <a:r>
              <a:rPr lang="en-US" sz="3800" dirty="0">
                <a:solidFill>
                  <a:srgbClr val="647B98"/>
                </a:solidFill>
              </a:rPr>
              <a:t>Construction Aggregates – Michigan Forecast</a:t>
            </a:r>
          </a:p>
        </p:txBody>
      </p:sp>
      <p:pic>
        <p:nvPicPr>
          <p:cNvPr id="1026" name="Picture 2">
            <a:extLst>
              <a:ext uri="{FF2B5EF4-FFF2-40B4-BE49-F238E27FC236}">
                <a16:creationId xmlns:a16="http://schemas.microsoft.com/office/drawing/2014/main" id="{0836A93B-AE62-4977-BE75-FB330F251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5775" y="5965825"/>
            <a:ext cx="1546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799528D-F50B-48D3-8F3C-E7250FDA250F}"/>
              </a:ext>
            </a:extLst>
          </p:cNvPr>
          <p:cNvSpPr txBox="1"/>
          <p:nvPr/>
        </p:nvSpPr>
        <p:spPr>
          <a:xfrm>
            <a:off x="5118683" y="6296496"/>
            <a:ext cx="1954634" cy="230832"/>
          </a:xfrm>
          <a:prstGeom prst="rect">
            <a:avLst/>
          </a:prstGeom>
          <a:noFill/>
        </p:spPr>
        <p:txBody>
          <a:bodyPr wrap="square" rtlCol="0">
            <a:spAutoFit/>
          </a:bodyPr>
          <a:lstStyle/>
          <a:p>
            <a:pPr algn="ctr"/>
            <a:r>
              <a:rPr lang="en-US" sz="900" dirty="0">
                <a:solidFill>
                  <a:srgbClr val="000000"/>
                </a:solidFill>
              </a:rPr>
              <a:t>Source: Dodge Data &amp; Analytics</a:t>
            </a:r>
          </a:p>
        </p:txBody>
      </p:sp>
    </p:spTree>
    <p:extLst>
      <p:ext uri="{BB962C8B-B14F-4D97-AF65-F5344CB8AC3E}">
        <p14:creationId xmlns:p14="http://schemas.microsoft.com/office/powerpoint/2010/main" val="126856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BBA3-BA4F-D145-A893-EE022DB9C4D9}"/>
              </a:ext>
            </a:extLst>
          </p:cNvPr>
          <p:cNvSpPr>
            <a:spLocks noGrp="1"/>
          </p:cNvSpPr>
          <p:nvPr>
            <p:ph type="title"/>
          </p:nvPr>
        </p:nvSpPr>
        <p:spPr>
          <a:xfrm>
            <a:off x="1715293" y="833858"/>
            <a:ext cx="8761413" cy="706964"/>
          </a:xfrm>
        </p:spPr>
        <p:txBody>
          <a:bodyPr/>
          <a:lstStyle/>
          <a:p>
            <a:pPr algn="ctr"/>
            <a:r>
              <a:rPr lang="en-US" sz="4400" dirty="0">
                <a:solidFill>
                  <a:srgbClr val="647B98"/>
                </a:solidFill>
              </a:rPr>
              <a:t>Economic Outlook</a:t>
            </a:r>
          </a:p>
        </p:txBody>
      </p:sp>
      <p:pic>
        <p:nvPicPr>
          <p:cNvPr id="1026" name="Picture 2">
            <a:extLst>
              <a:ext uri="{FF2B5EF4-FFF2-40B4-BE49-F238E27FC236}">
                <a16:creationId xmlns:a16="http://schemas.microsoft.com/office/drawing/2014/main" id="{0836A93B-AE62-4977-BE75-FB330F251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775" y="5965825"/>
            <a:ext cx="1546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hart 3">
            <a:extLst>
              <a:ext uri="{FF2B5EF4-FFF2-40B4-BE49-F238E27FC236}">
                <a16:creationId xmlns:a16="http://schemas.microsoft.com/office/drawing/2014/main" id="{7005DF81-BEC3-4BEB-ACB0-F2FDA6782BAB}"/>
              </a:ext>
            </a:extLst>
          </p:cNvPr>
          <p:cNvGraphicFramePr>
            <a:graphicFrameLocks/>
          </p:cNvGraphicFramePr>
          <p:nvPr/>
        </p:nvGraphicFramePr>
        <p:xfrm>
          <a:off x="1715292" y="2329497"/>
          <a:ext cx="8761413" cy="4082415"/>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a:extLst>
              <a:ext uri="{FF2B5EF4-FFF2-40B4-BE49-F238E27FC236}">
                <a16:creationId xmlns:a16="http://schemas.microsoft.com/office/drawing/2014/main" id="{AD4762E7-D5B5-C9DD-183E-6646311DB7C9}"/>
              </a:ext>
            </a:extLst>
          </p:cNvPr>
          <p:cNvCxnSpPr/>
          <p:nvPr/>
        </p:nvCxnSpPr>
        <p:spPr>
          <a:xfrm flipV="1">
            <a:off x="10023393" y="4862557"/>
            <a:ext cx="128187" cy="170916"/>
          </a:xfrm>
          <a:prstGeom prst="straightConnector1">
            <a:avLst/>
          </a:prstGeom>
          <a:ln w="25400">
            <a:prstDash val="sysDot"/>
            <a:tailEnd type="triangle"/>
          </a:ln>
        </p:spPr>
        <p:style>
          <a:lnRef idx="1">
            <a:schemeClr val="accent4"/>
          </a:lnRef>
          <a:fillRef idx="0">
            <a:schemeClr val="accent4"/>
          </a:fillRef>
          <a:effectRef idx="0">
            <a:schemeClr val="accent4"/>
          </a:effectRef>
          <a:fontRef idx="minor">
            <a:schemeClr val="tx1"/>
          </a:fontRef>
        </p:style>
      </p:cxnSp>
      <p:sp>
        <p:nvSpPr>
          <p:cNvPr id="9" name="TextBox 8">
            <a:extLst>
              <a:ext uri="{FF2B5EF4-FFF2-40B4-BE49-F238E27FC236}">
                <a16:creationId xmlns:a16="http://schemas.microsoft.com/office/drawing/2014/main" id="{6E413E5D-BB5E-EC68-C8A9-3D5407D50A1A}"/>
              </a:ext>
            </a:extLst>
          </p:cNvPr>
          <p:cNvSpPr txBox="1"/>
          <p:nvPr/>
        </p:nvSpPr>
        <p:spPr>
          <a:xfrm>
            <a:off x="5364331" y="3632040"/>
            <a:ext cx="1717705" cy="738664"/>
          </a:xfrm>
          <a:prstGeom prst="rect">
            <a:avLst/>
          </a:prstGeom>
          <a:noFill/>
        </p:spPr>
        <p:txBody>
          <a:bodyPr wrap="square" rtlCol="0">
            <a:spAutoFit/>
          </a:bodyPr>
          <a:lstStyle/>
          <a:p>
            <a:pPr algn="ctr"/>
            <a:r>
              <a:rPr lang="en-US" sz="1400" b="1" dirty="0"/>
              <a:t>2001 was the last time rates reached 5.5%</a:t>
            </a:r>
          </a:p>
        </p:txBody>
      </p:sp>
      <p:cxnSp>
        <p:nvCxnSpPr>
          <p:cNvPr id="11" name="Straight Arrow Connector 10">
            <a:extLst>
              <a:ext uri="{FF2B5EF4-FFF2-40B4-BE49-F238E27FC236}">
                <a16:creationId xmlns:a16="http://schemas.microsoft.com/office/drawing/2014/main" id="{047068E9-18EE-23B2-D393-81C031AE012E}"/>
              </a:ext>
            </a:extLst>
          </p:cNvPr>
          <p:cNvCxnSpPr>
            <a:stCxn id="9" idx="2"/>
          </p:cNvCxnSpPr>
          <p:nvPr/>
        </p:nvCxnSpPr>
        <p:spPr>
          <a:xfrm flipH="1">
            <a:off x="6204247" y="4370704"/>
            <a:ext cx="18937" cy="286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DA603A0-D19B-7160-C892-109B439D2339}"/>
              </a:ext>
            </a:extLst>
          </p:cNvPr>
          <p:cNvSpPr txBox="1"/>
          <p:nvPr/>
        </p:nvSpPr>
        <p:spPr>
          <a:xfrm>
            <a:off x="10585955" y="3262708"/>
            <a:ext cx="1461331" cy="1477328"/>
          </a:xfrm>
          <a:prstGeom prst="rect">
            <a:avLst/>
          </a:prstGeom>
          <a:noFill/>
        </p:spPr>
        <p:txBody>
          <a:bodyPr wrap="square" rtlCol="0">
            <a:spAutoFit/>
          </a:bodyPr>
          <a:lstStyle/>
          <a:p>
            <a:pPr algn="ctr"/>
            <a:r>
              <a:rPr lang="en-US" b="1" dirty="0"/>
              <a:t>We expect rates to cap out near 5.5% by the end of 2023</a:t>
            </a:r>
          </a:p>
        </p:txBody>
      </p:sp>
      <p:cxnSp>
        <p:nvCxnSpPr>
          <p:cNvPr id="14" name="Straight Arrow Connector 13">
            <a:extLst>
              <a:ext uri="{FF2B5EF4-FFF2-40B4-BE49-F238E27FC236}">
                <a16:creationId xmlns:a16="http://schemas.microsoft.com/office/drawing/2014/main" id="{DA55C6A5-E848-BC76-4551-F5F7A8B37D4E}"/>
              </a:ext>
            </a:extLst>
          </p:cNvPr>
          <p:cNvCxnSpPr/>
          <p:nvPr/>
        </p:nvCxnSpPr>
        <p:spPr>
          <a:xfrm flipH="1">
            <a:off x="10297682" y="4514081"/>
            <a:ext cx="623843" cy="288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69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143D9-01B3-F944-ADC9-743D0474C212}"/>
              </a:ext>
            </a:extLst>
          </p:cNvPr>
          <p:cNvSpPr>
            <a:spLocks noGrp="1"/>
          </p:cNvSpPr>
          <p:nvPr>
            <p:ph idx="1"/>
          </p:nvPr>
        </p:nvSpPr>
        <p:spPr>
          <a:xfrm>
            <a:off x="1154954" y="2444097"/>
            <a:ext cx="8825659" cy="4007977"/>
          </a:xfrm>
        </p:spPr>
        <p:txBody>
          <a:bodyPr anchor="t">
            <a:normAutofit/>
          </a:bodyPr>
          <a:lstStyle/>
          <a:p>
            <a:pPr>
              <a:buSzPct val="125000"/>
              <a:buFont typeface="Arial" panose="020B0604020202020204" pitchFamily="34" charset="0"/>
              <a:buChar char="•"/>
            </a:pPr>
            <a:endParaRPr lang="en-US" dirty="0"/>
          </a:p>
          <a:p>
            <a:pPr marL="342900" lvl="1" indent="-342900">
              <a:lnSpc>
                <a:spcPct val="90000"/>
              </a:lnSpc>
              <a:buSzPct val="60000"/>
              <a:defRPr/>
            </a:pPr>
            <a:r>
              <a:rPr lang="en-US" sz="2400" b="1" dirty="0">
                <a:solidFill>
                  <a:srgbClr val="000000"/>
                </a:solidFill>
              </a:rPr>
              <a:t>THE IIJA WILL BE A BOON TO OUR INDUSTRY, AND WILL LIKEWISE SOFTEN THE BLOW OF ANY ECONOMIC OR SENTIMENT IMPACTS BROUGHT ABOUT BY UKRAINE, INFLATION, OR INTEREST RATES</a:t>
            </a:r>
          </a:p>
          <a:p>
            <a:pPr marL="342900" lvl="1" indent="-342900">
              <a:lnSpc>
                <a:spcPct val="90000"/>
              </a:lnSpc>
              <a:buSzPct val="60000"/>
              <a:defRPr/>
            </a:pPr>
            <a:endParaRPr lang="en-US" sz="2400" b="1" dirty="0">
              <a:solidFill>
                <a:srgbClr val="000000"/>
              </a:solidFill>
            </a:endParaRPr>
          </a:p>
          <a:p>
            <a:pPr marL="342900" lvl="1" indent="-342900">
              <a:lnSpc>
                <a:spcPct val="90000"/>
              </a:lnSpc>
              <a:buSzPct val="60000"/>
              <a:defRPr/>
            </a:pPr>
            <a:r>
              <a:rPr lang="en-US" sz="2400" b="1" dirty="0">
                <a:solidFill>
                  <a:srgbClr val="000000"/>
                </a:solidFill>
              </a:rPr>
              <a:t>When the current threats abate, and the economy returns to pre-pandemic stability, get ready for a long, multi-year economic expansion </a:t>
            </a:r>
          </a:p>
          <a:p>
            <a:endParaRPr lang="en-US" dirty="0"/>
          </a:p>
        </p:txBody>
      </p:sp>
      <p:pic>
        <p:nvPicPr>
          <p:cNvPr id="1026" name="Picture 2">
            <a:extLst>
              <a:ext uri="{FF2B5EF4-FFF2-40B4-BE49-F238E27FC236}">
                <a16:creationId xmlns:a16="http://schemas.microsoft.com/office/drawing/2014/main" id="{0836A93B-AE62-4977-BE75-FB330F251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775" y="5965825"/>
            <a:ext cx="1546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712FF7E8-BCFC-C1BD-EF9E-7B69EB48C4DD}"/>
              </a:ext>
            </a:extLst>
          </p:cNvPr>
          <p:cNvSpPr>
            <a:spLocks noGrp="1"/>
          </p:cNvSpPr>
          <p:nvPr>
            <p:ph type="title"/>
          </p:nvPr>
        </p:nvSpPr>
        <p:spPr>
          <a:xfrm>
            <a:off x="1715293" y="902224"/>
            <a:ext cx="8761413" cy="706964"/>
          </a:xfrm>
        </p:spPr>
        <p:txBody>
          <a:bodyPr/>
          <a:lstStyle/>
          <a:p>
            <a:pPr algn="ctr"/>
            <a:r>
              <a:rPr lang="en-US" sz="4400" dirty="0">
                <a:solidFill>
                  <a:srgbClr val="647B98"/>
                </a:solidFill>
              </a:rPr>
              <a:t>Summary</a:t>
            </a:r>
          </a:p>
        </p:txBody>
      </p:sp>
    </p:spTree>
    <p:extLst>
      <p:ext uri="{BB962C8B-B14F-4D97-AF65-F5344CB8AC3E}">
        <p14:creationId xmlns:p14="http://schemas.microsoft.com/office/powerpoint/2010/main" val="110308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BBA3-BA4F-D145-A893-EE022DB9C4D9}"/>
              </a:ext>
            </a:extLst>
          </p:cNvPr>
          <p:cNvSpPr>
            <a:spLocks noGrp="1"/>
          </p:cNvSpPr>
          <p:nvPr>
            <p:ph type="title"/>
          </p:nvPr>
        </p:nvSpPr>
        <p:spPr>
          <a:xfrm>
            <a:off x="1715293" y="833858"/>
            <a:ext cx="8761413" cy="706964"/>
          </a:xfrm>
        </p:spPr>
        <p:txBody>
          <a:bodyPr/>
          <a:lstStyle/>
          <a:p>
            <a:pPr algn="ctr"/>
            <a:r>
              <a:rPr lang="en-US" sz="4400" dirty="0">
                <a:solidFill>
                  <a:srgbClr val="647B98"/>
                </a:solidFill>
              </a:rPr>
              <a:t>My Final Thoughts</a:t>
            </a:r>
          </a:p>
        </p:txBody>
      </p:sp>
      <p:pic>
        <p:nvPicPr>
          <p:cNvPr id="1026" name="Picture 2">
            <a:extLst>
              <a:ext uri="{FF2B5EF4-FFF2-40B4-BE49-F238E27FC236}">
                <a16:creationId xmlns:a16="http://schemas.microsoft.com/office/drawing/2014/main" id="{0836A93B-AE62-4977-BE75-FB330F251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775" y="5965825"/>
            <a:ext cx="1546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AF5F7234-1DCA-2580-4C68-EC4C773B7826}"/>
              </a:ext>
            </a:extLst>
          </p:cNvPr>
          <p:cNvSpPr txBox="1">
            <a:spLocks/>
          </p:cNvSpPr>
          <p:nvPr/>
        </p:nvSpPr>
        <p:spPr>
          <a:xfrm>
            <a:off x="1683169" y="1988025"/>
            <a:ext cx="8825659" cy="4728822"/>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defRPr/>
            </a:pPr>
            <a:endParaRPr lang="en-US" sz="500" dirty="0">
              <a:solidFill>
                <a:schemeClr val="tx1"/>
              </a:solidFill>
            </a:endParaRPr>
          </a:p>
          <a:p>
            <a:pPr lvl="0">
              <a:defRPr/>
            </a:pPr>
            <a:endParaRPr lang="en-US" sz="2000" b="1" dirty="0">
              <a:solidFill>
                <a:schemeClr val="tx1"/>
              </a:solidFill>
            </a:endParaRPr>
          </a:p>
          <a:p>
            <a:pPr lvl="0">
              <a:defRPr/>
            </a:pPr>
            <a:r>
              <a:rPr lang="en-US" sz="2000" b="1" dirty="0">
                <a:solidFill>
                  <a:schemeClr val="tx1"/>
                </a:solidFill>
              </a:rPr>
              <a:t>The prospect exists for a slowing economy generally, and possibly a minor dip into negative GDP for a couple of quarters – THAT IS OUR WORST CASE SCENARIO</a:t>
            </a:r>
            <a:endParaRPr lang="en-US" sz="900" b="1" dirty="0">
              <a:solidFill>
                <a:schemeClr val="tx1"/>
              </a:solidFill>
            </a:endParaRPr>
          </a:p>
          <a:p>
            <a:pPr lvl="0">
              <a:defRPr/>
            </a:pPr>
            <a:r>
              <a:rPr lang="en-US" sz="2000" b="1" dirty="0">
                <a:solidFill>
                  <a:schemeClr val="tx1"/>
                </a:solidFill>
              </a:rPr>
              <a:t>Construction generally, and ready mixed concrete in particular, will thrive for the foreseeable future</a:t>
            </a:r>
            <a:endParaRPr lang="en-US" sz="900" b="1" dirty="0">
              <a:solidFill>
                <a:schemeClr val="tx1"/>
              </a:solidFill>
            </a:endParaRPr>
          </a:p>
          <a:p>
            <a:pPr lvl="0">
              <a:defRPr/>
            </a:pPr>
            <a:r>
              <a:rPr lang="en-US" sz="2000" b="1" dirty="0">
                <a:solidFill>
                  <a:schemeClr val="tx1"/>
                </a:solidFill>
              </a:rPr>
              <a:t>Housing will slowly recover through this year and next, adding to the only soft demand area in our industry</a:t>
            </a:r>
            <a:endParaRPr lang="en-US" sz="900" b="1" dirty="0">
              <a:solidFill>
                <a:schemeClr val="tx1"/>
              </a:solidFill>
            </a:endParaRPr>
          </a:p>
          <a:p>
            <a:pPr lvl="0">
              <a:defRPr/>
            </a:pPr>
            <a:r>
              <a:rPr lang="en-US" sz="2000" b="1" dirty="0">
                <a:solidFill>
                  <a:schemeClr val="tx1"/>
                </a:solidFill>
              </a:rPr>
              <a:t>Materials, especially cement, will continue to be suffer spotty shortages and could be a drag on total volume potential</a:t>
            </a:r>
          </a:p>
          <a:p>
            <a:pPr lvl="0">
              <a:defRPr/>
            </a:pPr>
            <a:r>
              <a:rPr lang="en-US" sz="2000" b="1" dirty="0">
                <a:solidFill>
                  <a:schemeClr val="tx1"/>
                </a:solidFill>
              </a:rPr>
              <a:t>Watch out for Black Swans events!</a:t>
            </a:r>
          </a:p>
          <a:p>
            <a:pPr lvl="0">
              <a:defRPr/>
            </a:pPr>
            <a:endParaRPr lang="en-US" sz="900" b="1" dirty="0">
              <a:solidFill>
                <a:schemeClr val="tx1"/>
              </a:solidFill>
            </a:endParaRPr>
          </a:p>
          <a:p>
            <a:pPr lvl="0">
              <a:defRPr/>
            </a:pPr>
            <a:endParaRPr lang="en-US" sz="2000" b="1" dirty="0">
              <a:solidFill>
                <a:schemeClr val="tx1"/>
              </a:solidFill>
            </a:endParaRPr>
          </a:p>
        </p:txBody>
      </p:sp>
    </p:spTree>
    <p:extLst>
      <p:ext uri="{BB962C8B-B14F-4D97-AF65-F5344CB8AC3E}">
        <p14:creationId xmlns:p14="http://schemas.microsoft.com/office/powerpoint/2010/main" val="259479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836A93B-AE62-4977-BE75-FB330F251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775" y="5965825"/>
            <a:ext cx="1546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11FF59C-C09F-4841-BC28-1C2BC53F0D4B}"/>
              </a:ext>
            </a:extLst>
          </p:cNvPr>
          <p:cNvSpPr txBox="1"/>
          <p:nvPr/>
        </p:nvSpPr>
        <p:spPr>
          <a:xfrm>
            <a:off x="2510287" y="3075057"/>
            <a:ext cx="6633713" cy="2123658"/>
          </a:xfrm>
          <a:prstGeom prst="rect">
            <a:avLst/>
          </a:prstGeom>
          <a:noFill/>
        </p:spPr>
        <p:txBody>
          <a:bodyPr wrap="square" rtlCol="0">
            <a:spAutoFit/>
          </a:bodyPr>
          <a:lstStyle/>
          <a:p>
            <a:pPr algn="ctr"/>
            <a:r>
              <a:rPr lang="en-US" sz="6600" b="1" i="1" dirty="0"/>
              <a:t>So with that….</a:t>
            </a:r>
          </a:p>
          <a:p>
            <a:pPr algn="ctr"/>
            <a:r>
              <a:rPr lang="en-US" sz="6600" b="1" i="1" dirty="0"/>
              <a:t>Thank you!!</a:t>
            </a:r>
          </a:p>
        </p:txBody>
      </p:sp>
    </p:spTree>
    <p:extLst>
      <p:ext uri="{BB962C8B-B14F-4D97-AF65-F5344CB8AC3E}">
        <p14:creationId xmlns:p14="http://schemas.microsoft.com/office/powerpoint/2010/main" val="168192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BBA3-BA4F-D145-A893-EE022DB9C4D9}"/>
              </a:ext>
            </a:extLst>
          </p:cNvPr>
          <p:cNvSpPr>
            <a:spLocks noGrp="1"/>
          </p:cNvSpPr>
          <p:nvPr>
            <p:ph type="title"/>
          </p:nvPr>
        </p:nvSpPr>
        <p:spPr>
          <a:xfrm>
            <a:off x="1715293" y="833858"/>
            <a:ext cx="8761413" cy="706964"/>
          </a:xfrm>
        </p:spPr>
        <p:txBody>
          <a:bodyPr/>
          <a:lstStyle/>
          <a:p>
            <a:pPr algn="ctr"/>
            <a:r>
              <a:rPr lang="en-US" sz="4400" dirty="0">
                <a:solidFill>
                  <a:srgbClr val="647B98"/>
                </a:solidFill>
              </a:rPr>
              <a:t>Economic Update: Discussion Points</a:t>
            </a:r>
          </a:p>
        </p:txBody>
      </p:sp>
      <p:sp>
        <p:nvSpPr>
          <p:cNvPr id="3" name="Content Placeholder 2">
            <a:extLst>
              <a:ext uri="{FF2B5EF4-FFF2-40B4-BE49-F238E27FC236}">
                <a16:creationId xmlns:a16="http://schemas.microsoft.com/office/drawing/2014/main" id="{C30143D9-01B3-F944-ADC9-743D0474C212}"/>
              </a:ext>
            </a:extLst>
          </p:cNvPr>
          <p:cNvSpPr>
            <a:spLocks noGrp="1"/>
          </p:cNvSpPr>
          <p:nvPr>
            <p:ph idx="1"/>
          </p:nvPr>
        </p:nvSpPr>
        <p:spPr>
          <a:xfrm>
            <a:off x="1154954" y="2610559"/>
            <a:ext cx="8825659" cy="3645824"/>
          </a:xfrm>
        </p:spPr>
        <p:txBody>
          <a:bodyPr anchor="t">
            <a:noAutofit/>
          </a:bodyPr>
          <a:lstStyle/>
          <a:p>
            <a:pPr marL="0" indent="0">
              <a:buSzPct val="125000"/>
              <a:buNone/>
            </a:pPr>
            <a:r>
              <a:rPr lang="en-US" sz="2000" b="1" u="sng" dirty="0">
                <a:solidFill>
                  <a:srgbClr val="CDA349"/>
                </a:solidFill>
              </a:rPr>
              <a:t>Economic Outlook</a:t>
            </a:r>
          </a:p>
          <a:p>
            <a:pPr>
              <a:defRPr/>
            </a:pPr>
            <a:r>
              <a:rPr lang="en-US" sz="2000" b="1" dirty="0">
                <a:solidFill>
                  <a:schemeClr val="tx1"/>
                </a:solidFill>
              </a:rPr>
              <a:t>Recession on the Horizon?</a:t>
            </a:r>
          </a:p>
          <a:p>
            <a:pPr lvl="2">
              <a:buFont typeface="Wingdings" panose="05000000000000000000" pitchFamily="2" charset="2"/>
              <a:buChar char="Ø"/>
            </a:pPr>
            <a:r>
              <a:rPr lang="en-US" sz="1800" b="1" dirty="0">
                <a:solidFill>
                  <a:schemeClr val="tx1"/>
                </a:solidFill>
              </a:rPr>
              <a:t>GDP</a:t>
            </a:r>
          </a:p>
          <a:p>
            <a:pPr lvl="2">
              <a:buFont typeface="Wingdings" panose="05000000000000000000" pitchFamily="2" charset="2"/>
              <a:buChar char="Ø"/>
            </a:pPr>
            <a:r>
              <a:rPr lang="en-US" sz="1800" b="1" dirty="0">
                <a:solidFill>
                  <a:schemeClr val="tx1"/>
                </a:solidFill>
              </a:rPr>
              <a:t>Consumer Sentiment</a:t>
            </a:r>
          </a:p>
          <a:p>
            <a:pPr marL="342900" lvl="1" indent="-342900">
              <a:defRPr/>
            </a:pPr>
            <a:r>
              <a:rPr lang="en-US" sz="2000" b="1" dirty="0">
                <a:solidFill>
                  <a:schemeClr val="tx1"/>
                </a:solidFill>
              </a:rPr>
              <a:t>AVP Pulse Index</a:t>
            </a:r>
          </a:p>
          <a:p>
            <a:pPr marL="0" indent="0">
              <a:buSzPct val="125000"/>
              <a:buNone/>
            </a:pPr>
            <a:r>
              <a:rPr lang="en-US" sz="2000" b="1" u="sng" dirty="0">
                <a:solidFill>
                  <a:srgbClr val="CDA349"/>
                </a:solidFill>
              </a:rPr>
              <a:t>Industry Data</a:t>
            </a:r>
          </a:p>
          <a:p>
            <a:pPr marL="342900" lvl="1" indent="-342900">
              <a:defRPr/>
            </a:pPr>
            <a:r>
              <a:rPr lang="en-US" sz="2000" b="1" dirty="0">
                <a:solidFill>
                  <a:schemeClr val="tx1"/>
                </a:solidFill>
              </a:rPr>
              <a:t>Construction Aggregates Demand</a:t>
            </a:r>
          </a:p>
        </p:txBody>
      </p:sp>
      <p:pic>
        <p:nvPicPr>
          <p:cNvPr id="1026" name="Picture 2">
            <a:extLst>
              <a:ext uri="{FF2B5EF4-FFF2-40B4-BE49-F238E27FC236}">
                <a16:creationId xmlns:a16="http://schemas.microsoft.com/office/drawing/2014/main" id="{0836A93B-AE62-4977-BE75-FB330F251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775" y="5965825"/>
            <a:ext cx="1546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46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BBA3-BA4F-D145-A893-EE022DB9C4D9}"/>
              </a:ext>
            </a:extLst>
          </p:cNvPr>
          <p:cNvSpPr>
            <a:spLocks noGrp="1"/>
          </p:cNvSpPr>
          <p:nvPr>
            <p:ph type="title"/>
          </p:nvPr>
        </p:nvSpPr>
        <p:spPr>
          <a:xfrm>
            <a:off x="1715293" y="833858"/>
            <a:ext cx="8761413" cy="706964"/>
          </a:xfrm>
        </p:spPr>
        <p:txBody>
          <a:bodyPr/>
          <a:lstStyle/>
          <a:p>
            <a:pPr algn="ctr"/>
            <a:r>
              <a:rPr lang="en-US" sz="4400" dirty="0">
                <a:solidFill>
                  <a:srgbClr val="647B98"/>
                </a:solidFill>
              </a:rPr>
              <a:t>Economic Outlook</a:t>
            </a:r>
          </a:p>
        </p:txBody>
      </p:sp>
      <p:sp>
        <p:nvSpPr>
          <p:cNvPr id="3" name="Content Placeholder 2">
            <a:extLst>
              <a:ext uri="{FF2B5EF4-FFF2-40B4-BE49-F238E27FC236}">
                <a16:creationId xmlns:a16="http://schemas.microsoft.com/office/drawing/2014/main" id="{C30143D9-01B3-F944-ADC9-743D0474C212}"/>
              </a:ext>
            </a:extLst>
          </p:cNvPr>
          <p:cNvSpPr>
            <a:spLocks noGrp="1"/>
          </p:cNvSpPr>
          <p:nvPr>
            <p:ph idx="1"/>
          </p:nvPr>
        </p:nvSpPr>
        <p:spPr>
          <a:xfrm>
            <a:off x="1154954" y="2574895"/>
            <a:ext cx="9211095" cy="3634930"/>
          </a:xfrm>
        </p:spPr>
        <p:txBody>
          <a:bodyPr anchor="t">
            <a:normAutofit/>
          </a:bodyPr>
          <a:lstStyle/>
          <a:p>
            <a:pPr marL="0" indent="0">
              <a:buSzPct val="125000"/>
              <a:buNone/>
            </a:pPr>
            <a:r>
              <a:rPr lang="en-US" sz="2400" b="1" u="sng" dirty="0">
                <a:solidFill>
                  <a:srgbClr val="CDA349"/>
                </a:solidFill>
              </a:rPr>
              <a:t>Let’s Start with America’s Biggest Industry</a:t>
            </a:r>
          </a:p>
          <a:p>
            <a:pPr marL="0" indent="0">
              <a:buSzPct val="125000"/>
              <a:buNone/>
            </a:pPr>
            <a:endParaRPr lang="en-US" sz="2400" b="1" dirty="0">
              <a:solidFill>
                <a:srgbClr val="CDA349"/>
              </a:solidFill>
            </a:endParaRPr>
          </a:p>
          <a:p>
            <a:pPr marL="342900" lvl="1" indent="-342900" algn="ctr">
              <a:buSzPct val="60000"/>
              <a:defRPr/>
            </a:pPr>
            <a:r>
              <a:rPr lang="en-US" sz="3200" b="1" dirty="0">
                <a:solidFill>
                  <a:schemeClr val="tx1"/>
                </a:solidFill>
              </a:rPr>
              <a:t>What is the biggest industry in the country?  </a:t>
            </a:r>
          </a:p>
          <a:p>
            <a:pPr marL="342900" lvl="1" indent="-342900" algn="ctr">
              <a:buSzPct val="60000"/>
              <a:defRPr/>
            </a:pPr>
            <a:r>
              <a:rPr lang="en-US" sz="3200" b="1" dirty="0">
                <a:solidFill>
                  <a:schemeClr val="tx1"/>
                </a:solidFill>
              </a:rPr>
              <a:t>Can you guess?</a:t>
            </a:r>
          </a:p>
        </p:txBody>
      </p:sp>
      <p:pic>
        <p:nvPicPr>
          <p:cNvPr id="1026" name="Picture 2">
            <a:extLst>
              <a:ext uri="{FF2B5EF4-FFF2-40B4-BE49-F238E27FC236}">
                <a16:creationId xmlns:a16="http://schemas.microsoft.com/office/drawing/2014/main" id="{0836A93B-AE62-4977-BE75-FB330F251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775" y="5965825"/>
            <a:ext cx="1546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66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BBA3-BA4F-D145-A893-EE022DB9C4D9}"/>
              </a:ext>
            </a:extLst>
          </p:cNvPr>
          <p:cNvSpPr>
            <a:spLocks noGrp="1"/>
          </p:cNvSpPr>
          <p:nvPr>
            <p:ph type="title"/>
          </p:nvPr>
        </p:nvSpPr>
        <p:spPr>
          <a:xfrm>
            <a:off x="1715293" y="833858"/>
            <a:ext cx="8761413" cy="706964"/>
          </a:xfrm>
        </p:spPr>
        <p:txBody>
          <a:bodyPr/>
          <a:lstStyle/>
          <a:p>
            <a:pPr algn="ctr"/>
            <a:r>
              <a:rPr lang="en-US" sz="4400" dirty="0">
                <a:solidFill>
                  <a:srgbClr val="647B98"/>
                </a:solidFill>
              </a:rPr>
              <a:t>Economic Outlook</a:t>
            </a:r>
          </a:p>
        </p:txBody>
      </p:sp>
      <p:sp>
        <p:nvSpPr>
          <p:cNvPr id="3" name="Content Placeholder 2">
            <a:extLst>
              <a:ext uri="{FF2B5EF4-FFF2-40B4-BE49-F238E27FC236}">
                <a16:creationId xmlns:a16="http://schemas.microsoft.com/office/drawing/2014/main" id="{C30143D9-01B3-F944-ADC9-743D0474C212}"/>
              </a:ext>
            </a:extLst>
          </p:cNvPr>
          <p:cNvSpPr>
            <a:spLocks noGrp="1"/>
          </p:cNvSpPr>
          <p:nvPr>
            <p:ph idx="1"/>
          </p:nvPr>
        </p:nvSpPr>
        <p:spPr>
          <a:xfrm>
            <a:off x="1154953" y="2574895"/>
            <a:ext cx="9431159" cy="3634930"/>
          </a:xfrm>
        </p:spPr>
        <p:txBody>
          <a:bodyPr anchor="t">
            <a:normAutofit/>
          </a:bodyPr>
          <a:lstStyle/>
          <a:p>
            <a:pPr marL="0" indent="0">
              <a:buSzPct val="125000"/>
              <a:buNone/>
            </a:pPr>
            <a:r>
              <a:rPr lang="en-US" sz="2400" b="1" u="sng" dirty="0">
                <a:solidFill>
                  <a:srgbClr val="CDA349"/>
                </a:solidFill>
              </a:rPr>
              <a:t>Let’s Start with America’s Biggest Industry</a:t>
            </a:r>
          </a:p>
          <a:p>
            <a:pPr marL="342900" lvl="1" indent="-342900" algn="ctr">
              <a:buSzPct val="60000"/>
              <a:defRPr/>
            </a:pPr>
            <a:r>
              <a:rPr lang="en-US" sz="2800" b="1" dirty="0">
                <a:solidFill>
                  <a:schemeClr val="tx1"/>
                </a:solidFill>
              </a:rPr>
              <a:t>It is the shopper pushing the grocery cart through Wal-Mart</a:t>
            </a:r>
          </a:p>
          <a:p>
            <a:pPr marL="342900" lvl="1" indent="-342900" algn="ctr">
              <a:buSzPct val="60000"/>
              <a:defRPr/>
            </a:pPr>
            <a:r>
              <a:rPr lang="en-US" sz="2800" b="1" dirty="0">
                <a:solidFill>
                  <a:schemeClr val="tx1"/>
                </a:solidFill>
              </a:rPr>
              <a:t>The American consumer!</a:t>
            </a:r>
          </a:p>
          <a:p>
            <a:pPr marL="342900" lvl="1" indent="-342900" algn="ctr">
              <a:buSzPct val="60000"/>
              <a:defRPr/>
            </a:pPr>
            <a:r>
              <a:rPr lang="en-US" sz="2800" b="1" dirty="0">
                <a:solidFill>
                  <a:schemeClr val="tx1"/>
                </a:solidFill>
              </a:rPr>
              <a:t>He (or she) represents </a:t>
            </a:r>
            <a:r>
              <a:rPr lang="en-US" sz="2800" b="1" dirty="0">
                <a:solidFill>
                  <a:srgbClr val="FF0000"/>
                </a:solidFill>
              </a:rPr>
              <a:t>70%</a:t>
            </a:r>
            <a:r>
              <a:rPr lang="en-US" sz="2800" b="1" dirty="0">
                <a:solidFill>
                  <a:schemeClr val="tx1"/>
                </a:solidFill>
              </a:rPr>
              <a:t> of America’s entire GDP</a:t>
            </a:r>
          </a:p>
        </p:txBody>
      </p:sp>
      <p:pic>
        <p:nvPicPr>
          <p:cNvPr id="1026" name="Picture 2">
            <a:extLst>
              <a:ext uri="{FF2B5EF4-FFF2-40B4-BE49-F238E27FC236}">
                <a16:creationId xmlns:a16="http://schemas.microsoft.com/office/drawing/2014/main" id="{0836A93B-AE62-4977-BE75-FB330F251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775" y="5965825"/>
            <a:ext cx="1546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68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BBA3-BA4F-D145-A893-EE022DB9C4D9}"/>
              </a:ext>
            </a:extLst>
          </p:cNvPr>
          <p:cNvSpPr>
            <a:spLocks noGrp="1"/>
          </p:cNvSpPr>
          <p:nvPr>
            <p:ph type="title"/>
          </p:nvPr>
        </p:nvSpPr>
        <p:spPr>
          <a:xfrm>
            <a:off x="1715293" y="833858"/>
            <a:ext cx="8761413" cy="706964"/>
          </a:xfrm>
        </p:spPr>
        <p:txBody>
          <a:bodyPr/>
          <a:lstStyle/>
          <a:p>
            <a:pPr algn="ctr"/>
            <a:r>
              <a:rPr lang="en-US" sz="4400" dirty="0">
                <a:solidFill>
                  <a:srgbClr val="647B98"/>
                </a:solidFill>
              </a:rPr>
              <a:t>Economic Outlook</a:t>
            </a:r>
          </a:p>
        </p:txBody>
      </p:sp>
      <p:sp>
        <p:nvSpPr>
          <p:cNvPr id="3" name="Content Placeholder 2">
            <a:extLst>
              <a:ext uri="{FF2B5EF4-FFF2-40B4-BE49-F238E27FC236}">
                <a16:creationId xmlns:a16="http://schemas.microsoft.com/office/drawing/2014/main" id="{C30143D9-01B3-F944-ADC9-743D0474C212}"/>
              </a:ext>
            </a:extLst>
          </p:cNvPr>
          <p:cNvSpPr>
            <a:spLocks noGrp="1"/>
          </p:cNvSpPr>
          <p:nvPr>
            <p:ph idx="1"/>
          </p:nvPr>
        </p:nvSpPr>
        <p:spPr>
          <a:xfrm>
            <a:off x="1154954" y="2574895"/>
            <a:ext cx="8825659" cy="3634930"/>
          </a:xfrm>
        </p:spPr>
        <p:txBody>
          <a:bodyPr anchor="t">
            <a:normAutofit fontScale="85000" lnSpcReduction="10000"/>
          </a:bodyPr>
          <a:lstStyle/>
          <a:p>
            <a:pPr marL="0" indent="0">
              <a:buSzPct val="125000"/>
              <a:buNone/>
            </a:pPr>
            <a:r>
              <a:rPr lang="en-US" sz="2800" b="1" u="sng" dirty="0">
                <a:solidFill>
                  <a:srgbClr val="CDA349"/>
                </a:solidFill>
              </a:rPr>
              <a:t>Recession on the Horizon?</a:t>
            </a:r>
            <a:endParaRPr lang="en-US" sz="1800" b="1" dirty="0"/>
          </a:p>
          <a:p>
            <a:pPr marL="342900" lvl="1" indent="-342900">
              <a:buSzPct val="60000"/>
              <a:defRPr/>
            </a:pPr>
            <a:r>
              <a:rPr lang="en-US" sz="3300" b="1" dirty="0">
                <a:solidFill>
                  <a:schemeClr val="tx1"/>
                </a:solidFill>
              </a:rPr>
              <a:t>Consumer sentiment, or confidence, is the KEY driver to the entire U.S. economy</a:t>
            </a:r>
          </a:p>
          <a:p>
            <a:pPr marL="342900" lvl="1" indent="-342900">
              <a:buSzPct val="60000"/>
              <a:defRPr/>
            </a:pPr>
            <a:r>
              <a:rPr lang="en-US" sz="3300" b="1" dirty="0">
                <a:solidFill>
                  <a:schemeClr val="tx1"/>
                </a:solidFill>
              </a:rPr>
              <a:t>“Sentiment is self-fulfilling” is a very true statement in understanding what moves the economy</a:t>
            </a:r>
          </a:p>
          <a:p>
            <a:pPr marL="342900" lvl="1" indent="-342900">
              <a:buSzPct val="60000"/>
              <a:defRPr/>
            </a:pPr>
            <a:r>
              <a:rPr lang="en-US" sz="3300" b="1" dirty="0">
                <a:solidFill>
                  <a:schemeClr val="tx1"/>
                </a:solidFill>
              </a:rPr>
              <a:t>With the American consumer representing 70% of GDP, mood swings can have a huge impact, albeit sometime temporarily, on the economy</a:t>
            </a:r>
            <a:r>
              <a:rPr lang="en-US" sz="3500" b="1" dirty="0">
                <a:solidFill>
                  <a:schemeClr val="tx1"/>
                </a:solidFill>
              </a:rPr>
              <a:t> </a:t>
            </a:r>
          </a:p>
        </p:txBody>
      </p:sp>
      <p:pic>
        <p:nvPicPr>
          <p:cNvPr id="1026" name="Picture 2">
            <a:extLst>
              <a:ext uri="{FF2B5EF4-FFF2-40B4-BE49-F238E27FC236}">
                <a16:creationId xmlns:a16="http://schemas.microsoft.com/office/drawing/2014/main" id="{0836A93B-AE62-4977-BE75-FB330F251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775" y="5965825"/>
            <a:ext cx="1546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4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BBA3-BA4F-D145-A893-EE022DB9C4D9}"/>
              </a:ext>
            </a:extLst>
          </p:cNvPr>
          <p:cNvSpPr>
            <a:spLocks noGrp="1"/>
          </p:cNvSpPr>
          <p:nvPr>
            <p:ph type="title"/>
          </p:nvPr>
        </p:nvSpPr>
        <p:spPr>
          <a:xfrm>
            <a:off x="1715293" y="833858"/>
            <a:ext cx="8761413" cy="706964"/>
          </a:xfrm>
        </p:spPr>
        <p:txBody>
          <a:bodyPr/>
          <a:lstStyle/>
          <a:p>
            <a:pPr algn="ctr"/>
            <a:r>
              <a:rPr lang="en-US" sz="4400" dirty="0">
                <a:solidFill>
                  <a:srgbClr val="647B98"/>
                </a:solidFill>
              </a:rPr>
              <a:t>Economic Outlook</a:t>
            </a:r>
          </a:p>
        </p:txBody>
      </p:sp>
      <p:sp>
        <p:nvSpPr>
          <p:cNvPr id="3" name="Content Placeholder 2">
            <a:extLst>
              <a:ext uri="{FF2B5EF4-FFF2-40B4-BE49-F238E27FC236}">
                <a16:creationId xmlns:a16="http://schemas.microsoft.com/office/drawing/2014/main" id="{C30143D9-01B3-F944-ADC9-743D0474C212}"/>
              </a:ext>
            </a:extLst>
          </p:cNvPr>
          <p:cNvSpPr>
            <a:spLocks noGrp="1"/>
          </p:cNvSpPr>
          <p:nvPr>
            <p:ph idx="1"/>
          </p:nvPr>
        </p:nvSpPr>
        <p:spPr>
          <a:xfrm>
            <a:off x="1683169" y="2568958"/>
            <a:ext cx="8825659" cy="3988275"/>
          </a:xfrm>
        </p:spPr>
        <p:txBody>
          <a:bodyPr anchor="t">
            <a:normAutofit fontScale="92500" lnSpcReduction="10000"/>
          </a:bodyPr>
          <a:lstStyle/>
          <a:p>
            <a:pPr marL="0" indent="0" algn="ctr">
              <a:buSzPct val="125000"/>
              <a:buNone/>
            </a:pPr>
            <a:r>
              <a:rPr lang="en-US" sz="2400" b="1" i="1" dirty="0">
                <a:solidFill>
                  <a:srgbClr val="000000"/>
                </a:solidFill>
              </a:rPr>
              <a:t>"Willing Us Into Recession”</a:t>
            </a:r>
          </a:p>
          <a:p>
            <a:pPr marL="0" indent="0" algn="ctr">
              <a:buSzPct val="125000"/>
              <a:buNone/>
            </a:pPr>
            <a:r>
              <a:rPr lang="en-US" sz="2400" b="1" i="1" dirty="0">
                <a:solidFill>
                  <a:srgbClr val="000000"/>
                </a:solidFill>
              </a:rPr>
              <a:t>By: Pierre G. Villere</a:t>
            </a:r>
          </a:p>
          <a:p>
            <a:pPr marL="0" indent="0" algn="ctr">
              <a:buSzPct val="125000"/>
              <a:buNone/>
            </a:pPr>
            <a:endParaRPr lang="en-US" sz="1000" b="1" i="1" dirty="0">
              <a:solidFill>
                <a:srgbClr val="000000"/>
              </a:solidFill>
            </a:endParaRPr>
          </a:p>
          <a:p>
            <a:pPr marL="0" indent="0" algn="ctr">
              <a:buSzPct val="125000"/>
              <a:buNone/>
            </a:pPr>
            <a:r>
              <a:rPr lang="en-US" sz="1900" b="1" i="0" dirty="0">
                <a:solidFill>
                  <a:srgbClr val="000000"/>
                </a:solidFill>
                <a:effectLst/>
              </a:rPr>
              <a:t>I was driving to the airport at 5:15 a.m. one very recent morning to catch an early flight, and tuned into one of my favorite business radio channels for my usual dose of early news and data, and the outlook for the markets. Some financial pundit was being interviewed, giving all the reasons why the recent spate of good economic news was just wrong, and that we were headed to recession. He cited ever-rising interest rates and diminishing consumer savings that will soon run out, therefore stopping the flow of consumer spending. And he predicted housing prices will start to descend and then plunge, and added all manner of other reasons why the current reporting of strength in our economy will be short-lived.</a:t>
            </a:r>
          </a:p>
          <a:p>
            <a:pPr marL="0" indent="0" algn="ctr">
              <a:buSzPct val="125000"/>
              <a:buNone/>
            </a:pPr>
            <a:r>
              <a:rPr lang="en-US" sz="2000" b="1" i="0" dirty="0">
                <a:solidFill>
                  <a:srgbClr val="000000"/>
                </a:solidFill>
                <a:effectLst/>
              </a:rPr>
              <a:t>Good Lord. Talk about Chicken Little. </a:t>
            </a:r>
            <a:endParaRPr lang="en-US" sz="1900" b="1" i="1" dirty="0">
              <a:solidFill>
                <a:srgbClr val="000000"/>
              </a:solidFill>
            </a:endParaRPr>
          </a:p>
        </p:txBody>
      </p:sp>
      <p:pic>
        <p:nvPicPr>
          <p:cNvPr id="1026" name="Picture 2">
            <a:extLst>
              <a:ext uri="{FF2B5EF4-FFF2-40B4-BE49-F238E27FC236}">
                <a16:creationId xmlns:a16="http://schemas.microsoft.com/office/drawing/2014/main" id="{0836A93B-AE62-4977-BE75-FB330F251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775" y="5965825"/>
            <a:ext cx="1546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95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BBA3-BA4F-D145-A893-EE022DB9C4D9}"/>
              </a:ext>
            </a:extLst>
          </p:cNvPr>
          <p:cNvSpPr>
            <a:spLocks noGrp="1"/>
          </p:cNvSpPr>
          <p:nvPr>
            <p:ph type="title"/>
          </p:nvPr>
        </p:nvSpPr>
        <p:spPr>
          <a:xfrm>
            <a:off x="1715293" y="833858"/>
            <a:ext cx="8761413" cy="706964"/>
          </a:xfrm>
        </p:spPr>
        <p:txBody>
          <a:bodyPr/>
          <a:lstStyle/>
          <a:p>
            <a:pPr algn="ctr"/>
            <a:r>
              <a:rPr lang="en-US" sz="4400" dirty="0">
                <a:solidFill>
                  <a:srgbClr val="647B98"/>
                </a:solidFill>
              </a:rPr>
              <a:t>Economic Outlook</a:t>
            </a:r>
          </a:p>
        </p:txBody>
      </p:sp>
      <p:sp>
        <p:nvSpPr>
          <p:cNvPr id="7" name="TextBox 6">
            <a:extLst>
              <a:ext uri="{FF2B5EF4-FFF2-40B4-BE49-F238E27FC236}">
                <a16:creationId xmlns:a16="http://schemas.microsoft.com/office/drawing/2014/main" id="{38F24F0F-7CBB-2EE0-D1E1-6F9B07AC0FE6}"/>
              </a:ext>
            </a:extLst>
          </p:cNvPr>
          <p:cNvSpPr txBox="1"/>
          <p:nvPr/>
        </p:nvSpPr>
        <p:spPr>
          <a:xfrm>
            <a:off x="5036195" y="6545591"/>
            <a:ext cx="2119607" cy="230832"/>
          </a:xfrm>
          <a:prstGeom prst="rect">
            <a:avLst/>
          </a:prstGeom>
          <a:noFill/>
        </p:spPr>
        <p:txBody>
          <a:bodyPr wrap="square" rtlCol="0">
            <a:spAutoFit/>
          </a:bodyPr>
          <a:lstStyle/>
          <a:p>
            <a:pPr algn="ctr"/>
            <a:r>
              <a:rPr lang="en-US" sz="900" dirty="0">
                <a:solidFill>
                  <a:srgbClr val="000000"/>
                </a:solidFill>
              </a:rPr>
              <a:t>Source: U.S. Bureau of Economic Analysis</a:t>
            </a:r>
          </a:p>
        </p:txBody>
      </p:sp>
      <p:graphicFrame>
        <p:nvGraphicFramePr>
          <p:cNvPr id="3" name="Chart 2">
            <a:extLst>
              <a:ext uri="{FF2B5EF4-FFF2-40B4-BE49-F238E27FC236}">
                <a16:creationId xmlns:a16="http://schemas.microsoft.com/office/drawing/2014/main" id="{87EBB757-3AE7-F8E1-3546-D15A0BAEB8E5}"/>
              </a:ext>
            </a:extLst>
          </p:cNvPr>
          <p:cNvGraphicFramePr>
            <a:graphicFrameLocks/>
          </p:cNvGraphicFramePr>
          <p:nvPr>
            <p:extLst>
              <p:ext uri="{D42A27DB-BD31-4B8C-83A1-F6EECF244321}">
                <p14:modId xmlns:p14="http://schemas.microsoft.com/office/powerpoint/2010/main" val="3961405689"/>
              </p:ext>
            </p:extLst>
          </p:nvPr>
        </p:nvGraphicFramePr>
        <p:xfrm>
          <a:off x="2628898" y="2339351"/>
          <a:ext cx="693420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912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BBA3-BA4F-D145-A893-EE022DB9C4D9}"/>
              </a:ext>
            </a:extLst>
          </p:cNvPr>
          <p:cNvSpPr>
            <a:spLocks noGrp="1"/>
          </p:cNvSpPr>
          <p:nvPr>
            <p:ph type="title"/>
          </p:nvPr>
        </p:nvSpPr>
        <p:spPr>
          <a:xfrm>
            <a:off x="1715293" y="833858"/>
            <a:ext cx="8761413" cy="706964"/>
          </a:xfrm>
        </p:spPr>
        <p:txBody>
          <a:bodyPr/>
          <a:lstStyle/>
          <a:p>
            <a:pPr algn="ctr"/>
            <a:r>
              <a:rPr lang="en-US" sz="4400" dirty="0">
                <a:solidFill>
                  <a:srgbClr val="647B98"/>
                </a:solidFill>
              </a:rPr>
              <a:t>Economic Outlook</a:t>
            </a:r>
          </a:p>
        </p:txBody>
      </p:sp>
      <p:sp>
        <p:nvSpPr>
          <p:cNvPr id="3" name="Content Placeholder 2">
            <a:extLst>
              <a:ext uri="{FF2B5EF4-FFF2-40B4-BE49-F238E27FC236}">
                <a16:creationId xmlns:a16="http://schemas.microsoft.com/office/drawing/2014/main" id="{C30143D9-01B3-F944-ADC9-743D0474C212}"/>
              </a:ext>
            </a:extLst>
          </p:cNvPr>
          <p:cNvSpPr>
            <a:spLocks noGrp="1"/>
          </p:cNvSpPr>
          <p:nvPr>
            <p:ph idx="1"/>
          </p:nvPr>
        </p:nvSpPr>
        <p:spPr>
          <a:xfrm>
            <a:off x="1154954" y="2538101"/>
            <a:ext cx="8825659" cy="3481699"/>
          </a:xfrm>
        </p:spPr>
        <p:txBody>
          <a:bodyPr anchor="t">
            <a:normAutofit/>
          </a:bodyPr>
          <a:lstStyle/>
          <a:p>
            <a:pPr marL="0" indent="0">
              <a:buSzPct val="125000"/>
              <a:buNone/>
            </a:pPr>
            <a:r>
              <a:rPr lang="en-US" sz="2400" b="1" u="sng" dirty="0">
                <a:solidFill>
                  <a:srgbClr val="CDA349"/>
                </a:solidFill>
              </a:rPr>
              <a:t>Recession on the Horizon?</a:t>
            </a:r>
          </a:p>
          <a:p>
            <a:pPr marL="457200" lvl="1" indent="0">
              <a:buSzPct val="125000"/>
              <a:buNone/>
            </a:pPr>
            <a:endParaRPr lang="en-US" sz="2000" b="1" dirty="0"/>
          </a:p>
          <a:p>
            <a:pPr marL="342900" lvl="1" indent="-342900">
              <a:lnSpc>
                <a:spcPct val="90000"/>
              </a:lnSpc>
              <a:buSzPct val="60000"/>
              <a:defRPr/>
            </a:pPr>
            <a:r>
              <a:rPr lang="en-US" sz="2800" b="1" dirty="0">
                <a:solidFill>
                  <a:schemeClr val="tx1"/>
                </a:solidFill>
              </a:rPr>
              <a:t>Consumer Sentiment</a:t>
            </a:r>
          </a:p>
          <a:p>
            <a:pPr lvl="1">
              <a:buFont typeface="Wingdings" panose="05000000000000000000" pitchFamily="2" charset="2"/>
              <a:buChar char="Ø"/>
            </a:pPr>
            <a:r>
              <a:rPr lang="en-US" sz="2400" b="1" dirty="0">
                <a:solidFill>
                  <a:schemeClr val="tx1"/>
                </a:solidFill>
              </a:rPr>
              <a:t>The Conference Board: Consumer Confidence Index</a:t>
            </a:r>
          </a:p>
          <a:p>
            <a:pPr lvl="1">
              <a:buFont typeface="Wingdings" panose="05000000000000000000" pitchFamily="2" charset="2"/>
              <a:buChar char="Ø"/>
            </a:pPr>
            <a:r>
              <a:rPr lang="en-US" sz="2400" b="1" dirty="0">
                <a:solidFill>
                  <a:schemeClr val="tx1"/>
                </a:solidFill>
              </a:rPr>
              <a:t>University of Michigan: Consumer Sentiment Index</a:t>
            </a:r>
          </a:p>
        </p:txBody>
      </p:sp>
      <p:pic>
        <p:nvPicPr>
          <p:cNvPr id="1026" name="Picture 2">
            <a:extLst>
              <a:ext uri="{FF2B5EF4-FFF2-40B4-BE49-F238E27FC236}">
                <a16:creationId xmlns:a16="http://schemas.microsoft.com/office/drawing/2014/main" id="{0836A93B-AE62-4977-BE75-FB330F251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775" y="5965825"/>
            <a:ext cx="1546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36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AVP">
      <a:dk1>
        <a:srgbClr val="000000"/>
      </a:dk1>
      <a:lt1>
        <a:srgbClr val="FFFFFF"/>
      </a:lt1>
      <a:dk2>
        <a:srgbClr val="FFFFFF"/>
      </a:dk2>
      <a:lt2>
        <a:srgbClr val="FFFFFF"/>
      </a:lt2>
      <a:accent1>
        <a:srgbClr val="647B98"/>
      </a:accent1>
      <a:accent2>
        <a:srgbClr val="647B98"/>
      </a:accent2>
      <a:accent3>
        <a:srgbClr val="E29D3E"/>
      </a:accent3>
      <a:accent4>
        <a:srgbClr val="D64A3B"/>
      </a:accent4>
      <a:accent5>
        <a:srgbClr val="D64787"/>
      </a:accent5>
      <a:accent6>
        <a:srgbClr val="A666E1"/>
      </a:accent6>
      <a:hlink>
        <a:srgbClr val="3085ED"/>
      </a:hlink>
      <a:folHlink>
        <a:srgbClr val="82B6F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7CD39B19537748A1A3875B17AD65C9" ma:contentTypeVersion="10" ma:contentTypeDescription="Create a new document." ma:contentTypeScope="" ma:versionID="56650ab0ccf2d85243559307899ea73a">
  <xsd:schema xmlns:xsd="http://www.w3.org/2001/XMLSchema" xmlns:xs="http://www.w3.org/2001/XMLSchema" xmlns:p="http://schemas.microsoft.com/office/2006/metadata/properties" xmlns:ns2="768d1e56-a1dc-4913-a02d-5ca14609891a" targetNamespace="http://schemas.microsoft.com/office/2006/metadata/properties" ma:root="true" ma:fieldsID="12d7ca15f4f14fba1ad49b3bca8f3b48" ns2:_="">
    <xsd:import namespace="768d1e56-a1dc-4913-a02d-5ca1460989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d1e56-a1dc-4913-a02d-5ca1460989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DC154B-D3A8-4782-9ED0-56E7238532B6}">
  <ds:schemaRefs>
    <ds:schemaRef ds:uri="http://schemas.microsoft.com/sharepoint/v3/contenttype/forms"/>
  </ds:schemaRefs>
</ds:datastoreItem>
</file>

<file path=customXml/itemProps2.xml><?xml version="1.0" encoding="utf-8"?>
<ds:datastoreItem xmlns:ds="http://schemas.openxmlformats.org/officeDocument/2006/customXml" ds:itemID="{48C6ADB2-901E-409B-A6C1-E67EBCE3D6A7}">
  <ds:schemaRefs>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768d1e56-a1dc-4913-a02d-5ca14609891a"/>
    <ds:schemaRef ds:uri="http://purl.org/dc/dcmitype/"/>
  </ds:schemaRefs>
</ds:datastoreItem>
</file>

<file path=customXml/itemProps3.xml><?xml version="1.0" encoding="utf-8"?>
<ds:datastoreItem xmlns:ds="http://schemas.openxmlformats.org/officeDocument/2006/customXml" ds:itemID="{E32AD74D-FC40-4111-A9C6-5927F5EEB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d1e56-a1dc-4913-a02d-5ca1460989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6296</TotalTime>
  <Words>1552</Words>
  <Application>Microsoft Macintosh PowerPoint</Application>
  <PresentationFormat>Widescreen</PresentationFormat>
  <Paragraphs>310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Wingdings 3</vt:lpstr>
      <vt:lpstr>Wingdings</vt:lpstr>
      <vt:lpstr>Adobe Devanagari</vt:lpstr>
      <vt:lpstr>Arial</vt:lpstr>
      <vt:lpstr>Calibri</vt:lpstr>
      <vt:lpstr>Ion Boardroom</vt:lpstr>
      <vt:lpstr>Economic Update  Presented to the  Michigan  Aggregates Association  July 21, 2023</vt:lpstr>
      <vt:lpstr>Antitrust Statement</vt:lpstr>
      <vt:lpstr>Economic Update: Discussion Points</vt:lpstr>
      <vt:lpstr>Economic Outlook</vt:lpstr>
      <vt:lpstr>Economic Outlook</vt:lpstr>
      <vt:lpstr>Economic Outlook</vt:lpstr>
      <vt:lpstr>Economic Outlook</vt:lpstr>
      <vt:lpstr>Economic Outlook</vt:lpstr>
      <vt:lpstr>Economic Outlook</vt:lpstr>
      <vt:lpstr>Economic Outlook</vt:lpstr>
      <vt:lpstr>Economic Outlook</vt:lpstr>
      <vt:lpstr>Economic Outlook</vt:lpstr>
      <vt:lpstr>Economic Outlook</vt:lpstr>
      <vt:lpstr>Economic Outlook</vt:lpstr>
      <vt:lpstr>Economic Outlook</vt:lpstr>
      <vt:lpstr>Industry Data</vt:lpstr>
      <vt:lpstr>Construction Aggregates – Michigan Forecast</vt:lpstr>
      <vt:lpstr>Construction Aggregates – Michigan Forecast</vt:lpstr>
      <vt:lpstr>Construction Aggregates – Michigan Forecast</vt:lpstr>
      <vt:lpstr>Construction Aggregates – Michigan Forecast</vt:lpstr>
      <vt:lpstr>Construction Aggregates – Michigan Forecast</vt:lpstr>
      <vt:lpstr>Economic Outlook</vt:lpstr>
      <vt:lpstr>Summary</vt:lpstr>
      <vt:lpstr>My Final Thoughts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McCulla</dc:creator>
  <cp:lastModifiedBy>Kendra Miriani</cp:lastModifiedBy>
  <cp:revision>99</cp:revision>
  <dcterms:created xsi:type="dcterms:W3CDTF">2021-12-30T00:31:23Z</dcterms:created>
  <dcterms:modified xsi:type="dcterms:W3CDTF">2023-07-24T14:43:44Z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0x0101006E7CD39B19537748A1A3875B17AD65C9</vt:lpwstr>
  </property>
</Properties>
</file>