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2" r:id="rId3"/>
    <p:sldMasterId id="2147483692" r:id="rId4"/>
    <p:sldMasterId id="2147483700" r:id="rId5"/>
  </p:sldMasterIdLst>
  <p:notesMasterIdLst>
    <p:notesMasterId r:id="rId23"/>
  </p:notesMasterIdLst>
  <p:sldIdLst>
    <p:sldId id="347" r:id="rId6"/>
    <p:sldId id="420" r:id="rId7"/>
    <p:sldId id="404" r:id="rId8"/>
    <p:sldId id="417" r:id="rId9"/>
    <p:sldId id="414" r:id="rId10"/>
    <p:sldId id="405" r:id="rId11"/>
    <p:sldId id="419" r:id="rId12"/>
    <p:sldId id="416" r:id="rId13"/>
    <p:sldId id="415" r:id="rId14"/>
    <p:sldId id="2147469082" r:id="rId15"/>
    <p:sldId id="2147469083" r:id="rId16"/>
    <p:sldId id="2147469318" r:id="rId17"/>
    <p:sldId id="2147469363" r:id="rId18"/>
    <p:sldId id="2147469366" r:id="rId19"/>
    <p:sldId id="2147469365" r:id="rId20"/>
    <p:sldId id="2147469364" r:id="rId21"/>
    <p:sldId id="21474693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4DCD3-250B-4367-8178-93198B3881FA}" v="12" dt="2024-02-12T18:43:02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31DD2-F6BB-4E2F-95BE-A8DAF08A0AFA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B4388-0E5E-4E6E-8897-08D37A981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2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36B9AC-27D3-0340-B210-6D8ABFBFA0E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0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36B9AC-27D3-0340-B210-6D8ABFBFA0E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50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the machines in the Lower Peninsula of Michigan that are Remote Capable and need to be updated.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38BCA8-24AA-4C06-B58E-1CF2D9B31B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2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Weekly we send out updates to each of our stores, here is an example of our Novi Yard. </a:t>
            </a:r>
          </a:p>
          <a:p>
            <a:endParaRPr lang="en-US"/>
          </a:p>
          <a:p>
            <a:r>
              <a:rPr lang="en-US"/>
              <a:t>We have equipped lead men to be able to push Remote Flash. They power up the machines, whether themselves or by a yard man, lock out the cab with a tag that says, “Flash in Progress”. Then they can push the flashes through on all machines at the same time. </a:t>
            </a:r>
          </a:p>
          <a:p>
            <a:endParaRPr lang="en-US"/>
          </a:p>
          <a:p>
            <a:r>
              <a:rPr lang="en-US"/>
              <a:t>If each one was done individually with a comm adapter, it would take at least 12 hours to update these machines. </a:t>
            </a:r>
          </a:p>
          <a:p>
            <a:endParaRPr lang="en-US"/>
          </a:p>
          <a:p>
            <a:r>
              <a:rPr lang="en-US"/>
              <a:t>We are also working with CAT on the API to have a notification pop up every time a work order is opened. </a:t>
            </a:r>
          </a:p>
          <a:p>
            <a:endParaRPr lang="en-US"/>
          </a:p>
          <a:p>
            <a:r>
              <a:rPr lang="en-US"/>
              <a:t>We have flashed ******** machines remotely this year, and we haven’t even begun to start working with customers. </a:t>
            </a:r>
          </a:p>
          <a:p>
            <a:endParaRPr lang="en-US"/>
          </a:p>
          <a:p>
            <a:r>
              <a:rPr lang="en-US"/>
              <a:t>Now let’s take a look into the capabilities of Remote Troubleshoot.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8BCA8-24AA-4C06-B58E-1CF2D9B31B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20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begin we’ll have to start a Remote Troubleshoot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8BCA8-24AA-4C06-B58E-1CF2D9B31B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861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Once connected you’ll notice that the Dashboard Icons look very similar to 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8BCA8-24AA-4C06-B58E-1CF2D9B31B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77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begin we’ll have to start a Remote Troubleshoot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8BCA8-24AA-4C06-B58E-1CF2D9B31B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86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see there are a lot more things planned that will greatly expand the capabilities of Remote Troubleshoot. </a:t>
            </a:r>
          </a:p>
          <a:p>
            <a:endParaRPr lang="en-US"/>
          </a:p>
          <a:p>
            <a:r>
              <a:rPr lang="en-US"/>
              <a:t>And now I’d like to ask Steve to come talk about the Organization of Remote Services and what it might look like.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8BCA8-24AA-4C06-B58E-1CF2D9B31B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012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see there are a lot more things planned that will greatly expand the capabilities of Remote Troubleshoot. </a:t>
            </a:r>
          </a:p>
          <a:p>
            <a:endParaRPr lang="en-US"/>
          </a:p>
          <a:p>
            <a:r>
              <a:rPr lang="en-US"/>
              <a:t>And now I’d like to ask Steve to come talk about the Organization of Remote Services and what it might look like.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8BCA8-24AA-4C06-B58E-1CF2D9B31B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80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1190"/>
          <a:stretch/>
        </p:blipFill>
        <p:spPr>
          <a:xfrm>
            <a:off x="0" y="137819"/>
            <a:ext cx="12192000" cy="5062199"/>
          </a:xfrm>
          <a:prstGeom prst="rect">
            <a:avLst/>
          </a:prstGeom>
        </p:spPr>
      </p:pic>
      <p:sp>
        <p:nvSpPr>
          <p:cNvPr id="1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19411" y="2356180"/>
            <a:ext cx="6216292" cy="550333"/>
          </a:xfrm>
        </p:spPr>
        <p:txBody>
          <a:bodyPr anchor="ctr"/>
          <a:lstStyle>
            <a:lvl1pPr marL="0" indent="0">
              <a:lnSpc>
                <a:spcPct val="70000"/>
              </a:lnSpc>
              <a:buNone/>
              <a:defRPr sz="2667" baseline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19412" y="930894"/>
            <a:ext cx="6209371" cy="1380493"/>
          </a:xfrm>
        </p:spPr>
        <p:txBody>
          <a:bodyPr anchor="ctr"/>
          <a:lstStyle>
            <a:lvl1pPr marL="0" indent="0">
              <a:lnSpc>
                <a:spcPct val="70000"/>
              </a:lnSpc>
              <a:buNone/>
              <a:defRPr sz="5067" b="1"/>
            </a:lvl1pPr>
          </a:lstStyle>
          <a:p>
            <a:pPr lvl="0"/>
            <a:r>
              <a:rPr lang="en-AU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 flipH="1">
            <a:off x="616623" y="6156459"/>
            <a:ext cx="8114445" cy="0"/>
          </a:xfrm>
          <a:prstGeom prst="line">
            <a:avLst/>
          </a:prstGeom>
          <a:ln w="12700" cmpd="sng">
            <a:solidFill>
              <a:srgbClr val="FFCD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 userDrawn="1"/>
        </p:nvSpPr>
        <p:spPr>
          <a:xfrm rot="10800000">
            <a:off x="8675615" y="6095981"/>
            <a:ext cx="110903" cy="118552"/>
          </a:xfrm>
          <a:prstGeom prst="ellipse">
            <a:avLst/>
          </a:prstGeom>
          <a:solidFill>
            <a:srgbClr val="FFC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5506" y="1"/>
            <a:ext cx="11666127" cy="137296"/>
          </a:xfrm>
          <a:prstGeom prst="rect">
            <a:avLst/>
          </a:prstGeom>
          <a:solidFill>
            <a:srgbClr val="FFC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77753" y="1"/>
            <a:ext cx="277752" cy="137296"/>
          </a:xfrm>
          <a:prstGeom prst="rect">
            <a:avLst/>
          </a:prstGeom>
          <a:solidFill>
            <a:srgbClr val="FFCD11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2" y="1"/>
            <a:ext cx="277755" cy="137297"/>
          </a:xfrm>
          <a:prstGeom prst="rect">
            <a:avLst/>
          </a:prstGeom>
          <a:solidFill>
            <a:srgbClr val="FFCD11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pic>
        <p:nvPicPr>
          <p:cNvPr id="3" name="Picture 2" descr="Towe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5377" y="4203174"/>
            <a:ext cx="984500" cy="1194327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2358213" y="6324927"/>
            <a:ext cx="0" cy="21989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2625513" y="6260802"/>
            <a:ext cx="2844800" cy="366183"/>
          </a:xfrm>
        </p:spPr>
        <p:txBody>
          <a:bodyPr/>
          <a:lstStyle/>
          <a:p>
            <a:fld id="{9CF4954A-3D95-3D44-A408-A2381C9BCB19}" type="datetime3">
              <a:rPr lang="en-AU" smtClean="0"/>
              <a:t>12 February, 2024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444F2-6CEB-42C0-9796-21BBEBD62C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17496" y="5515751"/>
            <a:ext cx="1327440" cy="11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9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DA66-EB4A-0681-CD7C-8100428D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0C87B-30FC-06F7-4F06-4588039DD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C3381-6E69-C50D-9447-857278E4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EE36-DAAE-49B0-8878-0EC7D4F0752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BB761-1682-DB3E-D7E1-B50C0F9B3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B0EF1-D167-C64C-9CE8-5BCD67C6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A79-A2B2-4238-8AE1-EFCA4A22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BE53-7C43-1162-E331-610C9F3C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8FFD5-7D19-DD8A-3F4E-613C762CE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7B498-5576-786D-F970-45EF4CFF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EE36-DAAE-49B0-8878-0EC7D4F0752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9EB8C-C0B9-8260-3909-5308F3AB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75E4-4A15-6860-9DCB-AF9E055C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A79-A2B2-4238-8AE1-EFCA4A22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9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6B1D-AC8C-798E-BD99-3993692B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686C-8FC3-806E-E58D-67A02A2B1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6004B-6A09-6BE5-3ED9-136DE9D87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11EED-1CBA-E221-F982-CB2817BA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EE36-DAAE-49B0-8878-0EC7D4F0752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C0212-127D-24AF-7A1B-30916EE98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44D7C-C02A-C824-317A-34E385EC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A79-A2B2-4238-8AE1-EFCA4A22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9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560E-8BFC-214A-8C8B-6611F112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EC228-2139-C6E7-5397-962D8522D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54E00-AE2F-32E6-0625-A1847012F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0B02E-035E-812C-B18F-06C136E2D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E9EAA-6103-8511-96FA-E8C62AF0C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7C094F-0F92-8086-5825-F0E7680C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EE36-DAAE-49B0-8878-0EC7D4F0752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99175-EB3C-181A-F05C-93D505EF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CDDDB-88B4-9668-023E-A0481040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A79-A2B2-4238-8AE1-EFCA4A22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82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1216-BFF8-3D24-0C0B-B7DE0472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5B1D0-71D4-320B-F7FD-DC57EC71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EE36-DAAE-49B0-8878-0EC7D4F0752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CEF37-CB30-66A1-6D8A-34527DF5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41A33-4E28-3D86-15FE-E946D726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A79-A2B2-4238-8AE1-EFCA4A22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15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41CD0-50DA-8CB5-FA03-15D4415E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EE36-DAAE-49B0-8878-0EC7D4F0752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7C3FB-E340-BA47-D6EF-77D67A4D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9BCA0-89D6-54F6-89DA-41157E39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A79-A2B2-4238-8AE1-EFCA4A22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73CD-6921-FDF3-1168-095FA417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1A8D5-2FD5-3156-4445-7B42C874B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10B4D-D6FB-DD70-F4A4-23656A0BA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B1D42-8CD4-2D5A-C2AB-2376EBF5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EE36-DAAE-49B0-8878-0EC7D4F0752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9E95A-C8BD-29E3-D264-4DFE6C5B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4A378-C4E2-0620-68CC-BD0C85C2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A79-A2B2-4238-8AE1-EFCA4A22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4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1977D-7810-5C71-A3F4-1135C054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CEC78-9196-44AA-4BBA-F7CBFCEF9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8F7DB-461C-3273-1C42-E28682448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ACEE6-E73C-3649-A255-C83222E7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EE36-DAAE-49B0-8878-0EC7D4F0752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9C101-6017-C1D4-6A62-84DA966D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BC246-7FBD-A649-2444-E3568D8B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A79-A2B2-4238-8AE1-EFCA4A22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94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403D-FC8E-AB59-44EA-2507E62C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7FBAD-8909-83A6-6929-5AA2BC9DD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DAA76-B066-FE9D-10DC-9C825E89C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EE36-DAAE-49B0-8878-0EC7D4F0752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AFBC6-8119-1EB5-C724-D4BEA8E9A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0794-A6A9-D740-CE36-3A47EC63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A79-A2B2-4238-8AE1-EFCA4A22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0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C2414D-4E0F-4628-AA5F-EBB8E96B5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CC0DD-F499-D20B-4A31-D2B0E825D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0B19A-B3DD-5D5E-B2FE-8EB1FFD3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EE36-DAAE-49B0-8878-0EC7D4F0752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DCE8-5EE4-EA14-2BB8-65C73615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0AFF4-0749-CB61-4AC1-6F07695F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A79-A2B2-4238-8AE1-EFCA4A22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9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9187"/>
            <a:ext cx="12192000" cy="6368813"/>
          </a:xfrm>
          <a:prstGeom prst="rect">
            <a:avLst/>
          </a:prstGeom>
          <a:solidFill>
            <a:srgbClr val="FFC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44592"/>
            <a:ext cx="12192000" cy="254437"/>
          </a:xfrm>
          <a:prstGeom prst="rect">
            <a:avLst/>
          </a:prstGeom>
          <a:solidFill>
            <a:srgbClr val="FFCD11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" y="0"/>
            <a:ext cx="12192001" cy="244592"/>
          </a:xfrm>
          <a:prstGeom prst="rect">
            <a:avLst/>
          </a:prstGeom>
          <a:solidFill>
            <a:srgbClr val="FFCD11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0776" y="2688317"/>
            <a:ext cx="5209517" cy="1808427"/>
          </a:xfrm>
        </p:spPr>
        <p:txBody>
          <a:bodyPr anchor="ctr"/>
          <a:lstStyle>
            <a:lvl1pPr marL="0" indent="0" algn="l">
              <a:lnSpc>
                <a:spcPct val="70000"/>
              </a:lnSpc>
              <a:buNone/>
              <a:defRPr sz="5333" b="1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17745" y="6213915"/>
            <a:ext cx="10950073" cy="110085"/>
            <a:chOff x="-416167" y="4489436"/>
            <a:chExt cx="8212555" cy="82564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-416167" y="4534509"/>
              <a:ext cx="8177309" cy="22"/>
            </a:xfrm>
            <a:prstGeom prst="line">
              <a:avLst/>
            </a:prstGeom>
            <a:solidFill>
              <a:srgbClr val="000000"/>
            </a:solidFill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 userDrawn="1"/>
          </p:nvSpPr>
          <p:spPr>
            <a:xfrm rot="10800000">
              <a:off x="7713211" y="4489436"/>
              <a:ext cx="83177" cy="82564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E05A24-2FA1-0143-9594-E1C58316A8CD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0AC8C1-E00D-934E-9729-9D71DC9EF30A}" type="datetime3">
              <a:rPr lang="en-AU" smtClean="0"/>
              <a:t>12 February, 2024</a:t>
            </a:fld>
            <a:endParaRPr lang="en-AU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339033" y="6401556"/>
            <a:ext cx="0" cy="219899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REMOTE SERVICES TECHNOLOGY</a:t>
            </a:r>
          </a:p>
        </p:txBody>
      </p:sp>
      <p:pic>
        <p:nvPicPr>
          <p:cNvPr id="4" name="Picture 3" descr="Graphic_Overlay_Technology_CROPPED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71" y="489186"/>
            <a:ext cx="11381927" cy="57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43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C0288BF8-AAB8-B241-A21F-0CB9D3ED4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333" y="636604"/>
            <a:ext cx="11239135" cy="569993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80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[TITLE text]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E505CF91-F339-F14B-88A7-EA8839986D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333" y="248929"/>
            <a:ext cx="11239135" cy="380817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0" i="0" cap="all" baseline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[SUBHEAD text]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4216C6-44B6-5243-B621-A39416AE6225}"/>
              </a:ext>
            </a:extLst>
          </p:cNvPr>
          <p:cNvCxnSpPr>
            <a:cxnSpLocks/>
          </p:cNvCxnSpPr>
          <p:nvPr userDrawn="1"/>
        </p:nvCxnSpPr>
        <p:spPr>
          <a:xfrm>
            <a:off x="562239" y="1300852"/>
            <a:ext cx="420624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6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quipm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3932-7F2D-480F-8D05-CA26D68B4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3840" y="1122363"/>
            <a:ext cx="639540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1C259-C8B9-4CD7-8F72-9AC93EF0F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602038"/>
            <a:ext cx="5623249" cy="7180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10DE-F002-41B2-8CC4-9C1505C1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5B8-6791-4449-A619-B5283E16B3E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BBA79-AAE8-4595-A4F1-3720F9AF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3693C-207C-4489-8D97-33660D7F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8B97-8A46-4BE4-8D35-5F3DC48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2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quipm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3932-7F2D-480F-8D05-CA26D68B4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3840" y="1122363"/>
            <a:ext cx="639540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1C259-C8B9-4CD7-8F72-9AC93EF0F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602038"/>
            <a:ext cx="5623249" cy="7180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10DE-F002-41B2-8CC4-9C1505C1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5B8-6791-4449-A619-B5283E16B3E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BBA79-AAE8-4595-A4F1-3720F9AF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3693C-207C-4489-8D97-33660D7F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8B97-8A46-4BE4-8D35-5F3DC48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99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r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3932-7F2D-480F-8D05-CA26D68B4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3840" y="1122363"/>
            <a:ext cx="639540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1C259-C8B9-4CD7-8F72-9AC93EF0F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602038"/>
            <a:ext cx="5623249" cy="7180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10DE-F002-41B2-8CC4-9C1505C1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5B8-6791-4449-A619-B5283E16B3E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BBA79-AAE8-4595-A4F1-3720F9AF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3693C-207C-4489-8D97-33660D7F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8B97-8A46-4BE4-8D35-5F3DC48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03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3932-7F2D-480F-8D05-CA26D68B4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3840" y="1122363"/>
            <a:ext cx="639540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1C259-C8B9-4CD7-8F72-9AC93EF0F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602038"/>
            <a:ext cx="5623249" cy="7180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10DE-F002-41B2-8CC4-9C1505C1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5B8-6791-4449-A619-B5283E16B3E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BBA79-AAE8-4595-A4F1-3720F9AF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3693C-207C-4489-8D97-33660D7F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8B97-8A46-4BE4-8D35-5F3DC48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40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SD/EP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3932-7F2D-480F-8D05-CA26D68B4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3840" y="1122363"/>
            <a:ext cx="639540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1C259-C8B9-4CD7-8F72-9AC93EF0F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602038"/>
            <a:ext cx="5623249" cy="7180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10DE-F002-41B2-8CC4-9C1505C1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5B8-6791-4449-A619-B5283E16B3E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BBA79-AAE8-4595-A4F1-3720F9AF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3693C-207C-4489-8D97-33660D7F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8B97-8A46-4BE4-8D35-5F3DC48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94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u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3932-7F2D-480F-8D05-CA26D68B4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3840" y="1122363"/>
            <a:ext cx="639540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1C259-C8B9-4CD7-8F72-9AC93EF0F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602038"/>
            <a:ext cx="5623249" cy="7180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10DE-F002-41B2-8CC4-9C1505C1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5B8-6791-4449-A619-B5283E16B3E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BBA79-AAE8-4595-A4F1-3720F9AF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3693C-207C-4489-8D97-33660D7F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8B97-8A46-4BE4-8D35-5F3DC48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62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chnici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3932-7F2D-480F-8D05-CA26D68B4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3840" y="1122363"/>
            <a:ext cx="639540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1C259-C8B9-4CD7-8F72-9AC93EF0F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602038"/>
            <a:ext cx="5623249" cy="7180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10DE-F002-41B2-8CC4-9C1505C1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5B8-6791-4449-A619-B5283E16B3E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BBA79-AAE8-4595-A4F1-3720F9AF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3693C-207C-4489-8D97-33660D7F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8B97-8A46-4BE4-8D35-5F3DC48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87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157B3-728B-494C-B3C5-02CE476F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5B8-6791-4449-A619-B5283E16B3E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CBCD2-12FB-4CAB-BBD7-9B327872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88B25-838D-4726-A687-D8916760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8B97-8A46-4BE4-8D35-5F3DC48956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BB0CF-9D9A-4B1D-9B1E-980B68317B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825392"/>
            <a:ext cx="10515601" cy="35280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0DCB302-A273-4E7F-9182-A2F397DE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627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A20CD-D0A7-CDD2-D357-AD100397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5B8-6791-4449-A619-B5283E16B3E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57A20-2652-DEB6-6DA0-6C1824CF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339E6-982C-208A-4F39-DFA26EC9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8B97-8A46-4BE4-8D35-5F3DC48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3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9" t="1190"/>
          <a:stretch/>
        </p:blipFill>
        <p:spPr>
          <a:xfrm>
            <a:off x="-1" y="139125"/>
            <a:ext cx="12197489" cy="6720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16625" y="6208868"/>
            <a:ext cx="8908276" cy="120953"/>
            <a:chOff x="462468" y="4656650"/>
            <a:chExt cx="6681207" cy="90715"/>
          </a:xfrm>
        </p:grpSpPr>
        <p:cxnSp>
          <p:nvCxnSpPr>
            <p:cNvPr id="10" name="Straight Connector 9"/>
            <p:cNvCxnSpPr/>
            <p:nvPr userDrawn="1"/>
          </p:nvCxnSpPr>
          <p:spPr>
            <a:xfrm flipH="1">
              <a:off x="507815" y="4702008"/>
              <a:ext cx="6635860" cy="0"/>
            </a:xfrm>
            <a:prstGeom prst="line">
              <a:avLst/>
            </a:prstGeom>
            <a:ln w="12700" cmpd="sng">
              <a:solidFill>
                <a:srgbClr val="FFCD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 userDrawn="1"/>
          </p:nvSpPr>
          <p:spPr>
            <a:xfrm>
              <a:off x="462468" y="4656650"/>
              <a:ext cx="90694" cy="90715"/>
            </a:xfrm>
            <a:prstGeom prst="ellipse">
              <a:avLst/>
            </a:prstGeom>
            <a:solidFill>
              <a:srgbClr val="FFCD1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55506" y="1"/>
            <a:ext cx="11666127" cy="137296"/>
          </a:xfrm>
          <a:prstGeom prst="rect">
            <a:avLst/>
          </a:prstGeom>
          <a:solidFill>
            <a:srgbClr val="FFC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77753" y="1"/>
            <a:ext cx="277752" cy="139700"/>
          </a:xfrm>
          <a:prstGeom prst="rect">
            <a:avLst/>
          </a:prstGeom>
          <a:solidFill>
            <a:srgbClr val="FFCD11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2" y="1"/>
            <a:ext cx="277755" cy="137297"/>
          </a:xfrm>
          <a:prstGeom prst="rect">
            <a:avLst/>
          </a:prstGeom>
          <a:solidFill>
            <a:srgbClr val="FFCD11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 bwMode="auto">
          <a:xfrm>
            <a:off x="509739" y="1587807"/>
            <a:ext cx="5586261" cy="382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EF7A-54AC-0B41-B471-3987F093FE39}" type="datetime3">
              <a:rPr lang="en-AU" smtClean="0"/>
              <a:t>12 February, 2024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E05A24-2FA1-0143-9594-E1C58316A8CD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39033" y="6401556"/>
            <a:ext cx="0" cy="219899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REMOTE SERVICES TECHNOLOGY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24B315-DD65-48CE-B34F-0100B2CFC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7496" y="5515751"/>
            <a:ext cx="1327440" cy="11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31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chin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126B-50D6-4FC0-A353-7DB1A575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50" y="365125"/>
            <a:ext cx="844264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58CE6-9097-4844-B7B7-D24ADD28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EECA-9DCD-42D2-A237-EEB1E06325B6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3FD4C-D780-4470-92B3-1E20F049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81C55-0227-419C-8FCC-033C6EF7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0C14-8ECA-46B0-9BE7-5F1A44D0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40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chin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126B-50D6-4FC0-A353-7DB1A575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50" y="365125"/>
            <a:ext cx="844264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58CE6-9097-4844-B7B7-D24ADD28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EECA-9DCD-42D2-A237-EEB1E06325B6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3FD4C-D780-4470-92B3-1E20F049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81C55-0227-419C-8FCC-033C6EF7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0C14-8ECA-46B0-9BE7-5F1A44D0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0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126B-50D6-4FC0-A353-7DB1A575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50" y="365125"/>
            <a:ext cx="844264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58CE6-9097-4844-B7B7-D24ADD28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EECA-9DCD-42D2-A237-EEB1E06325B6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3FD4C-D780-4470-92B3-1E20F049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81C55-0227-419C-8FCC-033C6EF7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0C14-8ECA-46B0-9BE7-5F1A44D0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98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126B-50D6-4FC0-A353-7DB1A575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50" y="365125"/>
            <a:ext cx="844264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58CE6-9097-4844-B7B7-D24ADD28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EECA-9DCD-42D2-A237-EEB1E06325B6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3FD4C-D780-4470-92B3-1E20F049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81C55-0227-419C-8FCC-033C6EF7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0C14-8ECA-46B0-9BE7-5F1A44D0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98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SD/EP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126B-50D6-4FC0-A353-7DB1A575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50" y="365125"/>
            <a:ext cx="844264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58CE6-9097-4844-B7B7-D24ADD28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EECA-9DCD-42D2-A237-EEB1E06325B6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3FD4C-D780-4470-92B3-1E20F049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81C55-0227-419C-8FCC-033C6EF7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0C14-8ECA-46B0-9BE7-5F1A44D0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38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u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126B-50D6-4FC0-A353-7DB1A575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50" y="365125"/>
            <a:ext cx="844264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58CE6-9097-4844-B7B7-D24ADD28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EECA-9DCD-42D2-A237-EEB1E06325B6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3FD4C-D780-4470-92B3-1E20F049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81C55-0227-419C-8FCC-033C6EF7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0C14-8ECA-46B0-9BE7-5F1A44D0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73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chnici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126B-50D6-4FC0-A353-7DB1A575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50" y="365125"/>
            <a:ext cx="8442649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58CE6-9097-4844-B7B7-D24ADD28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EECA-9DCD-42D2-A237-EEB1E06325B6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3FD4C-D780-4470-92B3-1E20F049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81C55-0227-419C-8FCC-033C6EF7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0C14-8ECA-46B0-9BE7-5F1A44D0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28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chin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A23E-E095-4874-B278-871A03A7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36" y="374456"/>
            <a:ext cx="7186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3C36A-0E61-419A-978E-25D20A69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36" y="1834956"/>
            <a:ext cx="718612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BC41-6949-4EB7-B88D-7ECDC63C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411D-4106-47D7-AB3D-E89C2F68B1E0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E35-DBCC-4600-8BF3-1BC4856B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62B12-6370-4167-A250-81B45395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2F8-E6A9-4C47-9CE5-DCF1943E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12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chin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A23E-E095-4874-B278-871A03A7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36" y="374456"/>
            <a:ext cx="7186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3C36A-0E61-419A-978E-25D20A69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36" y="1834956"/>
            <a:ext cx="718612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BC41-6949-4EB7-B88D-7ECDC63C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411D-4106-47D7-AB3D-E89C2F68B1E0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E35-DBCC-4600-8BF3-1BC4856B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62B12-6370-4167-A250-81B45395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2F8-E6A9-4C47-9CE5-DCF1943E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3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A23E-E095-4874-B278-871A03A7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36" y="374456"/>
            <a:ext cx="7186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3C36A-0E61-419A-978E-25D20A69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36" y="1834956"/>
            <a:ext cx="718612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BC41-6949-4EB7-B88D-7ECDC63C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411D-4106-47D7-AB3D-E89C2F68B1E0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E35-DBCC-4600-8BF3-1BC4856B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62B12-6370-4167-A250-81B45395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2F8-E6A9-4C47-9CE5-DCF1943E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idx="14"/>
          </p:nvPr>
        </p:nvSpPr>
        <p:spPr bwMode="auto">
          <a:xfrm>
            <a:off x="499480" y="1593451"/>
            <a:ext cx="5367467" cy="382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AU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16625" y="6208868"/>
            <a:ext cx="8908276" cy="120953"/>
            <a:chOff x="462468" y="4656650"/>
            <a:chExt cx="6681207" cy="90715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507815" y="4702008"/>
              <a:ext cx="6635860" cy="0"/>
            </a:xfrm>
            <a:prstGeom prst="line">
              <a:avLst/>
            </a:prstGeom>
            <a:ln w="12700" cmpd="sng">
              <a:solidFill>
                <a:srgbClr val="FFCD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 userDrawn="1"/>
          </p:nvSpPr>
          <p:spPr>
            <a:xfrm>
              <a:off x="462468" y="4656650"/>
              <a:ext cx="90694" cy="90715"/>
            </a:xfrm>
            <a:prstGeom prst="ellipse">
              <a:avLst/>
            </a:prstGeom>
            <a:solidFill>
              <a:srgbClr val="FFCD1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idx="13"/>
          </p:nvPr>
        </p:nvSpPr>
        <p:spPr bwMode="auto">
          <a:xfrm>
            <a:off x="6315792" y="1593451"/>
            <a:ext cx="5367467" cy="382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DE4334D-9ECA-1C45-8540-AD9C22CAC9CC}" type="datetime3">
              <a:rPr lang="en-AU" smtClean="0"/>
              <a:t>12 February, 2024</a:t>
            </a:fld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E05A24-2FA1-0143-9594-E1C58316A8CD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339033" y="6401556"/>
            <a:ext cx="0" cy="219899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 dirty="0"/>
              <a:t>REMOTE SERVICES TECHNOLOGY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555506" y="1"/>
            <a:ext cx="11666127" cy="137296"/>
          </a:xfrm>
          <a:prstGeom prst="rect">
            <a:avLst/>
          </a:prstGeom>
          <a:solidFill>
            <a:srgbClr val="FFC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77753" y="1"/>
            <a:ext cx="277752" cy="139700"/>
          </a:xfrm>
          <a:prstGeom prst="rect">
            <a:avLst/>
          </a:prstGeom>
          <a:solidFill>
            <a:srgbClr val="FFCD11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-2" y="1"/>
            <a:ext cx="277755" cy="137297"/>
          </a:xfrm>
          <a:prstGeom prst="rect">
            <a:avLst/>
          </a:prstGeom>
          <a:solidFill>
            <a:srgbClr val="FFCD11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8C5C67-5463-41B9-B4F4-B2D4DEC16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7496" y="5515751"/>
            <a:ext cx="1327440" cy="11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31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A23E-E095-4874-B278-871A03A7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36" y="374456"/>
            <a:ext cx="7186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3C36A-0E61-419A-978E-25D20A69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36" y="1834956"/>
            <a:ext cx="718612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BC41-6949-4EB7-B88D-7ECDC63C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411D-4106-47D7-AB3D-E89C2F68B1E0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E35-DBCC-4600-8BF3-1BC4856B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62B12-6370-4167-A250-81B45395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2F8-E6A9-4C47-9CE5-DCF1943E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443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SD/EP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A23E-E095-4874-B278-871A03A7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36" y="374456"/>
            <a:ext cx="7186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3C36A-0E61-419A-978E-25D20A69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36" y="1834956"/>
            <a:ext cx="718612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BC41-6949-4EB7-B88D-7ECDC63C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411D-4106-47D7-AB3D-E89C2F68B1E0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E35-DBCC-4600-8BF3-1BC4856B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62B12-6370-4167-A250-81B45395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2F8-E6A9-4C47-9CE5-DCF1943E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65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A23E-E095-4874-B278-871A03A7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36" y="374456"/>
            <a:ext cx="7186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3C36A-0E61-419A-978E-25D20A69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36" y="1834956"/>
            <a:ext cx="718612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BC41-6949-4EB7-B88D-7ECDC63C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411D-4106-47D7-AB3D-E89C2F68B1E0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E35-DBCC-4600-8BF3-1BC4856B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62B12-6370-4167-A250-81B45395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2F8-E6A9-4C47-9CE5-DCF1943E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90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chnici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A23E-E095-4874-B278-871A03A7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36" y="374456"/>
            <a:ext cx="7186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3C36A-0E61-419A-978E-25D20A69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36" y="1834956"/>
            <a:ext cx="718612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BC41-6949-4EB7-B88D-7ECDC63C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411D-4106-47D7-AB3D-E89C2F68B1E0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E35-DBCC-4600-8BF3-1BC4856B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62B12-6370-4167-A250-81B45395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2F8-E6A9-4C47-9CE5-DCF1943E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2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pervis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A23E-E095-4874-B278-871A03A7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36" y="374456"/>
            <a:ext cx="718612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3C36A-0E61-419A-978E-25D20A69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36" y="1834956"/>
            <a:ext cx="718612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BC41-6949-4EB7-B88D-7ECDC63C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411D-4106-47D7-AB3D-E89C2F68B1E0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E35-DBCC-4600-8BF3-1BC4856B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62B12-6370-4167-A250-81B45395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2F8-E6A9-4C47-9CE5-DCF1943E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0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616625" y="6208868"/>
            <a:ext cx="8908276" cy="120953"/>
            <a:chOff x="462468" y="4656650"/>
            <a:chExt cx="6681207" cy="90715"/>
          </a:xfrm>
        </p:grpSpPr>
        <p:cxnSp>
          <p:nvCxnSpPr>
            <p:cNvPr id="7" name="Straight Connector 6"/>
            <p:cNvCxnSpPr/>
            <p:nvPr userDrawn="1"/>
          </p:nvCxnSpPr>
          <p:spPr>
            <a:xfrm flipH="1">
              <a:off x="507815" y="4702008"/>
              <a:ext cx="6635860" cy="0"/>
            </a:xfrm>
            <a:prstGeom prst="line">
              <a:avLst/>
            </a:prstGeom>
            <a:ln w="12700" cmpd="sng">
              <a:solidFill>
                <a:srgbClr val="FFCD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 userDrawn="1"/>
          </p:nvSpPr>
          <p:spPr>
            <a:xfrm>
              <a:off x="462468" y="4656650"/>
              <a:ext cx="90694" cy="90715"/>
            </a:xfrm>
            <a:prstGeom prst="ellipse">
              <a:avLst/>
            </a:prstGeom>
            <a:solidFill>
              <a:srgbClr val="FFCD1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EAEC-D00D-8040-AB70-2D49FDA1AA09}" type="datetime3">
              <a:rPr lang="en-AU" smtClean="0"/>
              <a:t>12 February, 2024</a:t>
            </a:fld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E05A24-2FA1-0143-9594-E1C58316A8CD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39033" y="6401556"/>
            <a:ext cx="0" cy="219899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REMOTE SERVICES TECHNOLOGY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55506" y="1"/>
            <a:ext cx="11666127" cy="137296"/>
          </a:xfrm>
          <a:prstGeom prst="rect">
            <a:avLst/>
          </a:prstGeom>
          <a:solidFill>
            <a:srgbClr val="FFC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77753" y="1"/>
            <a:ext cx="277752" cy="139700"/>
          </a:xfrm>
          <a:prstGeom prst="rect">
            <a:avLst/>
          </a:prstGeom>
          <a:solidFill>
            <a:srgbClr val="FFCD11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2" y="1"/>
            <a:ext cx="277755" cy="137297"/>
          </a:xfrm>
          <a:prstGeom prst="rect">
            <a:avLst/>
          </a:prstGeom>
          <a:solidFill>
            <a:srgbClr val="FFCD11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126533-72C2-4F92-9F31-FA77746F2E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7496" y="5515751"/>
            <a:ext cx="1327440" cy="11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7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4559-364B-9F4F-A537-6E56DA257E4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16625" y="6208868"/>
            <a:ext cx="8908276" cy="120953"/>
            <a:chOff x="462468" y="4656650"/>
            <a:chExt cx="6681207" cy="90715"/>
          </a:xfrm>
        </p:grpSpPr>
        <p:cxnSp>
          <p:nvCxnSpPr>
            <p:cNvPr id="6" name="Straight Connector 5"/>
            <p:cNvCxnSpPr/>
            <p:nvPr userDrawn="1"/>
          </p:nvCxnSpPr>
          <p:spPr>
            <a:xfrm flipH="1">
              <a:off x="507815" y="4702008"/>
              <a:ext cx="6635860" cy="0"/>
            </a:xfrm>
            <a:prstGeom prst="line">
              <a:avLst/>
            </a:prstGeom>
            <a:ln w="12700" cmpd="sng">
              <a:solidFill>
                <a:srgbClr val="FFCD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 userDrawn="1"/>
          </p:nvSpPr>
          <p:spPr>
            <a:xfrm>
              <a:off x="462468" y="4656650"/>
              <a:ext cx="90694" cy="90715"/>
            </a:xfrm>
            <a:prstGeom prst="ellipse">
              <a:avLst/>
            </a:prstGeom>
            <a:solidFill>
              <a:srgbClr val="FFCD1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AE01950-CAE4-BB4D-8DE7-7454B07F2CA3}" type="datetime3">
              <a:rPr lang="en-AU" smtClean="0"/>
              <a:t>12 February, 2024</a:t>
            </a:fld>
            <a:endParaRPr lang="en-AU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39033" y="6401556"/>
            <a:ext cx="0" cy="219899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/>
              <a:t>REMOTE SERVICES TECHNOLOGY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5506" y="1"/>
            <a:ext cx="11666127" cy="137296"/>
          </a:xfrm>
          <a:prstGeom prst="rect">
            <a:avLst/>
          </a:prstGeom>
          <a:solidFill>
            <a:srgbClr val="FFCD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77753" y="1"/>
            <a:ext cx="277752" cy="139700"/>
          </a:xfrm>
          <a:prstGeom prst="rect">
            <a:avLst/>
          </a:prstGeom>
          <a:solidFill>
            <a:srgbClr val="FFCD11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2" y="1"/>
            <a:ext cx="277755" cy="137297"/>
          </a:xfrm>
          <a:prstGeom prst="rect">
            <a:avLst/>
          </a:prstGeom>
          <a:solidFill>
            <a:srgbClr val="FFCD11">
              <a:alpha val="5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495405-7CB3-4E61-9DEE-636C3B9F7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7496" y="5515751"/>
            <a:ext cx="1327440" cy="11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5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Foo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961034" y="5913967"/>
            <a:ext cx="1693333" cy="474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4317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157B3-728B-494C-B3C5-02CE476F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75B8-6791-4449-A619-B5283E16B3E7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CBCD2-12FB-4CAB-BBD7-9B327872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88B25-838D-4726-A687-D8916760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78B97-8A46-4BE4-8D35-5F3DC48956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BB0CF-9D9A-4B1D-9B1E-980B68317B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825392"/>
            <a:ext cx="10515601" cy="35280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0DCB302-A273-4E7F-9182-A2F397DE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05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92FD-6BEC-11D8-7D5F-A476E948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57F2E-A1DC-47D6-C6B3-4DE9EE2A4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DDB2B-533B-3001-2EFF-192713D8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8EE36-DAAE-49B0-8878-0EC7D4F0752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6C72A-9BBD-2FD1-6C7B-22D54093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19D01-86CF-5316-E8F4-52B0848D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BA79-A2B2-4238-8AE1-EFCA4A22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7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9739" y="304989"/>
            <a:ext cx="86783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9739" y="1587807"/>
            <a:ext cx="5586261" cy="382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8687" y="6321853"/>
            <a:ext cx="442384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959"/>
                </a:solidFill>
                <a:latin typeface="Arial Narrow"/>
                <a:cs typeface="Arial Narrow"/>
              </a:defRPr>
            </a:lvl1pPr>
          </a:lstStyle>
          <a:p>
            <a:pPr>
              <a:defRPr/>
            </a:pPr>
            <a:fld id="{FEE05A24-2FA1-0143-9594-E1C58316A8CD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3343867" y="6321855"/>
            <a:ext cx="1569484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04BC1A8C-418F-574A-83AA-9F5D0FEE4A89}" type="datetime3">
              <a:rPr lang="en-AU" smtClean="0"/>
              <a:t>12 February, 2024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64059" y="6321854"/>
            <a:ext cx="243001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AU" dirty="0"/>
              <a:t>REMOTE SERVICES TECHNOLOGY</a:t>
            </a:r>
          </a:p>
        </p:txBody>
      </p:sp>
    </p:spTree>
    <p:extLst>
      <p:ext uri="{BB962C8B-B14F-4D97-AF65-F5344CB8AC3E}">
        <p14:creationId xmlns:p14="http://schemas.microsoft.com/office/powerpoint/2010/main" val="355268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 algn="l" defTabSz="609585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 Narrow"/>
          <a:ea typeface="ＭＳ Ｐゴシック" charset="0"/>
          <a:cs typeface="Arial Narrow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595959"/>
          </a:solidFill>
          <a:latin typeface="Arial Narrow" charset="0"/>
          <a:ea typeface="ＭＳ Ｐゴシック" charset="0"/>
          <a:cs typeface="Arial Narrow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595959"/>
          </a:solidFill>
          <a:latin typeface="Arial Narrow" charset="0"/>
          <a:ea typeface="ＭＳ Ｐゴシック" charset="0"/>
          <a:cs typeface="Arial Narrow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595959"/>
          </a:solidFill>
          <a:latin typeface="Arial Narrow" charset="0"/>
          <a:ea typeface="ＭＳ Ｐゴシック" charset="0"/>
          <a:cs typeface="Arial Narrow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595959"/>
          </a:solidFill>
          <a:latin typeface="Arial Narrow" charset="0"/>
          <a:ea typeface="ＭＳ Ｐゴシック" charset="0"/>
          <a:cs typeface="Arial Narrow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2667" b="1">
          <a:solidFill>
            <a:srgbClr val="595959"/>
          </a:solidFill>
          <a:latin typeface="Arial Narrow" charset="0"/>
          <a:ea typeface="ＭＳ Ｐゴシック" charset="0"/>
          <a:cs typeface="Arial Narrow" charset="0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2667" b="1">
          <a:solidFill>
            <a:srgbClr val="595959"/>
          </a:solidFill>
          <a:latin typeface="Arial Narrow" charset="0"/>
          <a:ea typeface="ＭＳ Ｐゴシック" charset="0"/>
          <a:cs typeface="Arial Narrow" charset="0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2667" b="1">
          <a:solidFill>
            <a:srgbClr val="595959"/>
          </a:solidFill>
          <a:latin typeface="Arial Narrow" charset="0"/>
          <a:ea typeface="ＭＳ Ｐゴシック" charset="0"/>
          <a:cs typeface="Arial Narrow" charset="0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2667" b="1">
          <a:solidFill>
            <a:srgbClr val="595959"/>
          </a:solidFill>
          <a:latin typeface="Arial Narrow" charset="0"/>
          <a:ea typeface="ＭＳ Ｐゴシック" charset="0"/>
          <a:cs typeface="Arial Narrow" charset="0"/>
        </a:defRPr>
      </a:lvl9pPr>
    </p:titleStyle>
    <p:bodyStyle>
      <a:lvl1pPr marL="0" indent="0" algn="l" defTabSz="60958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Lucida Grande"/>
        <a:buNone/>
        <a:defRPr sz="1600" kern="1200">
          <a:solidFill>
            <a:schemeClr val="tx1"/>
          </a:solidFill>
          <a:latin typeface="Arial Narrow"/>
          <a:ea typeface="ＭＳ Ｐゴシック" charset="0"/>
          <a:cs typeface="Arial Narrow"/>
        </a:defRPr>
      </a:lvl1pPr>
      <a:lvl2pPr marL="590536" indent="-224361" algn="l" defTabSz="60958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Lucida Grande"/>
        <a:buChar char="-"/>
        <a:defRPr sz="1600" kern="1200">
          <a:solidFill>
            <a:schemeClr val="tx1"/>
          </a:solidFill>
          <a:latin typeface="Arial Narrow"/>
          <a:ea typeface="ＭＳ Ｐゴシック" charset="0"/>
          <a:cs typeface="Arial Narrow"/>
        </a:defRPr>
      </a:lvl2pPr>
      <a:lvl3pPr marL="1523962" indent="-304792" algn="l" defTabSz="60958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Lucida Grande"/>
        <a:buChar char="-"/>
        <a:defRPr sz="1400" kern="1200">
          <a:solidFill>
            <a:schemeClr val="tx1"/>
          </a:solidFill>
          <a:latin typeface="Arial Narrow"/>
          <a:ea typeface="ＭＳ Ｐゴシック" charset="0"/>
          <a:cs typeface="Arial Narrow"/>
        </a:defRPr>
      </a:lvl3pPr>
      <a:lvl4pPr marL="2133547" indent="-304792" algn="l" defTabSz="60958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Lucida Grande"/>
        <a:buChar char="-"/>
        <a:defRPr sz="1200" kern="1200">
          <a:solidFill>
            <a:schemeClr val="tx1"/>
          </a:solidFill>
          <a:latin typeface="Arial Narrow"/>
          <a:ea typeface="ＭＳ Ｐゴシック" charset="0"/>
          <a:cs typeface="Arial Narrow"/>
        </a:defRPr>
      </a:lvl4pPr>
      <a:lvl5pPr marL="2743131" indent="-304792" algn="l" defTabSz="60958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Lucida Grande"/>
        <a:buChar char="-"/>
        <a:defRPr sz="1200" kern="1200">
          <a:solidFill>
            <a:schemeClr val="tx1"/>
          </a:solidFill>
          <a:latin typeface="Arial Narrow"/>
          <a:ea typeface="ＭＳ Ｐゴシック" charset="0"/>
          <a:cs typeface="Arial Narrow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2D348-C8EE-02EE-C591-6CC96B60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81C51-A7DA-3F52-B7FC-CF78CA60A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2E78A-4A92-5F5B-8620-F749ED4E7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8EE36-DAAE-49B0-8878-0EC7D4F0752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AC853-5745-32B1-7D4F-C45EC8550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B0403-AFDA-C826-E150-CF326BDE8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BA79-A2B2-4238-8AE1-EFCA4A22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8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3A567-3C3E-45F5-9CEE-2D245AED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5381F-10B6-4324-BD26-51061A5DB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23F04-BE75-4434-BC46-6FBBFBD2E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8EE36-DAAE-49B0-8878-0EC7D4F0752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5E23E-8DC7-4C37-8E38-8D1A87F7C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106EE-3741-4B2B-BA27-3B87C2F84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BA79-A2B2-4238-8AE1-EFCA4A228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7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swald Medium" panose="000006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swald Medium" panose="000006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swald Medium" panose="000006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swald Medium" panose="000006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swald Medium" panose="000006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088899-69C9-459B-A64F-4CCBBFF0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05350-02E9-49C3-A9FA-9691CEE1C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ADAA8-9D56-4B82-BAD2-323238690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EECA-9DCD-42D2-A237-EEB1E06325B6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1EB53-FDD3-4B4E-830E-29B3C3A81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E46C0-3BDF-4A7D-AE98-A1C1D6A20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E0C14-8ECA-46B0-9BE7-5F1A44D0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6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swald Medium" panose="000006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swald Medium" panose="000006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swald Medium" panose="000006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swald Medium" panose="000006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swald Medium" panose="000006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F72EA5-BE27-4458-9B3D-035ADB3C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4D060-6F8D-4191-A185-C9B30DD0C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7055-9358-403E-9491-E74A1754E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411D-4106-47D7-AB3D-E89C2F68B1E0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97518-47F2-44EC-A4F3-2DF8FF36F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7D21E-DB11-4869-A04C-C44A2CD36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62F8-E6A9-4C47-9CE5-DCF1943E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swald Medium" panose="000006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swald Medium" panose="000006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swald Medium" panose="000006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swald Medium" panose="000006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swald Medium" panose="000006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hyperlink" Target="https://www.michigancat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0tKhesllJk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tiff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tiff"/><Relationship Id="rId5" Type="http://schemas.openxmlformats.org/officeDocument/2006/relationships/image" Target="../media/image36.tif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9411" y="930894"/>
            <a:ext cx="7540855" cy="1380493"/>
          </a:xfrm>
        </p:spPr>
        <p:txBody>
          <a:bodyPr/>
          <a:lstStyle/>
          <a:p>
            <a:r>
              <a:rPr lang="en-US" sz="5333" dirty="0">
                <a:solidFill>
                  <a:schemeClr val="accent1"/>
                </a:solidFill>
              </a:rPr>
              <a:t>REMOTE SERVICES TECHNOLOGY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0131" y="6318636"/>
            <a:ext cx="360459" cy="42406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6" name="Picture 5" descr="32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32" y="2719976"/>
            <a:ext cx="3373779" cy="3176928"/>
          </a:xfrm>
          <a:prstGeom prst="rect">
            <a:avLst/>
          </a:prstGeom>
        </p:spPr>
      </p:pic>
      <p:pic>
        <p:nvPicPr>
          <p:cNvPr id="2" name="Picture 2" descr="Michigan CAT Logo">
            <a:hlinkClick r:id="rId4"/>
            <a:extLst>
              <a:ext uri="{FF2B5EF4-FFF2-40B4-BE49-F238E27FC236}">
                <a16:creationId xmlns:a16="http://schemas.microsoft.com/office/drawing/2014/main" id="{35D233E2-2626-04E2-9164-DFB814ABA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66" y="244342"/>
            <a:ext cx="3496515" cy="9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3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36D1D3-3FA6-1818-F015-1A73E2894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62" y="503476"/>
            <a:ext cx="4486275" cy="496957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C8A94E-73EA-78F7-07F3-B8705C396571}"/>
              </a:ext>
            </a:extLst>
          </p:cNvPr>
          <p:cNvSpPr txBox="1"/>
          <p:nvPr/>
        </p:nvSpPr>
        <p:spPr>
          <a:xfrm>
            <a:off x="339724" y="1726379"/>
            <a:ext cx="5959476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b="1">
                <a:latin typeface="+mj-lt"/>
              </a:rPr>
              <a:t>Remote Flash </a:t>
            </a:r>
          </a:p>
          <a:p>
            <a:pPr algn="ctr"/>
            <a:r>
              <a:rPr lang="en-US" sz="4800" b="1">
                <a:latin typeface="+mj-lt"/>
              </a:rPr>
              <a:t>Capable Machines </a:t>
            </a:r>
          </a:p>
          <a:p>
            <a:pPr algn="ctr"/>
            <a:r>
              <a:rPr lang="en-US" sz="4400" b="1">
                <a:latin typeface="+mj-lt"/>
              </a:rPr>
              <a:t>that need an update</a:t>
            </a:r>
            <a:endParaRPr lang="en-US" sz="4400" b="1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08174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S Performance  Power BI and 12 more pages  Work  Microsoft Edge">
            <a:extLst>
              <a:ext uri="{FF2B5EF4-FFF2-40B4-BE49-F238E27FC236}">
                <a16:creationId xmlns:a16="http://schemas.microsoft.com/office/drawing/2014/main" id="{770DC310-0EBB-B500-EE3A-EFF7E323D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27" y="50800"/>
            <a:ext cx="10173346" cy="6759729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B70DD9B1-148E-581C-E6AE-47676C3029A4}"/>
              </a:ext>
            </a:extLst>
          </p:cNvPr>
          <p:cNvSpPr/>
          <p:nvPr/>
        </p:nvSpPr>
        <p:spPr>
          <a:xfrm rot="10800000" flipH="1">
            <a:off x="203198" y="-1574800"/>
            <a:ext cx="6146801" cy="2475560"/>
          </a:xfrm>
          <a:prstGeom prst="snip1Rect">
            <a:avLst>
              <a:gd name="adj" fmla="val 50000"/>
            </a:avLst>
          </a:prstGeom>
          <a:solidFill>
            <a:srgbClr val="FECE12"/>
          </a:solidFill>
          <a:ln>
            <a:noFill/>
          </a:ln>
          <a:effectLst>
            <a:outerShdw blurRad="165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ACE5EC7B-C061-7252-DF36-53351CEC9C92}"/>
              </a:ext>
            </a:extLst>
          </p:cNvPr>
          <p:cNvSpPr/>
          <p:nvPr/>
        </p:nvSpPr>
        <p:spPr>
          <a:xfrm rot="10800000" flipH="1">
            <a:off x="-787402" y="-1866902"/>
            <a:ext cx="6146801" cy="3237871"/>
          </a:xfrm>
          <a:prstGeom prst="snip1Rect">
            <a:avLst>
              <a:gd name="adj" fmla="val 50000"/>
            </a:avLst>
          </a:prstGeom>
          <a:solidFill>
            <a:srgbClr val="FECE12"/>
          </a:solidFill>
          <a:ln>
            <a:noFill/>
          </a:ln>
          <a:effectLst>
            <a:outerShdw blurRad="165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5049C5-FC17-E607-4826-C6563AC21A05}"/>
              </a:ext>
            </a:extLst>
          </p:cNvPr>
          <p:cNvSpPr txBox="1"/>
          <p:nvPr/>
        </p:nvSpPr>
        <p:spPr>
          <a:xfrm>
            <a:off x="0" y="428340"/>
            <a:ext cx="406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Machines in Novi Yard</a:t>
            </a:r>
          </a:p>
        </p:txBody>
      </p:sp>
    </p:spTree>
    <p:extLst>
      <p:ext uri="{BB962C8B-B14F-4D97-AF65-F5344CB8AC3E}">
        <p14:creationId xmlns:p14="http://schemas.microsoft.com/office/powerpoint/2010/main" val="295640179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645D-FE3E-345D-7FBB-56DFAEA64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/>
              <a:t>Remote Troubleshoot</a:t>
            </a:r>
          </a:p>
        </p:txBody>
      </p:sp>
    </p:spTree>
    <p:extLst>
      <p:ext uri="{BB962C8B-B14F-4D97-AF65-F5344CB8AC3E}">
        <p14:creationId xmlns:p14="http://schemas.microsoft.com/office/powerpoint/2010/main" val="3662295352"/>
      </p:ext>
    </p:extLst>
  </p:cSld>
  <p:clrMapOvr>
    <a:masterClrMapping/>
  </p:clrMapOvr>
  <p:transition spd="slow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343807-F6ED-4374-046A-37DBDAECBA20}"/>
              </a:ext>
            </a:extLst>
          </p:cNvPr>
          <p:cNvSpPr txBox="1"/>
          <p:nvPr/>
        </p:nvSpPr>
        <p:spPr>
          <a:xfrm>
            <a:off x="675958" y="4221511"/>
            <a:ext cx="742546" cy="548521"/>
          </a:xfrm>
          <a:prstGeom prst="roundRect">
            <a:avLst>
              <a:gd name="adj" fmla="val 810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ECM Status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8A38B-1B8D-7616-035F-AE6E6766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26" y="2446879"/>
            <a:ext cx="7257143" cy="16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3863BC-CCA6-B681-C611-192A030DDAE1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1047231" y="3722306"/>
            <a:ext cx="1666785" cy="499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1B32CA-C902-D3C3-5E99-A2BF9E63CBBB}"/>
              </a:ext>
            </a:extLst>
          </p:cNvPr>
          <p:cNvSpPr txBox="1"/>
          <p:nvPr/>
        </p:nvSpPr>
        <p:spPr>
          <a:xfrm>
            <a:off x="1456581" y="4221512"/>
            <a:ext cx="1015527" cy="774383"/>
          </a:xfrm>
          <a:prstGeom prst="roundRect">
            <a:avLst>
              <a:gd name="adj" fmla="val 810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Diagnostic Codes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77345-0D40-99BD-5A69-C783B6735FF0}"/>
              </a:ext>
            </a:extLst>
          </p:cNvPr>
          <p:cNvSpPr txBox="1"/>
          <p:nvPr/>
        </p:nvSpPr>
        <p:spPr>
          <a:xfrm>
            <a:off x="2510185" y="4221512"/>
            <a:ext cx="1015527" cy="774383"/>
          </a:xfrm>
          <a:prstGeom prst="roundRect">
            <a:avLst>
              <a:gd name="adj" fmla="val 810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Logged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Diagnostic Codes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B6FEFB-731F-CC5D-27C5-FBE9636A4A81}"/>
              </a:ext>
            </a:extLst>
          </p:cNvPr>
          <p:cNvSpPr txBox="1"/>
          <p:nvPr/>
        </p:nvSpPr>
        <p:spPr>
          <a:xfrm>
            <a:off x="4627120" y="4319797"/>
            <a:ext cx="1015527" cy="548521"/>
          </a:xfrm>
          <a:prstGeom prst="roundRect">
            <a:avLst>
              <a:gd name="adj" fmla="val 810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Logged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6FA2E4-3762-216F-4F0C-BA7F3202FCD4}"/>
              </a:ext>
            </a:extLst>
          </p:cNvPr>
          <p:cNvSpPr txBox="1"/>
          <p:nvPr/>
        </p:nvSpPr>
        <p:spPr>
          <a:xfrm>
            <a:off x="3573516" y="4318787"/>
            <a:ext cx="1015527" cy="548521"/>
          </a:xfrm>
          <a:prstGeom prst="roundRect">
            <a:avLst>
              <a:gd name="adj" fmla="val 810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DABDCC-895E-8D64-FE07-E5131251A9C9}"/>
              </a:ext>
            </a:extLst>
          </p:cNvPr>
          <p:cNvSpPr txBox="1"/>
          <p:nvPr/>
        </p:nvSpPr>
        <p:spPr>
          <a:xfrm>
            <a:off x="5680724" y="4318787"/>
            <a:ext cx="1015527" cy="548521"/>
          </a:xfrm>
          <a:prstGeom prst="roundRect">
            <a:avLst>
              <a:gd name="adj" fmla="val 810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ECM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29988-2254-B736-331F-6EBD2869F02E}"/>
              </a:ext>
            </a:extLst>
          </p:cNvPr>
          <p:cNvSpPr txBox="1"/>
          <p:nvPr/>
        </p:nvSpPr>
        <p:spPr>
          <a:xfrm>
            <a:off x="6734328" y="4318786"/>
            <a:ext cx="1242351" cy="548521"/>
          </a:xfrm>
          <a:prstGeom prst="roundRect">
            <a:avLst>
              <a:gd name="adj" fmla="val 810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ECM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E2D6A1-2449-6A10-549A-B2461539F0BC}"/>
              </a:ext>
            </a:extLst>
          </p:cNvPr>
          <p:cNvSpPr txBox="1"/>
          <p:nvPr/>
        </p:nvSpPr>
        <p:spPr>
          <a:xfrm>
            <a:off x="8014756" y="4315924"/>
            <a:ext cx="1242351" cy="548521"/>
          </a:xfrm>
          <a:prstGeom prst="roundRect">
            <a:avLst>
              <a:gd name="adj" fmla="val 810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Disconnect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B4595-A47B-7354-A3F0-6FAB6B4DA174}"/>
              </a:ext>
            </a:extLst>
          </p:cNvPr>
          <p:cNvSpPr txBox="1"/>
          <p:nvPr/>
        </p:nvSpPr>
        <p:spPr>
          <a:xfrm>
            <a:off x="9295184" y="4310200"/>
            <a:ext cx="1242351" cy="548521"/>
          </a:xfrm>
          <a:prstGeom prst="roundRect">
            <a:avLst>
              <a:gd name="adj" fmla="val 810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876660-768E-906C-6A0F-2CD575C99B23}"/>
              </a:ext>
            </a:extLst>
          </p:cNvPr>
          <p:cNvSpPr txBox="1"/>
          <p:nvPr/>
        </p:nvSpPr>
        <p:spPr>
          <a:xfrm>
            <a:off x="10575612" y="4447373"/>
            <a:ext cx="1242351" cy="322659"/>
          </a:xfrm>
          <a:prstGeom prst="roundRect">
            <a:avLst>
              <a:gd name="adj" fmla="val 810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4FC4E6-57E3-AD02-2347-ED4A48893F43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964345" y="3722304"/>
            <a:ext cx="1424877" cy="4992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ED1758-D390-1103-2399-D81948763667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3017949" y="3722302"/>
            <a:ext cx="917114" cy="4992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DD1088-5280-CD5A-B8A6-0018FBEBAED3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4081280" y="3722301"/>
            <a:ext cx="418701" cy="5964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E208529-76E2-FC58-4D9E-4D29C26168C9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055548" y="3722301"/>
            <a:ext cx="79336" cy="5974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78A652-FBCB-11D7-79EC-B053ACB5F5F6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592614" y="3712704"/>
            <a:ext cx="595874" cy="6060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16ED6D-4291-5AB5-8E44-37D7B1034BCD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24645" y="3712703"/>
            <a:ext cx="1230859" cy="6060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552CCA-F8D0-3E51-942A-A69FCC8A9BD9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720519" y="3722301"/>
            <a:ext cx="1915413" cy="5936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431954C-13E5-4196-ECEA-46B8DEC2802A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207511" y="3740502"/>
            <a:ext cx="2708849" cy="5696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D4C8D45-234E-B2E4-BBA3-F909FD0073E0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8008656" y="3518357"/>
            <a:ext cx="3188132" cy="9290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CBFC429-FD43-7604-E729-A8442BDD4296}"/>
              </a:ext>
            </a:extLst>
          </p:cNvPr>
          <p:cNvSpPr txBox="1"/>
          <p:nvPr/>
        </p:nvSpPr>
        <p:spPr>
          <a:xfrm>
            <a:off x="3332411" y="5182089"/>
            <a:ext cx="558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 Similar to ET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BDFB44-04F4-05B6-6ACC-D72F3F52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3390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/>
              <a:t>Remote Troubleshoot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5CB56-07E7-50D6-CE61-C1A862A4589D}"/>
              </a:ext>
            </a:extLst>
          </p:cNvPr>
          <p:cNvSpPr txBox="1"/>
          <p:nvPr/>
        </p:nvSpPr>
        <p:spPr>
          <a:xfrm>
            <a:off x="2707158" y="1600078"/>
            <a:ext cx="6777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NAVIGATION – ICONS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EE9CB6-8314-7F07-B4B9-AEAD3BE764F2}"/>
              </a:ext>
            </a:extLst>
          </p:cNvPr>
          <p:cNvSpPr/>
          <p:nvPr/>
        </p:nvSpPr>
        <p:spPr>
          <a:xfrm>
            <a:off x="2787311" y="1452386"/>
            <a:ext cx="6617371" cy="58773"/>
          </a:xfrm>
          <a:prstGeom prst="rect">
            <a:avLst/>
          </a:prstGeom>
          <a:solidFill>
            <a:srgbClr val="FEC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35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"/>
                            </p:stCondLst>
                            <p:childTnLst>
                              <p:par>
                                <p:cTn id="3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50"/>
                            </p:stCondLst>
                            <p:childTnLst>
                              <p:par>
                                <p:cTn id="6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5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"/>
                            </p:stCondLst>
                            <p:childTnLst>
                              <p:par>
                                <p:cTn id="7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5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00"/>
                            </p:stCondLst>
                            <p:childTnLst>
                              <p:par>
                                <p:cTn id="10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450"/>
                            </p:stCondLst>
                            <p:childTnLst>
                              <p:par>
                                <p:cTn id="1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5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800"/>
                            </p:stCondLst>
                            <p:childTnLst>
                              <p:par>
                                <p:cTn id="1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9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150"/>
                            </p:stCondLst>
                            <p:childTnLst>
                              <p:par>
                                <p:cTn id="1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25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/>
      <p:bldP spid="21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C4DBC3-940D-1E91-B60E-2980C114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Remote Troubleshoot: CURRENT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30A1B5-872A-B76F-D5FE-5680D01504A6}"/>
              </a:ext>
            </a:extLst>
          </p:cNvPr>
          <p:cNvSpPr txBox="1"/>
          <p:nvPr/>
        </p:nvSpPr>
        <p:spPr>
          <a:xfrm>
            <a:off x="3600697" y="1908741"/>
            <a:ext cx="8153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Modify Parameters, including SEA and FPS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SemiBold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Real Time Graphing-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Datalog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Semi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SemiBold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ECM Product Replacement Files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SemiBold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PSR- Product Status Report real time</a:t>
            </a:r>
          </a:p>
        </p:txBody>
      </p:sp>
    </p:spTree>
    <p:extLst>
      <p:ext uri="{BB962C8B-B14F-4D97-AF65-F5344CB8AC3E}">
        <p14:creationId xmlns:p14="http://schemas.microsoft.com/office/powerpoint/2010/main" val="52219532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07EC-D63A-D1EB-1CA8-6B4FF4B2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Remote Troubleshoot: FUTURE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C94B8E-CD13-1FB8-2337-3597E9DB9D3E}"/>
              </a:ext>
            </a:extLst>
          </p:cNvPr>
          <p:cNvSpPr txBox="1"/>
          <p:nvPr/>
        </p:nvSpPr>
        <p:spPr>
          <a:xfrm>
            <a:off x="785258" y="2163479"/>
            <a:ext cx="7516796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2024 Release 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Aftertreatment Functional Test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Solenoid Test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Calibration Menu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9738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3CC77D-E3A4-2FB8-6277-E6B7177A0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Remote Troubleshoot: FUTURE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C94B8E-CD13-1FB8-2337-3597E9DB9D3E}"/>
              </a:ext>
            </a:extLst>
          </p:cNvPr>
          <p:cNvSpPr txBox="1"/>
          <p:nvPr/>
        </p:nvSpPr>
        <p:spPr>
          <a:xfrm>
            <a:off x="1656958" y="1374707"/>
            <a:ext cx="60556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2024 Release B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Cylinder cutout test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Injector Calibration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wald Semi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2024 Release 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Wiggle Test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swald Semi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2025 Release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Datalog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/>
                <a:ea typeface="+mn-ea"/>
                <a:cs typeface="+mn-cs"/>
              </a:rPr>
              <a:t> trigger</a:t>
            </a:r>
          </a:p>
        </p:txBody>
      </p:sp>
    </p:spTree>
    <p:extLst>
      <p:ext uri="{BB962C8B-B14F-4D97-AF65-F5344CB8AC3E}">
        <p14:creationId xmlns:p14="http://schemas.microsoft.com/office/powerpoint/2010/main" val="371005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3A13BB-5767-57AD-864E-C40D0B39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74" y="2120518"/>
            <a:ext cx="5943600" cy="1800225"/>
          </a:xfrm>
        </p:spPr>
        <p:txBody>
          <a:bodyPr>
            <a:normAutofit/>
          </a:bodyPr>
          <a:lstStyle/>
          <a:p>
            <a:pPr algn="ctr"/>
            <a:r>
              <a:rPr lang="en-US" sz="11500"/>
              <a:t>Questions</a:t>
            </a:r>
          </a:p>
        </p:txBody>
      </p:sp>
      <p:pic>
        <p:nvPicPr>
          <p:cNvPr id="4" name="Picture 3" descr="A yellow question mark on a black background&#10;&#10;Description automatically generated">
            <a:extLst>
              <a:ext uri="{FF2B5EF4-FFF2-40B4-BE49-F238E27FC236}">
                <a16:creationId xmlns:a16="http://schemas.microsoft.com/office/drawing/2014/main" id="{77C1169A-55A7-9056-C43F-2BCC6F058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7" y="1931285"/>
            <a:ext cx="1842606" cy="21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3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59376 -0.00023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-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3C27E6-F603-D91A-5600-1093AC0DF9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1425"/>
            <a:ext cx="442913" cy="366713"/>
          </a:xfrm>
        </p:spPr>
        <p:txBody>
          <a:bodyPr/>
          <a:lstStyle/>
          <a:p>
            <a:pPr>
              <a:defRPr/>
            </a:pPr>
            <a:fld id="{FEE05A24-2FA1-0143-9594-E1C58316A8CD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DC179-A036-9A0E-551A-30E0572756F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570038" cy="366713"/>
          </a:xfrm>
        </p:spPr>
        <p:txBody>
          <a:bodyPr/>
          <a:lstStyle/>
          <a:p>
            <a:fld id="{980AC8C1-E00D-934E-9729-9D71DC9EF30A}" type="datetime3">
              <a:rPr lang="en-AU" smtClean="0"/>
              <a:t>12 February, 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C5D19-5EE5-32E8-643E-6B7945E007F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30463" cy="366713"/>
          </a:xfrm>
        </p:spPr>
        <p:txBody>
          <a:bodyPr/>
          <a:lstStyle/>
          <a:p>
            <a:r>
              <a:rPr lang="en-AU"/>
              <a:t>REMOTE SERVICES TECHNOLOGY</a:t>
            </a:r>
            <a:endParaRPr lang="en-AU" dirty="0"/>
          </a:p>
        </p:txBody>
      </p:sp>
      <p:pic>
        <p:nvPicPr>
          <p:cNvPr id="6" name="Online Media 7" title="Introducing Cat® Remote Services">
            <a:hlinkClick r:id="" action="ppaction://media"/>
            <a:extLst>
              <a:ext uri="{FF2B5EF4-FFF2-40B4-BE49-F238E27FC236}">
                <a16:creationId xmlns:a16="http://schemas.microsoft.com/office/drawing/2014/main" id="{8746E06C-21FB-4AAF-F6E6-12142ECAF5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41407"/>
            <a:ext cx="12192000" cy="67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850"/>
            <a:ext cx="12192000" cy="6721151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THIS PRESENTATION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FEE05A24-2FA1-0143-9594-E1C58316A8CD}" type="slidenum">
              <a:rPr lang="en-AU">
                <a:ea typeface="ＭＳ Ｐゴシック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AU" dirty="0"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0116" y="1326009"/>
            <a:ext cx="4130067" cy="3276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000000"/>
                </a:solidFill>
                <a:latin typeface="Arial Narrow"/>
              </a:rPr>
              <a:t>Introducing Remote Services Technology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0115" y="1770112"/>
            <a:ext cx="4130067" cy="3276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000000"/>
                </a:solidFill>
                <a:latin typeface="Arial Narrow"/>
              </a:rPr>
              <a:t>What this technology delivers for customers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0115" y="2210268"/>
            <a:ext cx="4130067" cy="3276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000000"/>
                </a:solidFill>
                <a:latin typeface="Arial Narrow"/>
              </a:rPr>
              <a:t>Remote Troubleshoot</a:t>
            </a:r>
            <a:r>
              <a:rPr lang="en-US" sz="1867" dirty="0">
                <a:solidFill>
                  <a:srgbClr val="FFFFFF"/>
                </a:solidFill>
                <a:latin typeface="Arial Narrow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0115" y="2650424"/>
            <a:ext cx="4130067" cy="3276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000000"/>
                </a:solidFill>
                <a:latin typeface="Arial Narrow"/>
              </a:rPr>
              <a:t>Remote Flash</a:t>
            </a:r>
          </a:p>
        </p:txBody>
      </p:sp>
    </p:spTree>
    <p:extLst>
      <p:ext uri="{BB962C8B-B14F-4D97-AF65-F5344CB8AC3E}">
        <p14:creationId xmlns:p14="http://schemas.microsoft.com/office/powerpoint/2010/main" val="33437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93" y="338664"/>
            <a:ext cx="8032872" cy="6422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87" y="421192"/>
            <a:ext cx="8678333" cy="1143000"/>
          </a:xfrm>
        </p:spPr>
        <p:txBody>
          <a:bodyPr/>
          <a:lstStyle/>
          <a:p>
            <a:r>
              <a:rPr lang="en-AU" dirty="0"/>
              <a:t>INTRODUCING REMOTE </a:t>
            </a:r>
            <a:br>
              <a:rPr lang="en-AU" dirty="0"/>
            </a:br>
            <a:r>
              <a:rPr lang="en-AU" dirty="0">
                <a:solidFill>
                  <a:schemeClr val="accent1"/>
                </a:solidFill>
              </a:rPr>
              <a:t>SERVICES TECHNOLOGY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E14B73E5-1FBB-8F43-8F8F-D94681FD3D94}" type="datetime3">
              <a:rPr lang="en-AU">
                <a:solidFill>
                  <a:srgbClr val="000000">
                    <a:tint val="75000"/>
                  </a:srgbClr>
                </a:solidFill>
                <a:ea typeface="ＭＳ Ｐゴシック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12 February, 2024</a:t>
            </a:fld>
            <a:endParaRPr lang="en-AU" dirty="0">
              <a:solidFill>
                <a:srgbClr val="000000">
                  <a:tint val="75000"/>
                </a:srgbClr>
              </a:solidFill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>
                    <a:tint val="75000"/>
                  </a:srgbClr>
                </a:solidFill>
                <a:ea typeface="ＭＳ Ｐゴシック" charset="0"/>
              </a:rPr>
              <a:t>REMOTE SERVICES TECHNOLOGY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FEE05A24-2FA1-0143-9594-E1C58316A8CD}" type="slidenum">
              <a:rPr lang="en-AU">
                <a:ea typeface="ＭＳ Ｐゴシック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AU" dirty="0"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16101" y="1905085"/>
            <a:ext cx="4788961" cy="13867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16101" y="1921787"/>
            <a:ext cx="4788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C000"/>
                </a:solidFill>
                <a:latin typeface="Arial Narrow"/>
                <a:ea typeface="ＭＳ Ｐゴシック" charset="0"/>
              </a:rPr>
              <a:t> - REDUCE DOWNTIME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C000"/>
                </a:solidFill>
                <a:latin typeface="Arial Narrow"/>
                <a:ea typeface="ＭＳ Ｐゴシック" charset="0"/>
              </a:rPr>
              <a:t> - INCREASE JOBSITE EFFICIENCY</a:t>
            </a:r>
            <a:r>
              <a:rPr lang="en-US" sz="2400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Arial Narrow"/>
                <a:ea typeface="ＭＳ Ｐゴシック" charset="0"/>
              </a:rPr>
              <a:t>- SAVE TIME AND MONEY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291" y="1851971"/>
            <a:ext cx="5005340" cy="1802771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rgbClr val="000000"/>
                </a:solidFill>
                <a:latin typeface="Arial Narrow"/>
              </a:rPr>
              <a:t>Remote Services is a suite of cutting-edge technologies that significantly improve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rgbClr val="000000"/>
                </a:solidFill>
                <a:latin typeface="Arial Narrow"/>
              </a:rPr>
              <a:t>jobsite efficiency.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1290" y="3641303"/>
            <a:ext cx="5005340" cy="14991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rgbClr val="000000"/>
                </a:solidFill>
                <a:latin typeface="Arial Narrow"/>
              </a:rPr>
              <a:t>Two of its key functions are: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2133" b="1" dirty="0">
                <a:solidFill>
                  <a:srgbClr val="000000"/>
                </a:solidFill>
                <a:latin typeface="Arial Narrow"/>
              </a:rPr>
              <a:t>Remote Troubleshoot </a:t>
            </a:r>
            <a:r>
              <a:rPr lang="en-US" sz="2133" dirty="0">
                <a:solidFill>
                  <a:srgbClr val="000000"/>
                </a:solidFill>
                <a:latin typeface="Arial Narrow"/>
              </a:rPr>
              <a:t>and </a:t>
            </a:r>
            <a:r>
              <a:rPr lang="en-US" sz="2133" b="1" dirty="0">
                <a:solidFill>
                  <a:srgbClr val="000000"/>
                </a:solidFill>
                <a:latin typeface="Arial Narrow"/>
              </a:rPr>
              <a:t>Remote Flash</a:t>
            </a:r>
            <a:r>
              <a:rPr lang="en-US" sz="2133" dirty="0">
                <a:solidFill>
                  <a:srgbClr val="000000"/>
                </a:solidFill>
                <a:latin typeface="Arial Narro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/>
      <p:bldP spid="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93" y="338664"/>
            <a:ext cx="8032872" cy="6422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87" y="421192"/>
            <a:ext cx="8678333" cy="1143000"/>
          </a:xfrm>
        </p:spPr>
        <p:txBody>
          <a:bodyPr/>
          <a:lstStyle/>
          <a:p>
            <a:r>
              <a:rPr lang="en-AU" dirty="0"/>
              <a:t>WHAT THIS TECHNOLOGY </a:t>
            </a:r>
            <a:br>
              <a:rPr lang="en-AU" dirty="0"/>
            </a:br>
            <a:r>
              <a:rPr lang="en-AU" dirty="0">
                <a:solidFill>
                  <a:schemeClr val="accent1"/>
                </a:solidFill>
              </a:rPr>
              <a:t>DELIVERS FOR CUSTOMERS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E14B73E5-1FBB-8F43-8F8F-D94681FD3D94}" type="datetime3">
              <a:rPr lang="en-AU">
                <a:solidFill>
                  <a:srgbClr val="000000">
                    <a:tint val="75000"/>
                  </a:srgbClr>
                </a:solidFill>
                <a:ea typeface="ＭＳ Ｐゴシック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12 February, 2024</a:t>
            </a:fld>
            <a:endParaRPr lang="en-AU" dirty="0">
              <a:solidFill>
                <a:srgbClr val="000000">
                  <a:tint val="75000"/>
                </a:srgbClr>
              </a:solidFill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>
                    <a:tint val="75000"/>
                  </a:srgbClr>
                </a:solidFill>
                <a:ea typeface="ＭＳ Ｐゴシック" charset="0"/>
              </a:rPr>
              <a:t>REMOTE SERVICES TECHNOLOGY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FEE05A24-2FA1-0143-9594-E1C58316A8CD}" type="slidenum">
              <a:rPr lang="en-AU">
                <a:ea typeface="ＭＳ Ｐゴシック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 dirty="0"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6841" y="1859414"/>
            <a:ext cx="4124203" cy="613689"/>
          </a:xfrm>
          <a:prstGeom prst="rect">
            <a:avLst/>
          </a:prstGeom>
          <a:solidFill>
            <a:srgbClr val="A4A3A5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</a:rPr>
              <a:t>Boost jobsite efficiency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36841" y="2482054"/>
            <a:ext cx="4124203" cy="725021"/>
          </a:xfrm>
          <a:prstGeom prst="rect">
            <a:avLst/>
          </a:prstGeom>
          <a:solidFill>
            <a:srgbClr val="B6B8BA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</a:rPr>
              <a:t>Minimize machine downtime by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</a:rPr>
              <a:t>as much as 50%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36841" y="3216025"/>
            <a:ext cx="4124203" cy="556096"/>
          </a:xfrm>
          <a:prstGeom prst="rect">
            <a:avLst/>
          </a:prstGeom>
          <a:solidFill>
            <a:srgbClr val="C4C6C6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</a:rPr>
              <a:t>Diagnose fault codes remotely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6841" y="3772123"/>
            <a:ext cx="4124203" cy="740941"/>
          </a:xfrm>
          <a:prstGeom prst="rect">
            <a:avLst/>
          </a:prstGeom>
          <a:solidFill>
            <a:srgbClr val="CDCDCD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</a:rPr>
              <a:t>Optimize machine performance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</a:rPr>
              <a:t>with latest software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36841" y="4513064"/>
            <a:ext cx="4124203" cy="626377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</a:rPr>
              <a:t>Save time and money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36299" y="1859413"/>
            <a:ext cx="900543" cy="613691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36299" y="2473103"/>
            <a:ext cx="900543" cy="733972"/>
          </a:xfrm>
          <a:prstGeom prst="rect">
            <a:avLst/>
          </a:prstGeom>
          <a:solidFill>
            <a:srgbClr val="FFDA3F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6297" y="3207075"/>
            <a:ext cx="900543" cy="572015"/>
          </a:xfrm>
          <a:prstGeom prst="rect">
            <a:avLst/>
          </a:prstGeom>
          <a:solidFill>
            <a:srgbClr val="FFE45B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6298" y="3779091"/>
            <a:ext cx="900543" cy="733973"/>
          </a:xfrm>
          <a:prstGeom prst="rect">
            <a:avLst/>
          </a:prstGeom>
          <a:solidFill>
            <a:srgbClr val="FFDB67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6297" y="4513061"/>
            <a:ext cx="900543" cy="626380"/>
          </a:xfrm>
          <a:prstGeom prst="rect">
            <a:avLst/>
          </a:prstGeom>
          <a:solidFill>
            <a:srgbClr val="FFEC7D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838" y="4633142"/>
            <a:ext cx="389764" cy="4169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83" y="1798583"/>
            <a:ext cx="733271" cy="7332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838" y="2626743"/>
            <a:ext cx="449669" cy="44966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596069" y="1891805"/>
            <a:ext cx="3385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C000"/>
                </a:solidFill>
                <a:latin typeface="Arial Narrow"/>
                <a:ea typeface="ＭＳ Ｐゴシック" charset="0"/>
              </a:rPr>
              <a:t>RUN A MORE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C000"/>
                </a:solidFill>
                <a:latin typeface="Arial Narrow"/>
                <a:ea typeface="ＭＳ Ｐゴシック" charset="0"/>
              </a:rPr>
              <a:t>EFFICIENT JOBSITE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WITH REMOTE SERVICES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921" y="3868289"/>
            <a:ext cx="536145" cy="53614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596066" y="1882644"/>
            <a:ext cx="3428425" cy="126451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61" y="3277677"/>
            <a:ext cx="493299" cy="493299"/>
          </a:xfrm>
          <a:prstGeom prst="rect">
            <a:avLst/>
          </a:prstGeom>
          <a:effectLst>
            <a:outerShdw blurRad="50800" dist="50800" dir="5400000" sx="1000" sy="1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391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4"/>
          <a:stretch/>
        </p:blipFill>
        <p:spPr>
          <a:xfrm>
            <a:off x="-21993" y="413963"/>
            <a:ext cx="2499287" cy="5653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23" y="396060"/>
            <a:ext cx="8678333" cy="1143000"/>
          </a:xfrm>
        </p:spPr>
        <p:txBody>
          <a:bodyPr/>
          <a:lstStyle/>
          <a:p>
            <a:r>
              <a:rPr lang="en-AU" dirty="0"/>
              <a:t>REMOTE </a:t>
            </a:r>
            <a:br>
              <a:rPr lang="en-AU" dirty="0"/>
            </a:br>
            <a:r>
              <a:rPr lang="en-AU" dirty="0">
                <a:solidFill>
                  <a:schemeClr val="accent1"/>
                </a:solidFill>
              </a:rPr>
              <a:t>TROUBLESHOOT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E14B73E5-1FBB-8F43-8F8F-D94681FD3D94}" type="datetime3">
              <a:rPr lang="en-AU">
                <a:solidFill>
                  <a:srgbClr val="000000">
                    <a:tint val="75000"/>
                  </a:srgbClr>
                </a:solidFill>
                <a:ea typeface="ＭＳ Ｐゴシック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12 February, 2024</a:t>
            </a:fld>
            <a:endParaRPr lang="en-AU" dirty="0">
              <a:solidFill>
                <a:srgbClr val="000000">
                  <a:tint val="75000"/>
                </a:srgbClr>
              </a:solidFill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>
                    <a:tint val="75000"/>
                  </a:srgbClr>
                </a:solidFill>
                <a:ea typeface="ＭＳ Ｐゴシック" charset="0"/>
              </a:rPr>
              <a:t>REMOTE SERVICES TECHNOLOGY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FEE05A24-2FA1-0143-9594-E1C58316A8CD}" type="slidenum">
              <a:rPr lang="en-AU">
                <a:ea typeface="ＭＳ Ｐゴシック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AU" dirty="0">
              <a:ea typeface="ＭＳ Ｐゴシック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2" y="1969300"/>
            <a:ext cx="7984215" cy="51458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rgbClr val="000000"/>
                </a:solidFill>
                <a:latin typeface="Arial Narrow"/>
              </a:rPr>
              <a:t>Enables real time </a:t>
            </a:r>
            <a:r>
              <a:rPr lang="en-US" sz="2133" b="1" dirty="0">
                <a:solidFill>
                  <a:srgbClr val="000000"/>
                </a:solidFill>
                <a:latin typeface="Arial Narrow"/>
              </a:rPr>
              <a:t>remote</a:t>
            </a:r>
            <a:r>
              <a:rPr lang="en-US" sz="2133" dirty="0">
                <a:solidFill>
                  <a:srgbClr val="000000"/>
                </a:solidFill>
                <a:latin typeface="Arial Narrow"/>
              </a:rPr>
              <a:t> diagnostics on connected machines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1" y="3354200"/>
            <a:ext cx="7984213" cy="48273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rgbClr val="000000"/>
                </a:solidFill>
                <a:latin typeface="Arial Narrow"/>
              </a:rPr>
              <a:t>Minimizes machine downtime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2677632"/>
            <a:ext cx="7984213" cy="48273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rgbClr val="000000"/>
                </a:solidFill>
                <a:latin typeface="Arial Narrow"/>
              </a:rPr>
              <a:t>Reduces service calls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0534" y="2752260"/>
            <a:ext cx="333991" cy="33126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09" y="2018714"/>
            <a:ext cx="449732" cy="449732"/>
          </a:xfrm>
          <a:prstGeom prst="rect">
            <a:avLst/>
          </a:prstGeom>
        </p:spPr>
      </p:pic>
      <p:pic>
        <p:nvPicPr>
          <p:cNvPr id="15" name="Picture 14" descr="24628-2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81" y="3365963"/>
            <a:ext cx="458199" cy="45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4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t_Connect_Illustration_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r="19848"/>
          <a:stretch/>
        </p:blipFill>
        <p:spPr>
          <a:xfrm>
            <a:off x="252913" y="406877"/>
            <a:ext cx="8357087" cy="5508320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8726888" y="1637620"/>
            <a:ext cx="313189" cy="305739"/>
          </a:xfrm>
          <a:prstGeom prst="ellipse">
            <a:avLst/>
          </a:prstGeom>
          <a:solidFill>
            <a:srgbClr val="FFCD11"/>
          </a:solidFill>
          <a:ln w="190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19737" y="1307418"/>
            <a:ext cx="2553828" cy="872604"/>
          </a:xfrm>
        </p:spPr>
        <p:txBody>
          <a:bodyPr/>
          <a:lstStyle/>
          <a:p>
            <a:endParaRPr lang="en-US" sz="1467" dirty="0">
              <a:latin typeface="+mn-lt"/>
            </a:endParaRPr>
          </a:p>
          <a:p>
            <a:r>
              <a:rPr lang="en-US" sz="1467" dirty="0">
                <a:latin typeface="+mn-lt"/>
              </a:rPr>
              <a:t>Customer calls the dealer to report an issue with the machine.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E14B73E5-1FBB-8F43-8F8F-D94681FD3D94}" type="datetime3">
              <a:rPr lang="en-AU">
                <a:solidFill>
                  <a:srgbClr val="000000">
                    <a:tint val="75000"/>
                  </a:srgbClr>
                </a:solidFill>
                <a:ea typeface="ＭＳ Ｐゴシック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12 February, 2024</a:t>
            </a:fld>
            <a:endParaRPr lang="en-AU" dirty="0">
              <a:solidFill>
                <a:srgbClr val="000000">
                  <a:tint val="75000"/>
                </a:srgbClr>
              </a:solidFill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>
                    <a:tint val="75000"/>
                  </a:srgbClr>
                </a:solidFill>
                <a:ea typeface="ＭＳ Ｐゴシック" charset="0"/>
              </a:rPr>
              <a:t>REMOTE SERVICES TECHNOLOGY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FEE05A24-2FA1-0143-9594-E1C58316A8CD}" type="slidenum">
              <a:rPr lang="en-AU">
                <a:ea typeface="ＭＳ Ｐゴシック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AU" dirty="0">
              <a:ea typeface="ＭＳ Ｐゴシック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87772" y="2267096"/>
            <a:ext cx="313189" cy="305739"/>
          </a:xfrm>
          <a:prstGeom prst="ellipse">
            <a:avLst/>
          </a:prstGeom>
          <a:solidFill>
            <a:srgbClr val="FFCD11"/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143583" y="1363040"/>
            <a:ext cx="313189" cy="305739"/>
          </a:xfrm>
          <a:prstGeom prst="ellipse">
            <a:avLst/>
          </a:prstGeom>
          <a:solidFill>
            <a:srgbClr val="FFCD11"/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683970" y="1363040"/>
            <a:ext cx="313189" cy="305739"/>
          </a:xfrm>
          <a:prstGeom prst="ellipse">
            <a:avLst/>
          </a:prstGeom>
          <a:solidFill>
            <a:srgbClr val="FFCD11"/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344124" y="4835711"/>
            <a:ext cx="313189" cy="305739"/>
          </a:xfrm>
          <a:prstGeom prst="ellipse">
            <a:avLst/>
          </a:prstGeom>
          <a:solidFill>
            <a:srgbClr val="FFCD11"/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30678" y="4782999"/>
            <a:ext cx="313189" cy="305739"/>
          </a:xfrm>
          <a:prstGeom prst="ellipse">
            <a:avLst/>
          </a:prstGeom>
          <a:solidFill>
            <a:srgbClr val="FFCD11"/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029299" y="2174215"/>
            <a:ext cx="2749584" cy="167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467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The dealer technician initiates a Remote Troubleshoot session, accessing live machine diagnostics information, and remotely identifies problems.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0000"/>
              </a:solidFill>
              <a:latin typeface="Arial Narrow"/>
              <a:ea typeface="ＭＳ Ｐゴシック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0000"/>
              </a:solidFill>
              <a:latin typeface="Arial Narrow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15379" y="4468014"/>
            <a:ext cx="3176621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467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If required, the technician arrives on site to carry out the repair, with the correct parts in hand.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26315" y="3427336"/>
            <a:ext cx="3071605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467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Dealer identifies any software updates required on the machine, and downloads latest version of software to the machine using Remote Flash.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40078" y="5359391"/>
            <a:ext cx="3207012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467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Machine is operating at full efficiency with minimal downtime</a:t>
            </a:r>
          </a:p>
        </p:txBody>
      </p:sp>
      <p:sp>
        <p:nvSpPr>
          <p:cNvPr id="46" name="Oval 45"/>
          <p:cNvSpPr/>
          <p:nvPr/>
        </p:nvSpPr>
        <p:spPr>
          <a:xfrm>
            <a:off x="8726888" y="2298020"/>
            <a:ext cx="313189" cy="305739"/>
          </a:xfrm>
          <a:prstGeom prst="ellipse">
            <a:avLst/>
          </a:prstGeom>
          <a:solidFill>
            <a:srgbClr val="FFCD11"/>
          </a:solidFill>
          <a:ln w="190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8639891" y="557072"/>
            <a:ext cx="3641132" cy="1143000"/>
          </a:xfrm>
        </p:spPr>
        <p:txBody>
          <a:bodyPr/>
          <a:lstStyle/>
          <a:p>
            <a:r>
              <a:rPr lang="en-US" sz="2933" dirty="0"/>
              <a:t>REMOTE </a:t>
            </a:r>
            <a:br>
              <a:rPr lang="en-US" sz="2933" dirty="0"/>
            </a:br>
            <a:r>
              <a:rPr lang="en-US" sz="2933" dirty="0"/>
              <a:t>TROUBLESHOOT</a:t>
            </a:r>
            <a:br>
              <a:rPr lang="en-US" sz="2933" dirty="0"/>
            </a:br>
            <a:r>
              <a:rPr lang="en-US" sz="2933" dirty="0">
                <a:solidFill>
                  <a:schemeClr val="accent1"/>
                </a:solidFill>
              </a:rPr>
              <a:t>PROCESS</a:t>
            </a:r>
            <a:br>
              <a:rPr lang="en-US" dirty="0"/>
            </a:br>
            <a:endParaRPr lang="en-US" b="0" dirty="0"/>
          </a:p>
        </p:txBody>
      </p:sp>
      <p:sp>
        <p:nvSpPr>
          <p:cNvPr id="48" name="Oval 47"/>
          <p:cNvSpPr/>
          <p:nvPr/>
        </p:nvSpPr>
        <p:spPr>
          <a:xfrm>
            <a:off x="8727398" y="4586561"/>
            <a:ext cx="313189" cy="312007"/>
          </a:xfrm>
          <a:prstGeom prst="ellipse">
            <a:avLst/>
          </a:prstGeom>
          <a:solidFill>
            <a:srgbClr val="FFCD11"/>
          </a:solidFill>
          <a:ln w="190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726354" y="3518284"/>
            <a:ext cx="313189" cy="305739"/>
          </a:xfrm>
          <a:prstGeom prst="ellipse">
            <a:avLst/>
          </a:prstGeom>
          <a:solidFill>
            <a:srgbClr val="FFCD11"/>
          </a:solidFill>
          <a:ln w="190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729016" y="5471972"/>
            <a:ext cx="313189" cy="305739"/>
          </a:xfrm>
          <a:prstGeom prst="ellipse">
            <a:avLst/>
          </a:prstGeom>
          <a:solidFill>
            <a:srgbClr val="FFCD11"/>
          </a:solidFill>
          <a:ln w="190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5571" y="1724503"/>
            <a:ext cx="18930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1776" y="1302434"/>
            <a:ext cx="233217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20311" y="1305002"/>
            <a:ext cx="294787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75975" y="2220742"/>
            <a:ext cx="241023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28960" y="4793655"/>
            <a:ext cx="294787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18882" y="4740943"/>
            <a:ext cx="27519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19053" y="1586286"/>
            <a:ext cx="238680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19053" y="2241871"/>
            <a:ext cx="238680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15584" y="4548997"/>
            <a:ext cx="290725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10477" y="3459453"/>
            <a:ext cx="294787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17709" y="5412375"/>
            <a:ext cx="294787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89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" grpId="0" build="p"/>
      <p:bldP spid="24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6" grpId="0" animBg="1"/>
      <p:bldP spid="48" grpId="0" animBg="1"/>
      <p:bldP spid="50" grpId="0" animBg="1"/>
      <p:bldP spid="51" grpId="0" animBg="1"/>
      <p:bldP spid="1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3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147"/>
          <a:stretch/>
        </p:blipFill>
        <p:spPr>
          <a:xfrm>
            <a:off x="954655" y="3160282"/>
            <a:ext cx="5336260" cy="3065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23" y="396060"/>
            <a:ext cx="8678333" cy="1143000"/>
          </a:xfrm>
        </p:spPr>
        <p:txBody>
          <a:bodyPr/>
          <a:lstStyle/>
          <a:p>
            <a:r>
              <a:rPr lang="en-AU" dirty="0"/>
              <a:t>REMOTE </a:t>
            </a:r>
            <a:br>
              <a:rPr lang="en-AU" dirty="0"/>
            </a:br>
            <a:r>
              <a:rPr lang="en-AU" dirty="0">
                <a:solidFill>
                  <a:schemeClr val="accent1"/>
                </a:solidFill>
              </a:rPr>
              <a:t>FLASH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E14B73E5-1FBB-8F43-8F8F-D94681FD3D94}" type="datetime3">
              <a:rPr lang="en-AU">
                <a:solidFill>
                  <a:srgbClr val="000000">
                    <a:tint val="75000"/>
                  </a:srgbClr>
                </a:solidFill>
                <a:ea typeface="ＭＳ Ｐゴシック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12 February, 2024</a:t>
            </a:fld>
            <a:endParaRPr lang="en-AU" dirty="0">
              <a:solidFill>
                <a:srgbClr val="000000">
                  <a:tint val="75000"/>
                </a:srgbClr>
              </a:solidFill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>
                    <a:tint val="75000"/>
                  </a:srgbClr>
                </a:solidFill>
                <a:ea typeface="ＭＳ Ｐゴシック" charset="0"/>
              </a:rPr>
              <a:t>REMOTE SERVICES TECHNOLOGY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FEE05A24-2FA1-0143-9594-E1C58316A8CD}" type="slidenum">
              <a:rPr lang="en-AU">
                <a:ea typeface="ＭＳ Ｐゴシック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AU" dirty="0"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1909625"/>
            <a:ext cx="8840919" cy="583256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rgbClr val="000000"/>
                </a:solidFill>
                <a:latin typeface="Arial Narrow"/>
              </a:rPr>
              <a:t>Optimizes machine performance with the latest software features and upgrades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" y="2674315"/>
            <a:ext cx="8840917" cy="547156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rgbClr val="000000"/>
                </a:solidFill>
                <a:latin typeface="Arial Narrow"/>
              </a:rPr>
              <a:t>Maximizes uptime with </a:t>
            </a:r>
            <a:r>
              <a:rPr lang="en-US" sz="2133" b="1" dirty="0">
                <a:solidFill>
                  <a:srgbClr val="000000"/>
                </a:solidFill>
                <a:latin typeface="Arial Narrow"/>
              </a:rPr>
              <a:t>remote</a:t>
            </a:r>
            <a:r>
              <a:rPr lang="en-US" sz="2133" dirty="0">
                <a:solidFill>
                  <a:srgbClr val="000000"/>
                </a:solidFill>
                <a:latin typeface="Arial Narrow"/>
              </a:rPr>
              <a:t> software updates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03" y="1977195"/>
            <a:ext cx="469379" cy="4693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8" y="2714699"/>
            <a:ext cx="465455" cy="4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at_Connect_Illustration_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r="19848"/>
          <a:stretch/>
        </p:blipFill>
        <p:spPr>
          <a:xfrm>
            <a:off x="252913" y="406877"/>
            <a:ext cx="8357087" cy="5508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19737" y="1307418"/>
            <a:ext cx="2980352" cy="872604"/>
          </a:xfrm>
        </p:spPr>
        <p:txBody>
          <a:bodyPr/>
          <a:lstStyle/>
          <a:p>
            <a:endParaRPr lang="en-US" sz="1467" dirty="0">
              <a:latin typeface="+mn-lt"/>
            </a:endParaRPr>
          </a:p>
          <a:p>
            <a:r>
              <a:rPr lang="en-US" sz="1467" dirty="0"/>
              <a:t>The dealer determines when new software is required and authorizes Remote Flash.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E14B73E5-1FBB-8F43-8F8F-D94681FD3D94}" type="datetime3">
              <a:rPr lang="en-AU">
                <a:solidFill>
                  <a:srgbClr val="000000">
                    <a:tint val="75000"/>
                  </a:srgbClr>
                </a:solidFill>
                <a:ea typeface="ＭＳ Ｐゴシック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12 February, 2024</a:t>
            </a:fld>
            <a:endParaRPr lang="en-AU" dirty="0">
              <a:solidFill>
                <a:srgbClr val="000000">
                  <a:tint val="75000"/>
                </a:srgbClr>
              </a:solidFill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>
                    <a:tint val="75000"/>
                  </a:srgbClr>
                </a:solidFill>
                <a:ea typeface="ＭＳ Ｐゴシック" charset="0"/>
              </a:rPr>
              <a:t>REMOTE SERVICES TECHNOLOGY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FEE05A24-2FA1-0143-9594-E1C58316A8CD}" type="slidenum">
              <a:rPr lang="en-AU">
                <a:ea typeface="ＭＳ Ｐゴシック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AU" dirty="0">
              <a:ea typeface="ＭＳ Ｐゴシック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37478" y="4707916"/>
            <a:ext cx="313189" cy="305739"/>
          </a:xfrm>
          <a:prstGeom prst="ellipse">
            <a:avLst/>
          </a:prstGeom>
          <a:solidFill>
            <a:srgbClr val="FFCD11"/>
          </a:solidFill>
          <a:ln w="190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804999" y="3409028"/>
            <a:ext cx="313189" cy="305739"/>
          </a:xfrm>
          <a:prstGeom prst="ellipse">
            <a:avLst/>
          </a:prstGeom>
          <a:solidFill>
            <a:srgbClr val="FFCD11"/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97344" y="1484751"/>
            <a:ext cx="313189" cy="305739"/>
          </a:xfrm>
          <a:prstGeom prst="ellipse">
            <a:avLst/>
          </a:prstGeom>
          <a:solidFill>
            <a:srgbClr val="FFCD11"/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527375" y="1471345"/>
            <a:ext cx="313189" cy="305739"/>
          </a:xfrm>
          <a:prstGeom prst="ellipse">
            <a:avLst/>
          </a:prstGeom>
          <a:solidFill>
            <a:srgbClr val="FFCD11"/>
          </a:solidFill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97043" y="2328139"/>
            <a:ext cx="2881440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467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Software is downloaded to the machine while it’s still in operation.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0000"/>
              </a:solidFill>
              <a:latin typeface="Arial Narrow"/>
              <a:ea typeface="ＭＳ Ｐゴシック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0000"/>
              </a:solidFill>
              <a:latin typeface="Arial Narrow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19737" y="2943708"/>
            <a:ext cx="2980352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467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The customer then initiates the software to be installed on the individual machine control modules.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07942" y="3486226"/>
            <a:ext cx="3071605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0000"/>
              </a:solidFill>
              <a:latin typeface="Arial Narrow"/>
              <a:ea typeface="ＭＳ Ｐゴシック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467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The customer is notified and the Install complete.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0000"/>
              </a:solidFill>
              <a:latin typeface="Arial Narrow"/>
              <a:ea typeface="ＭＳ Ｐゴシック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730990" y="2398704"/>
            <a:ext cx="313189" cy="305739"/>
          </a:xfrm>
          <a:prstGeom prst="ellipse">
            <a:avLst/>
          </a:prstGeom>
          <a:solidFill>
            <a:srgbClr val="FFCD11"/>
          </a:solidFill>
          <a:ln w="190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8639891" y="397812"/>
            <a:ext cx="3641132" cy="1143000"/>
          </a:xfrm>
        </p:spPr>
        <p:txBody>
          <a:bodyPr/>
          <a:lstStyle/>
          <a:p>
            <a:r>
              <a:rPr lang="en-US" sz="2933" dirty="0"/>
              <a:t>REMOTE </a:t>
            </a:r>
            <a:br>
              <a:rPr lang="en-US" sz="2933" dirty="0"/>
            </a:br>
            <a:r>
              <a:rPr lang="en-US" sz="2933" dirty="0">
                <a:solidFill>
                  <a:schemeClr val="accent1"/>
                </a:solidFill>
              </a:rPr>
              <a:t>FLASH</a:t>
            </a:r>
            <a:br>
              <a:rPr lang="en-US" dirty="0"/>
            </a:br>
            <a:endParaRPr lang="en-US" b="0" dirty="0"/>
          </a:p>
        </p:txBody>
      </p:sp>
      <p:sp>
        <p:nvSpPr>
          <p:cNvPr id="48" name="Oval 47"/>
          <p:cNvSpPr/>
          <p:nvPr/>
        </p:nvSpPr>
        <p:spPr>
          <a:xfrm>
            <a:off x="8737483" y="3036945"/>
            <a:ext cx="313189" cy="305739"/>
          </a:xfrm>
          <a:prstGeom prst="ellipse">
            <a:avLst/>
          </a:prstGeom>
          <a:solidFill>
            <a:srgbClr val="FFCD11"/>
          </a:solidFill>
          <a:ln w="190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726888" y="1637620"/>
            <a:ext cx="313189" cy="305739"/>
          </a:xfrm>
          <a:prstGeom prst="ellipse">
            <a:avLst/>
          </a:prstGeom>
          <a:solidFill>
            <a:srgbClr val="FFCD11"/>
          </a:solidFill>
          <a:ln w="190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737483" y="3735903"/>
            <a:ext cx="313189" cy="305739"/>
          </a:xfrm>
          <a:prstGeom prst="ellipse">
            <a:avLst/>
          </a:prstGeom>
          <a:solidFill>
            <a:srgbClr val="FFCD11"/>
          </a:solidFill>
          <a:ln w="190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733" b="1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19053" y="1586286"/>
            <a:ext cx="238680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25184" y="2341486"/>
            <a:ext cx="238680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30990" y="2994890"/>
            <a:ext cx="232065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21607" y="3685497"/>
            <a:ext cx="236127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15579" y="1433891"/>
            <a:ext cx="238680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83516" y="1429290"/>
            <a:ext cx="238680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7478" y="4657510"/>
            <a:ext cx="232065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3203" y="3358622"/>
            <a:ext cx="236127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733" b="1" dirty="0">
                <a:solidFill>
                  <a:srgbClr val="000000"/>
                </a:solidFill>
                <a:latin typeface="Arial Narrow"/>
                <a:ea typeface="ＭＳ Ｐゴシック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975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  <p:bldP spid="36" grpId="0" animBg="1"/>
      <p:bldP spid="37" grpId="0" animBg="1"/>
      <p:bldP spid="39" grpId="0" animBg="1"/>
      <p:bldP spid="40" grpId="0"/>
      <p:bldP spid="41" grpId="0"/>
      <p:bldP spid="42" grpId="0"/>
      <p:bldP spid="46" grpId="0" animBg="1"/>
      <p:bldP spid="48" grpId="0" animBg="1"/>
      <p:bldP spid="49" grpId="0" animBg="1"/>
      <p:bldP spid="50" grpId="0" animBg="1"/>
      <p:bldP spid="21" grpId="0"/>
      <p:bldP spid="22" grpId="0"/>
      <p:bldP spid="23" grpId="0"/>
      <p:bldP spid="25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CCTS Document V2">
  <a:themeElements>
    <a:clrScheme name="Custom 5">
      <a:dk1>
        <a:srgbClr val="000000"/>
      </a:dk1>
      <a:lt1>
        <a:srgbClr val="FFFFFF"/>
      </a:lt1>
      <a:dk2>
        <a:srgbClr val="262626"/>
      </a:dk2>
      <a:lt2>
        <a:srgbClr val="E8E8E8"/>
      </a:lt2>
      <a:accent1>
        <a:srgbClr val="FFCD11"/>
      </a:accent1>
      <a:accent2>
        <a:srgbClr val="BF6D1A"/>
      </a:accent2>
      <a:accent3>
        <a:srgbClr val="2B8881"/>
      </a:accent3>
      <a:accent4>
        <a:srgbClr val="37E2CD"/>
      </a:accent4>
      <a:accent5>
        <a:srgbClr val="851F6D"/>
      </a:accent5>
      <a:accent6>
        <a:srgbClr val="DC00A0"/>
      </a:accent6>
      <a:hlink>
        <a:srgbClr val="57759F"/>
      </a:hlink>
      <a:folHlink>
        <a:srgbClr val="5F324D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1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CAT Only_PowerPoi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swald S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AT Only_PowerPoint Theme" id="{53589AC7-95F4-4DED-9E09-203545E4A4AE}" vid="{4D571A1E-035E-439F-86B6-6F25B6529C3D}"/>
    </a:ext>
  </a:extLst>
</a:theme>
</file>

<file path=ppt/theme/theme4.xml><?xml version="1.0" encoding="utf-8"?>
<a:theme xmlns:a="http://schemas.openxmlformats.org/drawingml/2006/main" name="Title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swald S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swald S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759</Words>
  <Application>Microsoft Macintosh PowerPoint</Application>
  <PresentationFormat>Widescreen</PresentationFormat>
  <Paragraphs>159</Paragraphs>
  <Slides>17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ＭＳ Ｐゴシック</vt:lpstr>
      <vt:lpstr>Arial</vt:lpstr>
      <vt:lpstr>Arial Narrow</vt:lpstr>
      <vt:lpstr>Calibri</vt:lpstr>
      <vt:lpstr>Calibri Light</vt:lpstr>
      <vt:lpstr>Lucida Grande</vt:lpstr>
      <vt:lpstr>Oswald Medium</vt:lpstr>
      <vt:lpstr>Oswald SemiBold</vt:lpstr>
      <vt:lpstr>CCTS Document V2</vt:lpstr>
      <vt:lpstr>Office Theme</vt:lpstr>
      <vt:lpstr>MCAT Only_PowerPoint Theme</vt:lpstr>
      <vt:lpstr>Title Only</vt:lpstr>
      <vt:lpstr>Title and Content</vt:lpstr>
      <vt:lpstr>PowerPoint Presentation</vt:lpstr>
      <vt:lpstr>PowerPoint Presentation</vt:lpstr>
      <vt:lpstr>THIS PRESENTATION</vt:lpstr>
      <vt:lpstr>INTRODUCING REMOTE  SERVICES TECHNOLOGY </vt:lpstr>
      <vt:lpstr>WHAT THIS TECHNOLOGY  DELIVERS FOR CUSTOMERS</vt:lpstr>
      <vt:lpstr>REMOTE  TROUBLESHOOT</vt:lpstr>
      <vt:lpstr>REMOTE  TROUBLESHOOT PROCESS </vt:lpstr>
      <vt:lpstr>REMOTE  FLASH</vt:lpstr>
      <vt:lpstr>REMOTE  FLASH </vt:lpstr>
      <vt:lpstr>PowerPoint Presentation</vt:lpstr>
      <vt:lpstr>PowerPoint Presentation</vt:lpstr>
      <vt:lpstr>Remote Troubleshoot</vt:lpstr>
      <vt:lpstr>Remote Troubleshoot</vt:lpstr>
      <vt:lpstr>Remote Troubleshoot: CURRENT</vt:lpstr>
      <vt:lpstr>Remote Troubleshoot: FUTURE</vt:lpstr>
      <vt:lpstr>Remote Troubleshoot: FUTURE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Brown</dc:creator>
  <cp:lastModifiedBy>Doug Needham</cp:lastModifiedBy>
  <cp:revision>2</cp:revision>
  <dcterms:created xsi:type="dcterms:W3CDTF">2024-01-30T21:14:30Z</dcterms:created>
  <dcterms:modified xsi:type="dcterms:W3CDTF">2024-02-12T19:20:55Z</dcterms:modified>
</cp:coreProperties>
</file>