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145705630" r:id="rId5"/>
    <p:sldId id="261" r:id="rId6"/>
    <p:sldId id="996" r:id="rId7"/>
    <p:sldId id="999" r:id="rId8"/>
    <p:sldId id="266" r:id="rId9"/>
    <p:sldId id="2145705626" r:id="rId10"/>
    <p:sldId id="997" r:id="rId11"/>
    <p:sldId id="2145705627" r:id="rId12"/>
    <p:sldId id="264" r:id="rId13"/>
    <p:sldId id="910" r:id="rId14"/>
    <p:sldId id="891" r:id="rId15"/>
    <p:sldId id="1007" r:id="rId16"/>
    <p:sldId id="268" r:id="rId17"/>
    <p:sldId id="2145705628" r:id="rId18"/>
    <p:sldId id="21457056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63E19-5F62-4187-955A-9FF131ECFE81}" v="31" dt="2023-11-13T02:16:50.5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77826" autoAdjust="0"/>
  </p:normalViewPr>
  <p:slideViewPr>
    <p:cSldViewPr snapToGrid="0">
      <p:cViewPr varScale="1">
        <p:scale>
          <a:sx n="92" d="100"/>
          <a:sy n="92" d="100"/>
        </p:scale>
        <p:origin x="16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380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B2-45E8-B413-61FF807E2375}"/>
              </c:ext>
            </c:extLst>
          </c:dPt>
          <c:dPt>
            <c:idx val="1"/>
            <c:bubble3D val="0"/>
            <c:spPr>
              <a:solidFill>
                <a:srgbClr val="FF57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4B2-45E8-B413-61FF807E2375}"/>
              </c:ext>
            </c:extLst>
          </c:dPt>
          <c:dLbls>
            <c:dLbl>
              <c:idx val="0"/>
              <c:layout>
                <c:manualLayout>
                  <c:x val="-4.3735158105236843E-3"/>
                  <c:y val="1.05331364829396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0380E3"/>
                        </a:solidFill>
                        <a:latin typeface="+mj-lt"/>
                      </a:rPr>
                      <a:t>213D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7142857142857"/>
                      <c:h val="0.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4B2-45E8-B413-61FF807E2375}"/>
                </c:ext>
              </c:extLst>
            </c:dLbl>
            <c:dLbl>
              <c:idx val="1"/>
              <c:layout>
                <c:manualLayout>
                  <c:x val="0"/>
                  <c:y val="-1.38992782152230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sz="1400" b="1" dirty="0">
                        <a:solidFill>
                          <a:srgbClr val="FF5739"/>
                        </a:solidFill>
                        <a:latin typeface="+mj-lt"/>
                      </a:rPr>
                      <a:t>222R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7142857142857"/>
                      <c:h val="0.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F4B2-45E8-B413-61FF807E2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DEM</c:v>
                </c:pt>
                <c:pt idx="1">
                  <c:v>GOP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213</c:v>
                </c:pt>
                <c:pt idx="1">
                  <c:v>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B2-45E8-B413-61FF807E2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380E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F8-498E-AE42-6B6191AFB833}"/>
              </c:ext>
            </c:extLst>
          </c:dPt>
          <c:dPt>
            <c:idx val="1"/>
            <c:bubble3D val="0"/>
            <c:spPr>
              <a:solidFill>
                <a:srgbClr val="FF57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F8-498E-AE42-6B6191AFB833}"/>
              </c:ext>
            </c:extLst>
          </c:dPt>
          <c:dLbls>
            <c:dLbl>
              <c:idx val="0"/>
              <c:layout>
                <c:manualLayout>
                  <c:x val="-2.9608798900137485E-3"/>
                  <c:y val="1.724682852143482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0380E3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C0D74CF7-F86A-40C7-B94D-AC1E35765F88}" type="VALUE">
                      <a:rPr lang="en-US">
                        <a:solidFill>
                          <a:srgbClr val="0380E3"/>
                        </a:solidFill>
                      </a:rPr>
                      <a:pPr>
                        <a:defRPr>
                          <a:solidFill>
                            <a:srgbClr val="0380E3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0380E3"/>
                        </a:solidFill>
                      </a:rPr>
                      <a:t>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380E3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7142857142857"/>
                      <c:h val="0.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EF8-498E-AE42-6B6191AFB833}"/>
                </c:ext>
              </c:extLst>
            </c:dLbl>
            <c:dLbl>
              <c:idx val="1"/>
              <c:layout>
                <c:manualLayout>
                  <c:x val="0"/>
                  <c:y val="-1.065069991251093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FF5739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FCC58DC8-9294-4B2A-A573-88C18BB09339}" type="VALUE">
                      <a:rPr lang="en-US">
                        <a:solidFill>
                          <a:srgbClr val="FF5739"/>
                        </a:solidFill>
                      </a:rPr>
                      <a:pPr>
                        <a:defRPr>
                          <a:solidFill>
                            <a:srgbClr val="FF5739"/>
                          </a:solidFill>
                        </a:defRPr>
                      </a:pPr>
                      <a:t>[VALUE]</a:t>
                    </a:fld>
                    <a:r>
                      <a:rPr lang="en-US">
                        <a:solidFill>
                          <a:srgbClr val="FF5739"/>
                        </a:solidFill>
                      </a:rPr>
                      <a:t>R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FF5739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7142857142857"/>
                      <c:h val="0.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EF8-498E-AE42-6B6191AFB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DEM</c:v>
                </c:pt>
                <c:pt idx="1">
                  <c:v>GOP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213</c:v>
                </c:pt>
                <c:pt idx="1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F8-498E-AE42-6B6191AFB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5C37-EB53-4320-8B7A-0A5A0C2E127D}" type="datetimeFigureOut">
              <a:rPr lang="en-US" smtClean="0"/>
              <a:t>2/6/24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97E88-7875-4472-9BE7-1D72905FD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9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Elected in 2016 to LA-4</a:t>
            </a:r>
          </a:p>
          <a:p>
            <a:r>
              <a:rPr lang="en-US" dirty="0"/>
              <a:t>116</a:t>
            </a:r>
            <a:r>
              <a:rPr lang="en-US" baseline="30000" dirty="0"/>
              <a:t>th</a:t>
            </a:r>
            <a:r>
              <a:rPr lang="en-US" dirty="0"/>
              <a:t> Congress – Republican Study Committee Chair</a:t>
            </a:r>
          </a:p>
          <a:p>
            <a:r>
              <a:rPr lang="en-US" dirty="0"/>
              <a:t>2020 – Vice Chair Republican Conference</a:t>
            </a:r>
          </a:p>
          <a:p>
            <a:r>
              <a:rPr lang="en-US" dirty="0"/>
              <a:t>Staunch advocate for religious freedoms and deregulation</a:t>
            </a:r>
          </a:p>
          <a:p>
            <a:r>
              <a:rPr lang="en-US" dirty="0"/>
              <a:t>Constitutional lawyer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0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 </a:t>
            </a:r>
          </a:p>
          <a:p>
            <a:endParaRPr lang="en-US" dirty="0"/>
          </a:p>
          <a:p>
            <a:r>
              <a:rPr lang="en-US" dirty="0"/>
              <a:t>“2024 Combined Congressional Calendar,” Rational 360, December 4, 2023, https://rational360.com/wp-content/uploads/2023/11/2024-Congressional-Calendar.pdf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r>
              <a:rPr lang="en-US" dirty="0">
                <a:effectLst/>
              </a:rPr>
              <a:t>Republicans fret about shrinking majority as McCarthy plans exit - </a:t>
            </a:r>
            <a:r>
              <a:rPr lang="en-US" dirty="0" err="1">
                <a:effectLst/>
              </a:rPr>
              <a:t>axios</a:t>
            </a:r>
            <a:r>
              <a:rPr lang="en-US" dirty="0">
                <a:effectLst/>
              </a:rPr>
              <a:t>. Accessed December 11, 2023. https://www.axios.com/2023/12/06/republicans-house-majority-mccarthy.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Schnell, </a:t>
            </a:r>
            <a:r>
              <a:rPr lang="en-US" dirty="0" err="1">
                <a:effectLst/>
              </a:rPr>
              <a:t>Mychael</a:t>
            </a:r>
            <a:r>
              <a:rPr lang="en-US" dirty="0">
                <a:effectLst/>
              </a:rPr>
              <a:t>, and Mike Lillis. “GOP’s Tiny House Majority Risks Getting Smaller Post-Santos.” The Hill, December 2, 2023. https://thehill.com/homenews/house/4338035-gop-house-majority-risks-getting-smaller-post-santos/.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Jimison</a:t>
            </a:r>
            <a:r>
              <a:rPr lang="en-US" dirty="0">
                <a:effectLst/>
              </a:rPr>
              <a:t>, Robert. “McCarthy’s Exit May Create Even More Headaches for the Tiny G.O.P. Majority.” The New York Times, December 7, 2023. https://www.nytimes.com/2023/12/07/us/politics/mccarthy-republicans-house-majority.html. </a:t>
            </a:r>
          </a:p>
          <a:p>
            <a:endParaRPr lang="en-US" dirty="0">
              <a:effectLst/>
            </a:endParaRPr>
          </a:p>
          <a:p>
            <a:r>
              <a:rPr lang="en-US" dirty="0"/>
              <a:t>“List of U.S. Congress incumbents who are not running for re-election in 2024,” Ballotpedia, accessed August 7, 2023, https://ballotpedia.org/List_of_U.S._Congress_incumbents_who_are_not_running_for_re-election_in_2024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Kathryn Watson, “President Biden signs short-term funding bill to keep the government open ahead of deadline,” </a:t>
            </a:r>
            <a:r>
              <a:rPr lang="en-US" i="1" dirty="0"/>
              <a:t>CBS News</a:t>
            </a:r>
            <a:r>
              <a:rPr lang="en-US" i="0" dirty="0"/>
              <a:t>, November 17, 2023, </a:t>
            </a:r>
            <a:r>
              <a:rPr lang="en-US" dirty="0"/>
              <a:t>https://www.cbsnews.com/news/biden-signs-short-term-funding-bill-averting-government-shutdown/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Phillip Brasher, “Extension buys time, but farm bill faces multiple hurdles in 2024,” </a:t>
            </a:r>
            <a:r>
              <a:rPr lang="en-US" sz="1200" i="1" dirty="0">
                <a:effectLst/>
                <a:latin typeface="Arial" panose="020B0604020202020204" pitchFamily="34" charset="0"/>
              </a:rPr>
              <a:t>Agri-Pulse</a:t>
            </a:r>
            <a:r>
              <a:rPr lang="en-US" sz="1200" i="0" dirty="0">
                <a:effectLst/>
                <a:latin typeface="Arial" panose="020B0604020202020204" pitchFamily="34" charset="0"/>
              </a:rPr>
              <a:t>, November 22, 2023, </a:t>
            </a:r>
            <a:r>
              <a:rPr lang="en-US" sz="1200" dirty="0">
                <a:effectLst/>
                <a:latin typeface="Segoe UI" panose="020B0502040204020203" pitchFamily="34" charset="0"/>
              </a:rPr>
              <a:t>https://www.agri-pulse.com/articles/20304-extension-buys-time-but-farm-bill-faces-multiple-hurdles-in-2024</a:t>
            </a:r>
            <a:endParaRPr lang="en-US" sz="1200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US Senate Leaders Say Ukraine, border deal not likely soon. (n.d.-o). https://www.reuters.com/world/us/us-senate-leaders-say-ukraine-border-deal-not-likely-soon-2023-12-19/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5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“FAA funding extended through March 2024”, General Aviation News, December 12 2023, https://generalaviationnews.com/2023/12/12/faa-funding-extended-through-march-2024/#:~:text=The%20House%20of%20Representatives%20has%20approved%20H.R.%206503%2C,long-term%20FAA%20reauthorization%20bill%20by%20Dec.%2031%2C%202023.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“President Biden Announces $8.2 Billion in New Grants for High-Speed Rail and Pipeline of Projects Nationwide”, DOT, December 8 2023, https://www.transportation.gov/briefing-room/president-biden-announces-82-billion-new-grants-high-speed-rail-and-pipeline-projects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Gangitano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“Biden to announce $8B in funding for high-speed passenger rail projects”,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 Hill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December 8 2023, https://thehill.com/homenews/administration/4348523-biden-to-announce-8b-in-funding-for-high-speed-passenger-rail-projects/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“Graves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Rouzer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Statements from Hearing on Stakeholder Priorities for WRDA 2024”, Committee on Transportation and Infrastructure, December 13 2023, https://transportation.house.gov/news/documentsingle.aspx?DocumentID=407083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793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Retirements – 31 as of today (22 Ds and 9 Rs)</a:t>
            </a:r>
          </a:p>
          <a:p>
            <a:r>
              <a:rPr lang="en-US" dirty="0"/>
              <a:t>18 Rs in Biden districts, 23 Toss up seats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0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Senate with Manchin retiring Republicans only need to flip one more D seat when they have 23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37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50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5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r>
              <a:rPr lang="en-US" dirty="0">
                <a:effectLst/>
              </a:rPr>
              <a:t>Republicans fret about shrinking majority as McCarthy plans exit - </a:t>
            </a:r>
            <a:r>
              <a:rPr lang="en-US" dirty="0" err="1">
                <a:effectLst/>
              </a:rPr>
              <a:t>axios</a:t>
            </a:r>
            <a:r>
              <a:rPr lang="en-US" dirty="0">
                <a:effectLst/>
              </a:rPr>
              <a:t>. Accessed December 11, 2023. https://www.axios.com/2023/12/06/republicans-house-majority-mccarthy.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Schnell, </a:t>
            </a:r>
            <a:r>
              <a:rPr lang="en-US" dirty="0" err="1">
                <a:effectLst/>
              </a:rPr>
              <a:t>Mychael</a:t>
            </a:r>
            <a:r>
              <a:rPr lang="en-US" dirty="0">
                <a:effectLst/>
              </a:rPr>
              <a:t>, and Mike Lillis. “GOP’s Tiny House Majority Risks Getting Smaller Post-Santos.” The Hill, December 2, 2023. https://thehill.com/homenews/house/4338035-gop-house-majority-risks-getting-smaller-post-santos/.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Jimison</a:t>
            </a:r>
            <a:r>
              <a:rPr lang="en-US" dirty="0">
                <a:effectLst/>
              </a:rPr>
              <a:t>, Robert. “McCarthy’s Exit May Create Even More Headaches for the Tiny G.O.P. Majority.” The New York Times, December 7, 2023. https://www.nytimes.com/2023/12/07/us/politics/mccarthy-republicans-house-majority.html.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Karni</a:t>
            </a:r>
            <a:r>
              <a:rPr lang="en-US" dirty="0">
                <a:effectLst/>
              </a:rPr>
              <a:t>, Annie. “McCarthy Wins Speakership on 15th Vote after Concessions to Hard Right.” The New York Times, January 6, 2023. https://www.nytimes.com/2023/01/06/us/politics/house-speaker-vote-mccarthy.html. 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12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r>
              <a:rPr lang="en-US" dirty="0"/>
              <a:t>James </a:t>
            </a:r>
            <a:r>
              <a:rPr lang="en-US" dirty="0" err="1"/>
              <a:t>Saturno</a:t>
            </a:r>
            <a:r>
              <a:rPr lang="en-US" dirty="0"/>
              <a:t>, Bill </a:t>
            </a:r>
            <a:r>
              <a:rPr lang="en-US" dirty="0" err="1"/>
              <a:t>Heniff</a:t>
            </a:r>
            <a:r>
              <a:rPr lang="en-US" dirty="0"/>
              <a:t>, Megan S. Lynch, “The Congressional Appropriations Process: An Introduction,” Congressional Research Service, November 30, 2016, https://www.senate.gov/CRSpubs/8013e37d-4a09-46f0-b1e2-c14915d498a6.pdf.</a:t>
            </a:r>
          </a:p>
          <a:p>
            <a:endParaRPr lang="en-US" dirty="0"/>
          </a:p>
          <a:p>
            <a:r>
              <a:rPr lang="en-US" dirty="0"/>
              <a:t>“Appropriations 101,” Committee for a Responsible Federal Budget, May 30, 3018, https://www.crfb.org/papers/appropriations-101.</a:t>
            </a:r>
          </a:p>
          <a:p>
            <a:endParaRPr lang="en-US" dirty="0"/>
          </a:p>
          <a:p>
            <a:r>
              <a:rPr lang="en-US" dirty="0"/>
              <a:t>James </a:t>
            </a:r>
            <a:r>
              <a:rPr lang="en-US" dirty="0" err="1"/>
              <a:t>Saturno</a:t>
            </a:r>
            <a:r>
              <a:rPr lang="en-US" dirty="0"/>
              <a:t>, Brian Yeh, “Authorization of Appropriations: Procedural and Legal Issues, “ Congressional Research Service, November 30, 2016, https://fas.org/sgp/crs/misc/R42098.pdf.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Cromnibus</a:t>
            </a:r>
            <a:r>
              <a:rPr lang="en-US" dirty="0"/>
              <a:t>,” The District Policy Group, accessed May 31, 2019, http://www.districtpolicygroup.com/dewonkify-detail/cromnibus.</a:t>
            </a:r>
          </a:p>
          <a:p>
            <a:endParaRPr lang="en-US" dirty="0"/>
          </a:p>
          <a:p>
            <a:r>
              <a:rPr lang="en-US" dirty="0"/>
              <a:t>“Continuing Resolution/Continuing Appropriations,” United States Senate, accessed May 31, 2019, https://www.senate.gov/reference/glossary_term/continuing_resolution.htm.</a:t>
            </a:r>
          </a:p>
          <a:p>
            <a:endParaRPr lang="en-US" dirty="0"/>
          </a:p>
          <a:p>
            <a:r>
              <a:rPr lang="en-US" dirty="0"/>
              <a:t>Kathryn Watson, “President Biden signs short-term funding bill to keep the government open ahead of deadline,” </a:t>
            </a:r>
            <a:r>
              <a:rPr lang="en-US" i="1" dirty="0"/>
              <a:t>CBS News</a:t>
            </a:r>
            <a:r>
              <a:rPr lang="en-US" i="0" dirty="0"/>
              <a:t>, November 17, 2023, </a:t>
            </a:r>
            <a:r>
              <a:rPr lang="en-US" dirty="0"/>
              <a:t>https://www.cbsnews.com/news/biden-signs-short-term-funding-bill-averting-government-shutdown/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99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9775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ea typeface="MS PGothic" panose="020B0600070205080204" pitchFamily="34" charset="-128"/>
                <a:cs typeface="Georgia"/>
              </a:rPr>
              <a:t>House Speaker Mike Johnson (R-LA-4) reveal plans for a CR Friday to abide by the House GOP 72-hour rule and vote by Tuesday</a:t>
            </a:r>
          </a:p>
          <a:p>
            <a:pPr marL="739775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ea typeface="MS PGothic" panose="020B0600070205080204" pitchFamily="34" charset="-128"/>
                <a:cs typeface="Georgia"/>
              </a:rPr>
              <a:t>Johnson was forced to pull two appropriations bills from the floor this week after in-party fighting threatened their passage; Johnson had hoped to demonstrate progress in the appropriations process ahead of unveiling plans for a CR to extend the government shutdown deadline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75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not affected: Medicare/Medicaid, Border enforcement, student loan payments, US postal service, passports and travel like TSA and FAA, Social Security checks, military and veterans benefits and HTF funded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2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r>
              <a:rPr lang="en-US" dirty="0">
                <a:effectLst/>
              </a:rPr>
              <a:t>Republicans fret about shrinking majority as McCarthy plans exit - </a:t>
            </a:r>
            <a:r>
              <a:rPr lang="en-US" dirty="0" err="1">
                <a:effectLst/>
              </a:rPr>
              <a:t>axios</a:t>
            </a:r>
            <a:r>
              <a:rPr lang="en-US" dirty="0">
                <a:effectLst/>
              </a:rPr>
              <a:t>. Accessed December 11, 2023. https://www.axios.com/2023/12/06/republicans-house-majority-mccarthy.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Schnell, </a:t>
            </a:r>
            <a:r>
              <a:rPr lang="en-US" dirty="0" err="1">
                <a:effectLst/>
              </a:rPr>
              <a:t>Mychael</a:t>
            </a:r>
            <a:r>
              <a:rPr lang="en-US" dirty="0">
                <a:effectLst/>
              </a:rPr>
              <a:t>, and Mike Lillis. “GOP’s Tiny House Majority Risks Getting Smaller Post-Santos.” The Hill, December 2, 2023. https://thehill.com/homenews/house/4338035-gop-house-majority-risks-getting-smaller-post-santos/.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Jimison</a:t>
            </a:r>
            <a:r>
              <a:rPr lang="en-US" dirty="0">
                <a:effectLst/>
              </a:rPr>
              <a:t>, Robert. “McCarthy’s Exit May Create Even More Headaches for the Tiny G.O.P. Majority.” The New York Times, December 7, 2023. https://www.nytimes.com/2023/12/07/us/politics/mccarthy-republicans-house-majority.html. </a:t>
            </a:r>
          </a:p>
          <a:p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effectLst/>
              </a:rPr>
              <a:t>Karni</a:t>
            </a:r>
            <a:r>
              <a:rPr lang="en-US" dirty="0">
                <a:effectLst/>
              </a:rPr>
              <a:t>, Annie. “McCarthy Wins Speakership on 15th Vote after Concessions to Hard Right.” The New York Times, January 6, 2023. https://www.nytimes.com/2023/01/06/us/politics/house-speaker-vote-mccarthy.html. </a:t>
            </a: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8D6BE-06C7-9D44-B1ED-3695FD14ED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39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 On Dec. 12, the House and Senate  passed another extension of the Federal Aviation Administration (FAA) programs until March 8, 2024. </a:t>
            </a:r>
          </a:p>
          <a:p>
            <a:pPr algn="l"/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• The House originally passed its FAA bill in July, but the Senate bill had been held up due to a few controversial issues unrelated to the aggregates industry.</a:t>
            </a:r>
          </a:p>
          <a:p>
            <a:pPr algn="l"/>
            <a:r>
              <a:rPr lang="en-US" b="0" i="0" dirty="0">
                <a:solidFill>
                  <a:srgbClr val="515151"/>
                </a:solidFill>
                <a:effectLst/>
                <a:latin typeface="Arial" panose="020B0604020202020204" pitchFamily="34" charset="0"/>
              </a:rPr>
              <a:t>• NSSGA will continue to advocate for the passage of a new FAA bill that includes the hard-fought increase to Airport Improvement Program funding and support for the Airfield Pavements Research Program.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sym typeface="Quattrocento Sans"/>
              </a:rPr>
              <a:t>Air traffic controllers, transportation security officers, and TSA personnel will have to work without pay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sym typeface="Quattrocento Sans"/>
              </a:rPr>
              <a:t>In some instances, controllers may not show up to work, and TSA officers are not at checkpoints, so lines for travel and customs may be longer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sym typeface="Quattrocento Sans"/>
              </a:rPr>
              <a:t>The 2,500+ controllers in training will be forced to halt programs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sym typeface="Quattrocento Sans"/>
              </a:rPr>
              <a:t>Grant money for safety improvements and some regulations processes, such as passenger protection measures, will halt entirely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sym typeface="Quattrocento Sans"/>
              </a:rPr>
              <a:t>The government will not receive revenue from fuel and fare taxes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tx1"/>
                </a:solidFill>
                <a:sym typeface="Quattrocento Sans"/>
              </a:rPr>
              <a:t>The US Travel Association estimates that a partial shutdown would cost the US travel economy up to $140M a day</a:t>
            </a:r>
          </a:p>
          <a:p>
            <a:endParaRPr lang="en-US" dirty="0"/>
          </a:p>
          <a:p>
            <a:r>
              <a:rPr lang="en-US" dirty="0"/>
              <a:t>House version passed the House but Senate hasn’t moved out of committee – talk that it will be extended again</a:t>
            </a:r>
          </a:p>
          <a:p>
            <a:r>
              <a:rPr lang="en-US" dirty="0"/>
              <a:t>AIP from 3.35B to 4B to modernize airport infrastructure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31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Expanding Davis-Bacon</a:t>
            </a:r>
          </a:p>
          <a:p>
            <a:pPr lvl="1"/>
            <a:r>
              <a:rPr lang="en-US" dirty="0"/>
              <a:t>Expanding Project Labor Agreements</a:t>
            </a:r>
          </a:p>
          <a:p>
            <a:pPr lvl="1"/>
            <a:r>
              <a:rPr lang="en-US" dirty="0"/>
              <a:t>Significant Changes to Exempt and Hourly Employees </a:t>
            </a:r>
          </a:p>
          <a:p>
            <a:pPr lvl="1"/>
            <a:r>
              <a:rPr lang="en-US" dirty="0"/>
              <a:t>OSHA Heat and Illness Rules </a:t>
            </a:r>
          </a:p>
          <a:p>
            <a:pPr lvl="1"/>
            <a:r>
              <a:rPr lang="en-US" dirty="0"/>
              <a:t>Enhanced OSHA Reporting Requirements</a:t>
            </a:r>
          </a:p>
          <a:p>
            <a:pPr lvl="1"/>
            <a:r>
              <a:rPr lang="en-US" dirty="0"/>
              <a:t>OSHA Walk Around Rule</a:t>
            </a:r>
          </a:p>
          <a:p>
            <a:pPr lvl="1"/>
            <a:r>
              <a:rPr lang="en-US" dirty="0"/>
              <a:t>Independent Contractor Rule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97E88-7875-4472-9BE7-1D72905FDE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4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448F-62D7-AB41-ADD8-E60F6F64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BEFD-A1B8-7A47-8DEE-20136121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F858B-9D01-CC44-AA1E-50C087DE4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8C8F-3454-2E40-AE06-B21450B9BDA5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0256C-BCBB-684A-B1A5-8EED1C32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71DE4-59AB-3848-9941-616ADCD31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0058-12F3-634C-AD0F-6D3F2CC4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0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D5AC-D4DC-F74C-B976-18F7209BC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727" y="2666962"/>
            <a:ext cx="9144000" cy="2387600"/>
          </a:xfrm>
        </p:spPr>
        <p:txBody>
          <a:bodyPr anchor="b">
            <a:normAutofit/>
          </a:bodyPr>
          <a:lstStyle>
            <a:lvl1pPr algn="l"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97FD5-0C60-D041-BB63-FCAC9016F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727" y="5146637"/>
            <a:ext cx="9144000" cy="1192379"/>
          </a:xfrm>
        </p:spPr>
        <p:txBody>
          <a:bodyPr/>
          <a:lstStyle>
            <a:lvl1pPr marL="0" indent="0" algn="l">
              <a:buNone/>
              <a:defRPr sz="2800" baseline="0">
                <a:solidFill>
                  <a:srgbClr val="DBDB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0F18D-3B86-D144-85D1-8A6CEBB4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8C8F-3454-2E40-AE06-B21450B9BDA5}" type="datetimeFigureOut">
              <a:rPr lang="en-US" smtClean="0"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705B7-8CF0-E542-BEC7-532C9D276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21BD-8D58-3C4B-B4FD-659A8F2F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0058-12F3-634C-AD0F-6D3F2CC4F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0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935" y="820133"/>
            <a:ext cx="9786419" cy="723622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One-Slide Issue Explainer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7BACFC5-645C-4E4B-943C-BAEDA3D100D9}"/>
              </a:ext>
            </a:extLst>
          </p:cNvPr>
          <p:cNvSpPr txBox="1">
            <a:spLocks/>
          </p:cNvSpPr>
          <p:nvPr userDrawn="1"/>
        </p:nvSpPr>
        <p:spPr>
          <a:xfrm>
            <a:off x="11111059" y="6239510"/>
            <a:ext cx="108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16528F-E9C7-4743-838D-D83987E5808B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4F5475-3BA0-444F-B35F-1A4FA8BAFA8C}"/>
              </a:ext>
            </a:extLst>
          </p:cNvPr>
          <p:cNvGrpSpPr/>
          <p:nvPr userDrawn="1"/>
        </p:nvGrpSpPr>
        <p:grpSpPr>
          <a:xfrm>
            <a:off x="11992494" y="1"/>
            <a:ext cx="199505" cy="6858000"/>
            <a:chOff x="-2" y="0"/>
            <a:chExt cx="2873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26FD07-4490-4B54-AC68-BD9F720D17A1}"/>
                </a:ext>
              </a:extLst>
            </p:cNvPr>
            <p:cNvSpPr/>
            <p:nvPr userDrawn="1"/>
          </p:nvSpPr>
          <p:spPr>
            <a:xfrm>
              <a:off x="-1" y="4458789"/>
              <a:ext cx="287383" cy="2399211"/>
            </a:xfrm>
            <a:prstGeom prst="rect">
              <a:avLst/>
            </a:prstGeom>
            <a:solidFill>
              <a:srgbClr val="C3C1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63DDF6-5A54-45D9-AE48-F6D2675E3B06}"/>
                </a:ext>
              </a:extLst>
            </p:cNvPr>
            <p:cNvSpPr/>
            <p:nvPr userDrawn="1"/>
          </p:nvSpPr>
          <p:spPr>
            <a:xfrm>
              <a:off x="-2" y="0"/>
              <a:ext cx="287383" cy="4458789"/>
            </a:xfrm>
            <a:prstGeom prst="rect">
              <a:avLst/>
            </a:prstGeom>
            <a:solidFill>
              <a:srgbClr val="DBDA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AFD027-1F8F-48FC-8F9B-0B7A238B05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814" y="1"/>
            <a:ext cx="1024481" cy="76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BCAFA-4F8F-D34E-B48B-A124485A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41" y="167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E63CA-8203-EB43-BBD4-5F1A90708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785" y="183798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0269E-BF62-7847-ADC7-630A82F86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211" y="64639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BDBD6"/>
                </a:solidFill>
              </a:defRPr>
            </a:lvl1pPr>
          </a:lstStyle>
          <a:p>
            <a:fld id="{CD128C8F-3454-2E40-AE06-B21450B9BDA5}" type="datetimeFigureOut">
              <a:rPr lang="en-US" smtClean="0"/>
              <a:pPr/>
              <a:t>2/6/24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EBAB5-31C5-F448-8686-814EEB460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7185" y="64657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rgbClr val="DBDBD6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1666-5D9A-CD48-964A-26444F51A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2873" y="64484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DBDBD6"/>
                </a:solidFill>
              </a:defRPr>
            </a:lvl1pPr>
          </a:lstStyle>
          <a:p>
            <a:fld id="{E7B10058-12F3-634C-AD0F-6D3F2CC4F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4200" kern="1200" baseline="0">
          <a:solidFill>
            <a:srgbClr val="C24D00"/>
          </a:solidFill>
          <a:latin typeface="Open Sans Extrabold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C3C6C3"/>
        </a:buClr>
        <a:buSzPct val="120000"/>
        <a:buFont typeface="Arial" panose="020B0604020202020204" pitchFamily="34" charset="0"/>
        <a:buChar char="•"/>
        <a:defRPr sz="3200" kern="1200" baseline="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C3C6C3"/>
        </a:buClr>
        <a:buSzPct val="120000"/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C3C6C3"/>
        </a:buClr>
        <a:buSzPct val="120000"/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C3C6C3"/>
        </a:buClr>
        <a:buSzPct val="120000"/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Clr>
          <a:srgbClr val="C3C6C3"/>
        </a:buClr>
        <a:buSzPct val="120000"/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www.nationaljournal.com/md/675371/government-shutdown-primer/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hyperlink" Target="https://www.nationaljournal.com/md/723076/house-speaker-nomination-tracker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www.nationaljournal.com/md/722510/appropriations-101/" TargetMode="External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445E9A-5586-4851-BB31-10F16F0EF5FD}"/>
              </a:ext>
            </a:extLst>
          </p:cNvPr>
          <p:cNvSpPr txBox="1"/>
          <p:nvPr/>
        </p:nvSpPr>
        <p:spPr>
          <a:xfrm>
            <a:off x="3346218" y="2772294"/>
            <a:ext cx="6896378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Washington: New Year, Same Congress	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Reid </a:t>
            </a:r>
            <a:r>
              <a:rPr lang="en-US" sz="2400" b="1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Dagul</a:t>
            </a:r>
            <a:endParaRPr lang="en-US" sz="2400" b="1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Director, Government and Regulatory Affairs </a:t>
            </a:r>
            <a:endParaRPr lang="en-US" sz="2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0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9366-3940-442B-8C0F-404C0E8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05" y="240509"/>
            <a:ext cx="8611228" cy="792333"/>
          </a:xfrm>
        </p:spPr>
        <p:txBody>
          <a:bodyPr/>
          <a:lstStyle/>
          <a:p>
            <a:pPr algn="ctr"/>
            <a:r>
              <a:rPr lang="en-US" dirty="0"/>
              <a:t>The shrinking GOP majority impacts the passage of critical legislation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C71E62-7AEA-F93A-9973-708BED92EF97}"/>
              </a:ext>
            </a:extLst>
          </p:cNvPr>
          <p:cNvSpPr txBox="1"/>
          <p:nvPr/>
        </p:nvSpPr>
        <p:spPr>
          <a:xfrm>
            <a:off x="2490024" y="1666089"/>
            <a:ext cx="3669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The impact of a shrinking majority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6E602F-885B-C958-D7AE-8A5EB74F3761}"/>
              </a:ext>
            </a:extLst>
          </p:cNvPr>
          <p:cNvSpPr/>
          <p:nvPr/>
        </p:nvSpPr>
        <p:spPr>
          <a:xfrm>
            <a:off x="2490024" y="2069000"/>
            <a:ext cx="3474720" cy="1097280"/>
          </a:xfrm>
          <a:prstGeom prst="roundRect">
            <a:avLst>
              <a:gd name="adj" fmla="val 1051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rtlCol="0" anchor="ctr"/>
          <a:lstStyle/>
          <a:p>
            <a:r>
              <a:rPr lang="en-US" sz="1100" dirty="0">
                <a:solidFill>
                  <a:schemeClr val="bg1"/>
                </a:solidFill>
              </a:rPr>
              <a:t>The Republican majority in the 118</a:t>
            </a:r>
            <a:r>
              <a:rPr lang="en-US" sz="1100" baseline="30000" dirty="0">
                <a:solidFill>
                  <a:schemeClr val="bg1"/>
                </a:solidFill>
              </a:rPr>
              <a:t>th</a:t>
            </a:r>
            <a:r>
              <a:rPr lang="en-US" sz="1100" dirty="0">
                <a:solidFill>
                  <a:schemeClr val="bg1"/>
                </a:solidFill>
              </a:rPr>
              <a:t> House now stands at 221, meaning the House GOP only has room for three defections in party-line votes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207BC74-5C80-B6A2-08D5-3F7D5A3012B9}"/>
              </a:ext>
            </a:extLst>
          </p:cNvPr>
          <p:cNvSpPr/>
          <p:nvPr/>
        </p:nvSpPr>
        <p:spPr>
          <a:xfrm>
            <a:off x="2637100" y="2261254"/>
            <a:ext cx="73152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CD5113D3-E3EA-B891-B12E-AD1B24FD376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8540" y="2346829"/>
            <a:ext cx="548640" cy="54864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103CB06-BDC6-477E-4D5D-508D180EC681}"/>
              </a:ext>
            </a:extLst>
          </p:cNvPr>
          <p:cNvSpPr/>
          <p:nvPr/>
        </p:nvSpPr>
        <p:spPr>
          <a:xfrm>
            <a:off x="6355118" y="2065420"/>
            <a:ext cx="3474720" cy="1097280"/>
          </a:xfrm>
          <a:prstGeom prst="roundRect">
            <a:avLst>
              <a:gd name="adj" fmla="val 1051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rtlCol="0" anchor="ctr"/>
          <a:lstStyle/>
          <a:p>
            <a:r>
              <a:rPr lang="en-US" sz="1100" dirty="0">
                <a:solidFill>
                  <a:schemeClr val="bg1"/>
                </a:solidFill>
              </a:rPr>
              <a:t>Rep. McCarthy’s exit and Democrats’ push to flip expelled Rep. Santos’ seat could shrink the GOP majority to two votes by February 2024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E8F7B0-0792-1D3D-4ADA-90089DCC8DA0}"/>
              </a:ext>
            </a:extLst>
          </p:cNvPr>
          <p:cNvSpPr/>
          <p:nvPr/>
        </p:nvSpPr>
        <p:spPr>
          <a:xfrm>
            <a:off x="6502194" y="2257674"/>
            <a:ext cx="73152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8BF08DE4-CF8D-3F63-4DD7-FC68B6FEB1D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2164" y="2346829"/>
            <a:ext cx="548640" cy="54864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F1CDD2D-9545-D016-5E4E-FCDCA6F61C72}"/>
              </a:ext>
            </a:extLst>
          </p:cNvPr>
          <p:cNvSpPr/>
          <p:nvPr/>
        </p:nvSpPr>
        <p:spPr>
          <a:xfrm>
            <a:off x="2490023" y="3374897"/>
            <a:ext cx="3474720" cy="1097280"/>
          </a:xfrm>
          <a:prstGeom prst="roundRect">
            <a:avLst>
              <a:gd name="adj" fmla="val 1051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rtlCol="0" anchor="ctr"/>
          <a:lstStyle/>
          <a:p>
            <a:r>
              <a:rPr lang="en-US" sz="1100" dirty="0">
                <a:solidFill>
                  <a:schemeClr val="bg1"/>
                </a:solidFill>
              </a:rPr>
              <a:t>Some lawmakers worry that the shrinking majority will encourage others to halt legislation movement based on individual and/or caucus demands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061791-C94A-4BB0-933D-512C0E266227}"/>
              </a:ext>
            </a:extLst>
          </p:cNvPr>
          <p:cNvSpPr/>
          <p:nvPr/>
        </p:nvSpPr>
        <p:spPr>
          <a:xfrm>
            <a:off x="2637099" y="3567151"/>
            <a:ext cx="73152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23C488BE-3924-DCA6-4795-1A2393DDF430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28539" y="3648970"/>
            <a:ext cx="548640" cy="54864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F47A2ED-0FA3-3284-D5CC-E4FB03C73F10}"/>
              </a:ext>
            </a:extLst>
          </p:cNvPr>
          <p:cNvSpPr/>
          <p:nvPr/>
        </p:nvSpPr>
        <p:spPr>
          <a:xfrm>
            <a:off x="6355118" y="3381062"/>
            <a:ext cx="3474720" cy="1097280"/>
          </a:xfrm>
          <a:prstGeom prst="roundRect">
            <a:avLst>
              <a:gd name="adj" fmla="val 1051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840" rtlCol="0" anchor="ctr"/>
          <a:lstStyle/>
          <a:p>
            <a:r>
              <a:rPr lang="en-US" sz="1100" dirty="0">
                <a:solidFill>
                  <a:schemeClr val="bg1"/>
                </a:solidFill>
              </a:rPr>
              <a:t>Others believe that a shrinking majority will have no impact on what has already been a highly contentious Congressional body; more exits are expected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1C8965-AEAA-635B-7863-6C570AF8D30C}"/>
              </a:ext>
            </a:extLst>
          </p:cNvPr>
          <p:cNvSpPr/>
          <p:nvPr/>
        </p:nvSpPr>
        <p:spPr>
          <a:xfrm>
            <a:off x="6502194" y="3573316"/>
            <a:ext cx="73152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26A5EC34-4D46-F622-455F-4568999B9DC4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8725" y="3664756"/>
            <a:ext cx="548640" cy="54864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4288CE2-7F02-A707-398E-BC6BB389B81E}"/>
              </a:ext>
            </a:extLst>
          </p:cNvPr>
          <p:cNvSpPr/>
          <p:nvPr/>
        </p:nvSpPr>
        <p:spPr>
          <a:xfrm>
            <a:off x="2489201" y="4803735"/>
            <a:ext cx="7339814" cy="1188720"/>
          </a:xfrm>
          <a:prstGeom prst="roundRect">
            <a:avLst>
              <a:gd name="adj" fmla="val 4480"/>
            </a:avLst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OUTLOOK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chemeClr val="bg1"/>
                </a:solidFill>
              </a:rPr>
              <a:t>House Speaker Johnson faces an increased threat of another uprising from the House Freedom Caucus, </a:t>
            </a:r>
            <a:r>
              <a:rPr lang="en-US" sz="1200" b="1" dirty="0">
                <a:solidFill>
                  <a:schemeClr val="bg1"/>
                </a:solidFill>
              </a:rPr>
              <a:t>impeding the passage of critical appropriations legislation ahead of January deadlines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61D4A43-1DB4-A05E-8809-D3F8B2CF4FA7}"/>
              </a:ext>
            </a:extLst>
          </p:cNvPr>
          <p:cNvSpPr/>
          <p:nvPr/>
        </p:nvSpPr>
        <p:spPr>
          <a:xfrm>
            <a:off x="2733701" y="4986615"/>
            <a:ext cx="822960" cy="8229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023B507-1854-BA02-9F07-18FE3320579D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25141" y="5078055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4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E027-9421-9432-8ECD-577D9BCD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FAA Reauthorization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771C8-4CE9-EAC6-5D9D-99522FAC7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85" y="1849933"/>
            <a:ext cx="4791871" cy="14875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DA908-5A8F-ABE8-1724-5CA6A9FE8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993" y="2013222"/>
            <a:ext cx="1237595" cy="1109568"/>
          </a:xfrm>
          <a:prstGeom prst="rect">
            <a:avLst/>
          </a:prstGeom>
        </p:spPr>
      </p:pic>
      <p:sp>
        <p:nvSpPr>
          <p:cNvPr id="9" name="Rounded Rectangle 53">
            <a:extLst>
              <a:ext uri="{FF2B5EF4-FFF2-40B4-BE49-F238E27FC236}">
                <a16:creationId xmlns:a16="http://schemas.microsoft.com/office/drawing/2014/main" id="{C3DFEF0D-D0D6-ED4A-E193-5578DF30806A}"/>
              </a:ext>
            </a:extLst>
          </p:cNvPr>
          <p:cNvSpPr/>
          <p:nvPr/>
        </p:nvSpPr>
        <p:spPr>
          <a:xfrm>
            <a:off x="996785" y="3590236"/>
            <a:ext cx="7339814" cy="1051560"/>
          </a:xfrm>
          <a:prstGeom prst="roundRect">
            <a:avLst>
              <a:gd name="adj" fmla="val 7133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>
              <a:spcAft>
                <a:spcPts val="300"/>
              </a:spcAft>
            </a:pPr>
            <a:endParaRPr lang="en-US" b="1" dirty="0">
              <a:solidFill>
                <a:schemeClr val="tx1"/>
              </a:solidFill>
            </a:endParaRPr>
          </a:p>
          <a:p>
            <a:pPr marL="800100"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</a:rPr>
              <a:t>     Airport Pavement Research and Technology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1755EE-27E9-DB0D-81D7-1FA962901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25" y="3698404"/>
            <a:ext cx="890093" cy="835224"/>
          </a:xfrm>
          <a:prstGeom prst="rect">
            <a:avLst/>
          </a:prstGeom>
        </p:spPr>
      </p:pic>
      <p:sp>
        <p:nvSpPr>
          <p:cNvPr id="14" name="Rounded Rectangle 53">
            <a:extLst>
              <a:ext uri="{FF2B5EF4-FFF2-40B4-BE49-F238E27FC236}">
                <a16:creationId xmlns:a16="http://schemas.microsoft.com/office/drawing/2014/main" id="{C3DFEF0D-D0D6-ED4A-E193-5578DF30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785" y="4894546"/>
            <a:ext cx="7337758" cy="1001753"/>
          </a:xfrm>
          <a:prstGeom prst="roundRect">
            <a:avLst>
              <a:gd name="adj" fmla="val 7133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0">
              <a:spcAft>
                <a:spcPts val="30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0">
              <a:spcAft>
                <a:spcPts val="3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          Increased AIP Funding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59A949-2740-F5A8-F199-8AB4EDEF9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246" y="5029630"/>
            <a:ext cx="786452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7615-6347-63BC-587A-604CFE80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Hurdles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2240-DBD1-6A3F-2A56-9E3A7AA5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Waters of the United States</a:t>
            </a:r>
          </a:p>
          <a:p>
            <a:r>
              <a:rPr lang="en-US" dirty="0"/>
              <a:t>Particulate Matter (PM) 2.5</a:t>
            </a:r>
          </a:p>
          <a:p>
            <a:r>
              <a:rPr lang="en-US" dirty="0"/>
              <a:t>MSHA Silica Rule </a:t>
            </a:r>
          </a:p>
          <a:p>
            <a:pPr lvl="1"/>
            <a:r>
              <a:rPr lang="en-US" dirty="0"/>
              <a:t>And 7 Other DOL Rulemakings  </a:t>
            </a:r>
          </a:p>
          <a:p>
            <a:r>
              <a:rPr lang="en-US" dirty="0"/>
              <a:t>NEPA Phase 2 </a:t>
            </a:r>
          </a:p>
          <a:p>
            <a:r>
              <a:rPr lang="en-US" dirty="0"/>
              <a:t>OMB Ecosystem Guidance </a:t>
            </a:r>
          </a:p>
          <a:p>
            <a:r>
              <a:rPr lang="en-US" dirty="0"/>
              <a:t>Reciprocal Switching</a:t>
            </a:r>
          </a:p>
          <a:p>
            <a:r>
              <a:rPr lang="en-US" dirty="0"/>
              <a:t>Endangered Species Act </a:t>
            </a:r>
          </a:p>
          <a:p>
            <a:pPr lvl="1"/>
            <a:r>
              <a:rPr lang="en-US" dirty="0"/>
              <a:t>FWS Dunes Sagebrush Lizard listing </a:t>
            </a:r>
          </a:p>
          <a:p>
            <a:r>
              <a:rPr lang="en-US" dirty="0"/>
              <a:t>EPA AERR Reporting Rule</a:t>
            </a:r>
          </a:p>
          <a:p>
            <a:r>
              <a:rPr lang="en-US" dirty="0"/>
              <a:t>Corps Ordinary High Water Mark Manual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41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239C-F998-C04C-6690-AD5B65F2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764" y="292217"/>
            <a:ext cx="9786419" cy="723622"/>
          </a:xfrm>
        </p:spPr>
        <p:txBody>
          <a:bodyPr/>
          <a:lstStyle/>
          <a:p>
            <a:pPr algn="ctr"/>
            <a:r>
              <a:rPr lang="en-US" dirty="0"/>
              <a:t>2024 congressional calendar</a:t>
            </a:r>
          </a:p>
        </p:txBody>
      </p:sp>
      <p:sp>
        <p:nvSpPr>
          <p:cNvPr id="9" name="Google Shape;2142;p66">
            <a:extLst>
              <a:ext uri="{FF2B5EF4-FFF2-40B4-BE49-F238E27FC236}">
                <a16:creationId xmlns:a16="http://schemas.microsoft.com/office/drawing/2014/main" id="{045502BC-E5DC-DC69-0917-7DD9461A1049}"/>
              </a:ext>
            </a:extLst>
          </p:cNvPr>
          <p:cNvSpPr/>
          <p:nvPr/>
        </p:nvSpPr>
        <p:spPr>
          <a:xfrm>
            <a:off x="2489201" y="1516093"/>
            <a:ext cx="7040880" cy="329184"/>
          </a:xfrm>
          <a:prstGeom prst="roundRect">
            <a:avLst>
              <a:gd name="adj" fmla="val 3206"/>
            </a:avLst>
          </a:prstGeom>
          <a:noFill/>
          <a:ln w="12700" cap="flat" cmpd="sng">
            <a:solidFill>
              <a:schemeClr val="bg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defTabSz="457200">
              <a:buClr>
                <a:srgbClr val="23695F"/>
              </a:buClr>
              <a:buSzPts val="1000"/>
              <a:defRPr/>
            </a:pPr>
            <a:r>
              <a:rPr lang="en-US" sz="11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■ Both chambers in session   ■ House only in session   ■ Senate only in session   ■ Federal holiday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4B45B6-1F2D-AE04-C6E1-A9999964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1" y="1908725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January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AA36B-3F62-190A-D1D4-99F7B06C7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062" y="1908725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February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68DDE-5A8C-398D-DEEB-154D9085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923" y="1908725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March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3A3B87-A63D-2411-AF48-1DD6492FD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3" y="1908725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April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2037E5-6E98-DC76-747E-573C9A6FE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1" y="3327166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535803-07DB-3229-FA03-8EFC8E799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062" y="3327166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June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104EBFB-909E-C13A-08CF-ADBCE380B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923" y="3327166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July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6A0895-7042-89A4-E0BF-54E0A607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3" y="3327166"/>
            <a:ext cx="137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7AA7D0-A514-901A-3678-01651DF4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1" y="4758706"/>
            <a:ext cx="130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B5B2B9-2EBC-DB5A-0701-BAF0DF7CB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062" y="4758706"/>
            <a:ext cx="130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002FCE-2B19-5B36-AD4F-E12F3763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923" y="4758706"/>
            <a:ext cx="130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2260C8-ED28-9F54-FF54-A8EB0C837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8783" y="4758706"/>
            <a:ext cx="13038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December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0FD57A5-EAF5-75AE-66C9-366363CA670D}"/>
              </a:ext>
            </a:extLst>
          </p:cNvPr>
          <p:cNvGraphicFramePr>
            <a:graphicFrameLocks noGrp="1"/>
          </p:cNvGraphicFramePr>
          <p:nvPr/>
        </p:nvGraphicFramePr>
        <p:xfrm>
          <a:off x="8091657" y="3604164"/>
          <a:ext cx="1737359" cy="1097281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4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0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FCFAAFD5-FD74-DB86-C95E-F102AC13C8BF}"/>
              </a:ext>
            </a:extLst>
          </p:cNvPr>
          <p:cNvGraphicFramePr>
            <a:graphicFrameLocks noGrp="1"/>
          </p:cNvGraphicFramePr>
          <p:nvPr/>
        </p:nvGraphicFramePr>
        <p:xfrm>
          <a:off x="2489202" y="5031893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66A82F1D-1F8A-633F-E012-ECE98C750239}"/>
              </a:ext>
            </a:extLst>
          </p:cNvPr>
          <p:cNvGraphicFramePr>
            <a:graphicFrameLocks noGrp="1"/>
          </p:cNvGraphicFramePr>
          <p:nvPr/>
        </p:nvGraphicFramePr>
        <p:xfrm>
          <a:off x="2489202" y="2176435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3A7DA9C-A76D-8CDA-5025-90CDC562DCD5}"/>
              </a:ext>
            </a:extLst>
          </p:cNvPr>
          <p:cNvGraphicFramePr>
            <a:graphicFrameLocks noGrp="1"/>
          </p:cNvGraphicFramePr>
          <p:nvPr/>
        </p:nvGraphicFramePr>
        <p:xfrm>
          <a:off x="6224172" y="5031671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C1A4700-E3D5-9435-5477-306F7AFD7749}"/>
              </a:ext>
            </a:extLst>
          </p:cNvPr>
          <p:cNvGraphicFramePr>
            <a:graphicFrameLocks noGrp="1"/>
          </p:cNvGraphicFramePr>
          <p:nvPr/>
        </p:nvGraphicFramePr>
        <p:xfrm>
          <a:off x="8091657" y="2176435"/>
          <a:ext cx="1737358" cy="1097280"/>
        </p:xfrm>
        <a:graphic>
          <a:graphicData uri="http://schemas.openxmlformats.org/drawingml/2006/table">
            <a:tbl>
              <a:tblPr/>
              <a:tblGrid>
                <a:gridCol w="24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5D4F1BC-6AC6-A5E2-146C-B6F088DDA523}"/>
              </a:ext>
            </a:extLst>
          </p:cNvPr>
          <p:cNvGraphicFramePr>
            <a:graphicFrameLocks noGrp="1"/>
          </p:cNvGraphicFramePr>
          <p:nvPr/>
        </p:nvGraphicFramePr>
        <p:xfrm>
          <a:off x="8091657" y="5031893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0F65B7E-A2D0-FC9D-0FD8-5EADD1C6AAA8}"/>
              </a:ext>
            </a:extLst>
          </p:cNvPr>
          <p:cNvGraphicFramePr>
            <a:graphicFrameLocks noGrp="1"/>
          </p:cNvGraphicFramePr>
          <p:nvPr/>
        </p:nvGraphicFramePr>
        <p:xfrm>
          <a:off x="2489201" y="3604164"/>
          <a:ext cx="1737362" cy="1097280"/>
        </p:xfrm>
        <a:graphic>
          <a:graphicData uri="http://schemas.openxmlformats.org/drawingml/2006/table">
            <a:tbl>
              <a:tblPr/>
              <a:tblGrid>
                <a:gridCol w="24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FBFAB788-85EB-8CEE-3C61-D961421EE7AB}"/>
              </a:ext>
            </a:extLst>
          </p:cNvPr>
          <p:cNvGraphicFramePr>
            <a:graphicFrameLocks noGrp="1"/>
          </p:cNvGraphicFramePr>
          <p:nvPr/>
        </p:nvGraphicFramePr>
        <p:xfrm>
          <a:off x="4356689" y="3607266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1C116917-4983-C859-E3E6-A62F760E56A4}"/>
              </a:ext>
            </a:extLst>
          </p:cNvPr>
          <p:cNvGraphicFramePr>
            <a:graphicFrameLocks noGrp="1"/>
          </p:cNvGraphicFramePr>
          <p:nvPr/>
        </p:nvGraphicFramePr>
        <p:xfrm>
          <a:off x="6224173" y="3604053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45675858-85C6-F95E-FFF8-9E1909F11647}"/>
              </a:ext>
            </a:extLst>
          </p:cNvPr>
          <p:cNvGraphicFramePr>
            <a:graphicFrameLocks noGrp="1"/>
          </p:cNvGraphicFramePr>
          <p:nvPr/>
        </p:nvGraphicFramePr>
        <p:xfrm>
          <a:off x="4356687" y="5031893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F0BE14DE-8E7F-BD90-B3A0-1080A3A9E7A8}"/>
              </a:ext>
            </a:extLst>
          </p:cNvPr>
          <p:cNvGraphicFramePr>
            <a:graphicFrameLocks noGrp="1"/>
          </p:cNvGraphicFramePr>
          <p:nvPr/>
        </p:nvGraphicFramePr>
        <p:xfrm>
          <a:off x="4356688" y="2182639"/>
          <a:ext cx="1737359" cy="1097280"/>
        </p:xfrm>
        <a:graphic>
          <a:graphicData uri="http://schemas.openxmlformats.org/drawingml/2006/table">
            <a:tbl>
              <a:tblPr/>
              <a:tblGrid>
                <a:gridCol w="24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9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72832B93-7BB2-4A4A-038D-E908FBD06FB0}"/>
              </a:ext>
            </a:extLst>
          </p:cNvPr>
          <p:cNvGraphicFramePr>
            <a:graphicFrameLocks noGrp="1"/>
          </p:cNvGraphicFramePr>
          <p:nvPr/>
        </p:nvGraphicFramePr>
        <p:xfrm>
          <a:off x="6224173" y="2176435"/>
          <a:ext cx="1737358" cy="1097280"/>
        </p:xfrm>
        <a:graphic>
          <a:graphicData uri="http://schemas.openxmlformats.org/drawingml/2006/table">
            <a:tbl>
              <a:tblPr/>
              <a:tblGrid>
                <a:gridCol w="248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8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/>
                        <a:cs typeface="Arial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MS PGothic" charset="-128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Georgia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1" i="0" u="none" strike="noStrike" cap="none" normalizeH="0" baseline="3000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MS PGothic" charset="-128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19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265D-2E55-CF5E-25BB-60348C72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018" y="355388"/>
            <a:ext cx="9786419" cy="723622"/>
          </a:xfrm>
        </p:spPr>
        <p:txBody>
          <a:bodyPr/>
          <a:lstStyle/>
          <a:p>
            <a:pPr algn="ctr"/>
            <a:r>
              <a:rPr lang="en-US" dirty="0"/>
              <a:t>2024 congressional priorities</a:t>
            </a:r>
          </a:p>
        </p:txBody>
      </p:sp>
      <p:grpSp>
        <p:nvGrpSpPr>
          <p:cNvPr id="26" name="Google Shape;64;p3">
            <a:extLst>
              <a:ext uri="{FF2B5EF4-FFF2-40B4-BE49-F238E27FC236}">
                <a16:creationId xmlns:a16="http://schemas.microsoft.com/office/drawing/2014/main" id="{4F7667E7-6990-A5F3-4A31-2CFC75C8E92C}"/>
              </a:ext>
            </a:extLst>
          </p:cNvPr>
          <p:cNvGrpSpPr/>
          <p:nvPr/>
        </p:nvGrpSpPr>
        <p:grpSpPr>
          <a:xfrm>
            <a:off x="2489201" y="1473915"/>
            <a:ext cx="3566160" cy="2280015"/>
            <a:chOff x="673767" y="2021302"/>
            <a:chExt cx="3566160" cy="2342375"/>
          </a:xfrm>
        </p:grpSpPr>
        <p:sp>
          <p:nvSpPr>
            <p:cNvPr id="28" name="Google Shape;65;p3">
              <a:extLst>
                <a:ext uri="{FF2B5EF4-FFF2-40B4-BE49-F238E27FC236}">
                  <a16:creationId xmlns:a16="http://schemas.microsoft.com/office/drawing/2014/main" id="{05A93300-D4C2-4DDF-2739-EF88BC64BF55}"/>
                </a:ext>
              </a:extLst>
            </p:cNvPr>
            <p:cNvSpPr/>
            <p:nvPr/>
          </p:nvSpPr>
          <p:spPr>
            <a:xfrm>
              <a:off x="673767" y="2021302"/>
              <a:ext cx="3566160" cy="2342375"/>
            </a:xfrm>
            <a:prstGeom prst="roundRect">
              <a:avLst>
                <a:gd name="adj" fmla="val 3915"/>
              </a:avLst>
            </a:prstGeom>
            <a:noFill/>
            <a:ln w="12700" cap="flat" cmpd="sng">
              <a:solidFill>
                <a:schemeClr val="bg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>
                <a:spcBef>
                  <a:spcPts val="600"/>
                </a:spcBef>
                <a:spcAft>
                  <a:spcPts val="12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118</a:t>
              </a:r>
              <a:r>
                <a:rPr lang="en-US" sz="1200" b="1" baseline="30000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th</a:t>
              </a:r>
              <a:r>
                <a:rPr lang="en-US" sz="1200" b="1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 Congress instability</a:t>
              </a:r>
              <a:endParaRPr lang="en-US" sz="1200" dirty="0">
                <a:solidFill>
                  <a:schemeClr val="bg1"/>
                </a:solidFill>
                <a:ea typeface="Arial"/>
                <a:cs typeface="Arial"/>
                <a:sym typeface="Arial"/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2023 has been a record year for Congressional retirements and resignations; so far, 31 Democrats and 16 Republicans are leaving their offices, some before the term ends 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The exits and expulsion have the potential to cut into an already slim House GOP majority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2024 special elections will play a key role in Congress’s ability to pass legislation and meet deadlines in the new year</a:t>
              </a:r>
            </a:p>
          </p:txBody>
        </p:sp>
        <p:sp>
          <p:nvSpPr>
            <p:cNvPr id="29" name="Google Shape;66;p3">
              <a:extLst>
                <a:ext uri="{FF2B5EF4-FFF2-40B4-BE49-F238E27FC236}">
                  <a16:creationId xmlns:a16="http://schemas.microsoft.com/office/drawing/2014/main" id="{61F90B44-DDDD-DA4E-2000-98129F80D627}"/>
                </a:ext>
              </a:extLst>
            </p:cNvPr>
            <p:cNvSpPr/>
            <p:nvPr/>
          </p:nvSpPr>
          <p:spPr>
            <a:xfrm>
              <a:off x="767380" y="2101429"/>
              <a:ext cx="365760" cy="36576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j-lt"/>
                  <a:sym typeface="Arial Black"/>
                </a:rPr>
                <a:t>1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oogle Shape;64;p3">
            <a:extLst>
              <a:ext uri="{FF2B5EF4-FFF2-40B4-BE49-F238E27FC236}">
                <a16:creationId xmlns:a16="http://schemas.microsoft.com/office/drawing/2014/main" id="{1B101757-E85C-E0A8-7F16-19A23F777AC5}"/>
              </a:ext>
            </a:extLst>
          </p:cNvPr>
          <p:cNvGrpSpPr/>
          <p:nvPr/>
        </p:nvGrpSpPr>
        <p:grpSpPr>
          <a:xfrm>
            <a:off x="6262855" y="1472002"/>
            <a:ext cx="3566160" cy="2287914"/>
            <a:chOff x="673767" y="2021303"/>
            <a:chExt cx="3566160" cy="2286000"/>
          </a:xfrm>
        </p:grpSpPr>
        <p:sp>
          <p:nvSpPr>
            <p:cNvPr id="11" name="Google Shape;65;p3">
              <a:extLst>
                <a:ext uri="{FF2B5EF4-FFF2-40B4-BE49-F238E27FC236}">
                  <a16:creationId xmlns:a16="http://schemas.microsoft.com/office/drawing/2014/main" id="{5EA6A23E-7CB6-3700-6727-13B1C9007E5E}"/>
                </a:ext>
              </a:extLst>
            </p:cNvPr>
            <p:cNvSpPr/>
            <p:nvPr/>
          </p:nvSpPr>
          <p:spPr>
            <a:xfrm>
              <a:off x="673767" y="2021303"/>
              <a:ext cx="3566160" cy="2286000"/>
            </a:xfrm>
            <a:prstGeom prst="roundRect">
              <a:avLst>
                <a:gd name="adj" fmla="val 3915"/>
              </a:avLst>
            </a:prstGeom>
            <a:noFill/>
            <a:ln w="12700" cap="flat" cmpd="sng">
              <a:solidFill>
                <a:schemeClr val="bg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>
                <a:spcBef>
                  <a:spcPts val="600"/>
                </a:spcBef>
                <a:spcAft>
                  <a:spcPts val="12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cs typeface="Arial"/>
                  <a:sym typeface="Arial"/>
                </a:rPr>
                <a:t>FY2024 appropriations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  <a:p>
              <a:pPr marL="171450" indent="-171450"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Lawmakers passed a second bipartisan short-term funding bill to give them until early 2024 to pass appropriations bills and avoid a government shutdown</a:t>
              </a:r>
            </a:p>
            <a:p>
              <a:pPr marL="171450" indent="-171450"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If Congress has passed some, but not all, of the 12 necessary appropriations bills, a partial government shutdown can result</a:t>
              </a:r>
            </a:p>
            <a:p>
              <a:pPr marL="171450" indent="-171450"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House Speaker Johnson will be facing an uphill battle as he tries to pass appropriations with a slim House GOP majority that could shrink further</a:t>
              </a:r>
            </a:p>
          </p:txBody>
        </p:sp>
        <p:sp>
          <p:nvSpPr>
            <p:cNvPr id="12" name="Google Shape;66;p3">
              <a:extLst>
                <a:ext uri="{FF2B5EF4-FFF2-40B4-BE49-F238E27FC236}">
                  <a16:creationId xmlns:a16="http://schemas.microsoft.com/office/drawing/2014/main" id="{9D1554D2-D0CC-CB56-FEA8-5FF9DB392201}"/>
                </a:ext>
              </a:extLst>
            </p:cNvPr>
            <p:cNvSpPr/>
            <p:nvPr/>
          </p:nvSpPr>
          <p:spPr>
            <a:xfrm>
              <a:off x="767380" y="2101429"/>
              <a:ext cx="365760" cy="36576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j-lt"/>
                  <a:sym typeface="Arial Black"/>
                </a:rPr>
                <a:t>2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Google Shape;64;p3">
            <a:extLst>
              <a:ext uri="{FF2B5EF4-FFF2-40B4-BE49-F238E27FC236}">
                <a16:creationId xmlns:a16="http://schemas.microsoft.com/office/drawing/2014/main" id="{8DDF924C-144D-55CD-D15F-100012DF800D}"/>
              </a:ext>
            </a:extLst>
          </p:cNvPr>
          <p:cNvGrpSpPr/>
          <p:nvPr/>
        </p:nvGrpSpPr>
        <p:grpSpPr>
          <a:xfrm>
            <a:off x="2489201" y="3882248"/>
            <a:ext cx="3566160" cy="2280014"/>
            <a:chOff x="673767" y="2021302"/>
            <a:chExt cx="3566160" cy="2342375"/>
          </a:xfrm>
        </p:grpSpPr>
        <p:sp>
          <p:nvSpPr>
            <p:cNvPr id="14" name="Google Shape;65;p3">
              <a:extLst>
                <a:ext uri="{FF2B5EF4-FFF2-40B4-BE49-F238E27FC236}">
                  <a16:creationId xmlns:a16="http://schemas.microsoft.com/office/drawing/2014/main" id="{D3F83188-B6FA-1EAB-7D92-7F44B75A4812}"/>
                </a:ext>
              </a:extLst>
            </p:cNvPr>
            <p:cNvSpPr/>
            <p:nvPr/>
          </p:nvSpPr>
          <p:spPr>
            <a:xfrm>
              <a:off x="673767" y="2021302"/>
              <a:ext cx="3566160" cy="2342375"/>
            </a:xfrm>
            <a:prstGeom prst="roundRect">
              <a:avLst>
                <a:gd name="adj" fmla="val 3915"/>
              </a:avLst>
            </a:prstGeom>
            <a:noFill/>
            <a:ln w="12700" cap="flat" cmpd="sng">
              <a:solidFill>
                <a:schemeClr val="bg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>
                <a:spcBef>
                  <a:spcPts val="600"/>
                </a:spcBef>
                <a:spcAft>
                  <a:spcPts val="12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Ukraine aid and immigration</a:t>
              </a:r>
              <a:endParaRPr lang="en-US" sz="1200" dirty="0">
                <a:solidFill>
                  <a:schemeClr val="bg1"/>
                </a:solidFill>
                <a:ea typeface="Arial"/>
                <a:cs typeface="Arial"/>
                <a:sym typeface="Arial"/>
              </a:endParaRPr>
            </a:p>
            <a:p>
              <a:pPr marL="171450" indent="-171450"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Democratic and Republican Senate negotiators continue to work on a deal to provide Ukraine with additional aid </a:t>
              </a:r>
            </a:p>
            <a:p>
              <a:pPr marL="171450" indent="-171450"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The White House’s $61B aid request came with a warning that the US will run out of money to support Ukraine at the end of the year</a:t>
              </a:r>
            </a:p>
            <a:p>
              <a:pPr marL="171450" indent="-171450">
                <a:spcAft>
                  <a:spcPts val="30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Provisions to bolster US border security have become a contentious negotiation point; the two sides will resume discussions in early 2024</a:t>
              </a:r>
            </a:p>
          </p:txBody>
        </p:sp>
        <p:sp>
          <p:nvSpPr>
            <p:cNvPr id="15" name="Google Shape;66;p3">
              <a:extLst>
                <a:ext uri="{FF2B5EF4-FFF2-40B4-BE49-F238E27FC236}">
                  <a16:creationId xmlns:a16="http://schemas.microsoft.com/office/drawing/2014/main" id="{591F9B12-DA8B-C9D6-FC5D-44F7AEF532D0}"/>
                </a:ext>
              </a:extLst>
            </p:cNvPr>
            <p:cNvSpPr/>
            <p:nvPr/>
          </p:nvSpPr>
          <p:spPr>
            <a:xfrm>
              <a:off x="767380" y="2101429"/>
              <a:ext cx="365760" cy="36576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j-lt"/>
                  <a:sym typeface="Arial Black"/>
                </a:rPr>
                <a:t>3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oogle Shape;64;p3">
            <a:extLst>
              <a:ext uri="{FF2B5EF4-FFF2-40B4-BE49-F238E27FC236}">
                <a16:creationId xmlns:a16="http://schemas.microsoft.com/office/drawing/2014/main" id="{EB8F8BE8-611B-8F10-D357-1A097BEDC069}"/>
              </a:ext>
            </a:extLst>
          </p:cNvPr>
          <p:cNvGrpSpPr/>
          <p:nvPr/>
        </p:nvGrpSpPr>
        <p:grpSpPr>
          <a:xfrm>
            <a:off x="6262855" y="3882248"/>
            <a:ext cx="3566160" cy="2280014"/>
            <a:chOff x="673767" y="2021303"/>
            <a:chExt cx="3566160" cy="2286000"/>
          </a:xfrm>
        </p:grpSpPr>
        <p:sp>
          <p:nvSpPr>
            <p:cNvPr id="17" name="Google Shape;65;p3">
              <a:extLst>
                <a:ext uri="{FF2B5EF4-FFF2-40B4-BE49-F238E27FC236}">
                  <a16:creationId xmlns:a16="http://schemas.microsoft.com/office/drawing/2014/main" id="{E80C3137-9416-D550-81B9-D26262BE390E}"/>
                </a:ext>
              </a:extLst>
            </p:cNvPr>
            <p:cNvSpPr/>
            <p:nvPr/>
          </p:nvSpPr>
          <p:spPr>
            <a:xfrm>
              <a:off x="673767" y="2021303"/>
              <a:ext cx="3566160" cy="2286000"/>
            </a:xfrm>
            <a:prstGeom prst="roundRect">
              <a:avLst>
                <a:gd name="adj" fmla="val 3915"/>
              </a:avLst>
            </a:prstGeom>
            <a:noFill/>
            <a:ln w="12700" cap="flat" cmpd="sng">
              <a:solidFill>
                <a:schemeClr val="bg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>
                <a:spcBef>
                  <a:spcPts val="600"/>
                </a:spcBef>
                <a:spcAft>
                  <a:spcPts val="12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  <a:ea typeface="Arial"/>
                  <a:cs typeface="Arial"/>
                  <a:sym typeface="Arial"/>
                </a:rPr>
                <a:t>Farm Bill</a:t>
              </a:r>
              <a:endParaRPr lang="en-US" sz="1200" dirty="0">
                <a:solidFill>
                  <a:schemeClr val="bg1"/>
                </a:solidFill>
                <a:ea typeface="Arial"/>
                <a:cs typeface="Arial"/>
                <a:sym typeface="Arial"/>
              </a:endParaRPr>
            </a:p>
            <a:p>
              <a:pPr marL="171450" indent="-171450" fontAlgn="base"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solidFill>
                    <a:schemeClr val="bg1"/>
                  </a:solidFill>
                  <a:ea typeface="MS PGothic" pitchFamily="34" charset="-128"/>
                  <a:cs typeface="MS PGothic" pitchFamily="34" charset="-128"/>
                </a:rPr>
                <a:t>The continuing resolution passed on November 17 included a one-year extension of the 2018 Farm Bill, setting up negotiations for the next farm bill to occur throughout 2024</a:t>
              </a:r>
            </a:p>
            <a:p>
              <a:pPr marL="171450" indent="-171450" fontAlgn="base"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solidFill>
                    <a:schemeClr val="bg1"/>
                  </a:solidFill>
                  <a:ea typeface="MS PGothic" pitchFamily="34" charset="-128"/>
                  <a:cs typeface="MS PGothic" pitchFamily="34" charset="-128"/>
                </a:rPr>
                <a:t>So far, neither the House nor Senate have released drafts of the bill due to partisan fighting over appropriations </a:t>
              </a:r>
            </a:p>
            <a:p>
              <a:pPr marL="171450" indent="-171450" fontAlgn="base"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solidFill>
                    <a:schemeClr val="bg1"/>
                  </a:solidFill>
                  <a:ea typeface="MS PGothic" pitchFamily="34" charset="-128"/>
                  <a:cs typeface="MS PGothic" pitchFamily="34" charset="-128"/>
                </a:rPr>
                <a:t>If the next farm bill is not passed by the end of 2024, a new Congress (119th) will drastically change the negotiation landscape </a:t>
              </a:r>
            </a:p>
          </p:txBody>
        </p:sp>
        <p:sp>
          <p:nvSpPr>
            <p:cNvPr id="18" name="Google Shape;66;p3">
              <a:extLst>
                <a:ext uri="{FF2B5EF4-FFF2-40B4-BE49-F238E27FC236}">
                  <a16:creationId xmlns:a16="http://schemas.microsoft.com/office/drawing/2014/main" id="{48E150D1-2237-D9A2-9BF7-C69A3419EDB3}"/>
                </a:ext>
              </a:extLst>
            </p:cNvPr>
            <p:cNvSpPr/>
            <p:nvPr/>
          </p:nvSpPr>
          <p:spPr>
            <a:xfrm>
              <a:off x="767380" y="2101429"/>
              <a:ext cx="365760" cy="3657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4</a:t>
              </a:r>
              <a:endParaRPr sz="14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5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1524976" y="427967"/>
            <a:ext cx="9786419" cy="723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2800"/>
            </a:pPr>
            <a:r>
              <a:rPr lang="en-US" dirty="0"/>
              <a:t>2024 legislative look-ahead: Transportation and infrastructure</a:t>
            </a:r>
            <a:endParaRPr dirty="0"/>
          </a:p>
        </p:txBody>
      </p:sp>
      <p:grpSp>
        <p:nvGrpSpPr>
          <p:cNvPr id="63" name="Google Shape;63;p3"/>
          <p:cNvGrpSpPr/>
          <p:nvPr/>
        </p:nvGrpSpPr>
        <p:grpSpPr>
          <a:xfrm>
            <a:off x="2489201" y="1511405"/>
            <a:ext cx="2377440" cy="4572000"/>
            <a:chOff x="673768" y="1807791"/>
            <a:chExt cx="2377440" cy="45720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3768" y="1807791"/>
              <a:ext cx="2377440" cy="4572000"/>
              <a:chOff x="673768" y="2021303"/>
              <a:chExt cx="2377440" cy="4572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3768" y="2021303"/>
                <a:ext cx="2377440" cy="4572000"/>
              </a:xfrm>
              <a:prstGeom prst="roundRect">
                <a:avLst>
                  <a:gd name="adj" fmla="val 3915"/>
                </a:avLst>
              </a:prstGeom>
              <a:noFill/>
              <a:ln w="12700" cap="flat" cmpd="sng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18288" bIns="45700" anchor="t" anchorCtr="0">
                <a:noAutofit/>
              </a:bodyPr>
              <a:lstStyle/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b="1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BACKGROUND</a:t>
                </a:r>
                <a:endParaRPr sz="11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Clr>
                    <a:srgbClr val="000000"/>
                  </a:buClr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The deadline for the FAA reauthorization bill has been extended a couple times throughout the year due to in-house fighting</a:t>
                </a:r>
                <a:endParaRPr sz="1100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Clr>
                    <a:srgbClr val="000000"/>
                  </a:buClr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On December 12, the House approved a bill extending the funding until March 8 2024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b="1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WHAT TO WATCH</a:t>
                </a:r>
                <a:endParaRPr sz="11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While the House has already introduced a long-term reauthorization bill (H.R. 3935), the Senate has yet to approve or create a similar draft</a:t>
                </a:r>
                <a:endParaRPr sz="1100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In early 2024, both chambers must agree upon a long-term solution for FAA funding in order to ensure the efficiency and safety of aircraft operations </a:t>
                </a:r>
                <a:endParaRPr sz="1100" dirty="0">
                  <a:solidFill>
                    <a:schemeClr val="bg1"/>
                  </a:solidFill>
                </a:endParaRPr>
              </a:p>
              <a:p>
                <a:endParaRPr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31898" y="2151034"/>
                <a:ext cx="365760" cy="3657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45700" rIns="18288" bIns="4570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  <a:ea typeface="Arial Black"/>
                    <a:cs typeface="Arial Black"/>
                    <a:sym typeface="Arial Black"/>
                  </a:rPr>
                  <a:t>1</a:t>
                </a:r>
                <a:endParaRPr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67" name="Google Shape;67;p3"/>
            <p:cNvSpPr txBox="1"/>
            <p:nvPr/>
          </p:nvSpPr>
          <p:spPr>
            <a:xfrm>
              <a:off x="1204953" y="1966534"/>
              <a:ext cx="182593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18288" bIns="45700" anchor="ctr" anchorCtr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FAA deadline extended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oogle Shape;63;p3">
            <a:extLst>
              <a:ext uri="{FF2B5EF4-FFF2-40B4-BE49-F238E27FC236}">
                <a16:creationId xmlns:a16="http://schemas.microsoft.com/office/drawing/2014/main" id="{4312C78A-190E-F779-FE83-509310F33080}"/>
              </a:ext>
            </a:extLst>
          </p:cNvPr>
          <p:cNvGrpSpPr/>
          <p:nvPr/>
        </p:nvGrpSpPr>
        <p:grpSpPr>
          <a:xfrm>
            <a:off x="4974035" y="1511405"/>
            <a:ext cx="2377440" cy="4572000"/>
            <a:chOff x="673768" y="1807791"/>
            <a:chExt cx="2377440" cy="4572000"/>
          </a:xfrm>
        </p:grpSpPr>
        <p:grpSp>
          <p:nvGrpSpPr>
            <p:cNvPr id="26" name="Google Shape;64;p3">
              <a:extLst>
                <a:ext uri="{FF2B5EF4-FFF2-40B4-BE49-F238E27FC236}">
                  <a16:creationId xmlns:a16="http://schemas.microsoft.com/office/drawing/2014/main" id="{988E4ED4-157D-386E-E162-1F42A7D20EE4}"/>
                </a:ext>
              </a:extLst>
            </p:cNvPr>
            <p:cNvGrpSpPr/>
            <p:nvPr/>
          </p:nvGrpSpPr>
          <p:grpSpPr>
            <a:xfrm>
              <a:off x="673768" y="1807791"/>
              <a:ext cx="2377440" cy="4572000"/>
              <a:chOff x="673768" y="2021303"/>
              <a:chExt cx="2377440" cy="4572000"/>
            </a:xfrm>
          </p:grpSpPr>
          <p:sp>
            <p:nvSpPr>
              <p:cNvPr id="28" name="Google Shape;65;p3">
                <a:extLst>
                  <a:ext uri="{FF2B5EF4-FFF2-40B4-BE49-F238E27FC236}">
                    <a16:creationId xmlns:a16="http://schemas.microsoft.com/office/drawing/2014/main" id="{6BF3F967-0C5A-C06F-BD08-A8DF74EE5D93}"/>
                  </a:ext>
                </a:extLst>
              </p:cNvPr>
              <p:cNvSpPr/>
              <p:nvPr/>
            </p:nvSpPr>
            <p:spPr>
              <a:xfrm>
                <a:off x="673768" y="2021303"/>
                <a:ext cx="2377440" cy="4572000"/>
              </a:xfrm>
              <a:prstGeom prst="roundRect">
                <a:avLst>
                  <a:gd name="adj" fmla="val 3915"/>
                </a:avLst>
              </a:prstGeom>
              <a:noFill/>
              <a:ln w="12700" cap="flat" cmpd="sng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18288" bIns="45700" anchor="t" anchorCtr="0">
                <a:noAutofit/>
              </a:bodyPr>
              <a:lstStyle/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b="1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BACKGROUND</a:t>
                </a:r>
                <a:endParaRPr sz="11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Clr>
                    <a:srgbClr val="000000"/>
                  </a:buClr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The Biden Administration announced $8B in high speed rail system funding, allocating grants to </a:t>
                </a:r>
              </a:p>
              <a:p>
                <a:pPr marL="171450" indent="-171450">
                  <a:spcAft>
                    <a:spcPts val="300"/>
                  </a:spcAft>
                  <a:buClr>
                    <a:srgbClr val="000000"/>
                  </a:buClr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The grants will go towards both creating and updating corridor sections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b="1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WHAT TO WATCH</a:t>
                </a:r>
                <a:endParaRPr sz="11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Two key projects to watch include the creation of a system connecting Nevada and California in addition to completing upgrades in Virginia </a:t>
                </a:r>
              </a:p>
              <a:p>
                <a:pPr marL="171450" indent="-171450">
                  <a:spcAft>
                    <a:spcPts val="300"/>
                  </a:spcAft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Ahead of the 2028 Olympics hosted by Los Angelos, the Department of Transportation is hoping to establish safe, efficient public transportation that can meet increasing demand</a:t>
                </a:r>
                <a:endParaRPr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66;p3">
                <a:extLst>
                  <a:ext uri="{FF2B5EF4-FFF2-40B4-BE49-F238E27FC236}">
                    <a16:creationId xmlns:a16="http://schemas.microsoft.com/office/drawing/2014/main" id="{12E72ADD-0F59-3E8C-6882-92A297C3F898}"/>
                  </a:ext>
                </a:extLst>
              </p:cNvPr>
              <p:cNvSpPr/>
              <p:nvPr/>
            </p:nvSpPr>
            <p:spPr>
              <a:xfrm>
                <a:off x="831898" y="2151034"/>
                <a:ext cx="365760" cy="3657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18288" bIns="4570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7" name="Google Shape;67;p3">
              <a:extLst>
                <a:ext uri="{FF2B5EF4-FFF2-40B4-BE49-F238E27FC236}">
                  <a16:creationId xmlns:a16="http://schemas.microsoft.com/office/drawing/2014/main" id="{7DEB924A-82EC-08BF-21D0-E2B0FC0A2D97}"/>
                </a:ext>
              </a:extLst>
            </p:cNvPr>
            <p:cNvSpPr txBox="1"/>
            <p:nvPr/>
          </p:nvSpPr>
          <p:spPr>
            <a:xfrm>
              <a:off x="1204953" y="1966534"/>
              <a:ext cx="182593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18288" bIns="45700" anchor="ctr" anchorCtr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ea typeface="Arial"/>
                  <a:cs typeface="Arial"/>
                  <a:sym typeface="Arial"/>
                </a:rPr>
                <a:t>High speed rail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oogle Shape;63;p3">
            <a:extLst>
              <a:ext uri="{FF2B5EF4-FFF2-40B4-BE49-F238E27FC236}">
                <a16:creationId xmlns:a16="http://schemas.microsoft.com/office/drawing/2014/main" id="{1D43AC85-CE34-FD64-199B-850A716D90ED}"/>
              </a:ext>
            </a:extLst>
          </p:cNvPr>
          <p:cNvGrpSpPr/>
          <p:nvPr/>
        </p:nvGrpSpPr>
        <p:grpSpPr>
          <a:xfrm>
            <a:off x="7458870" y="1511405"/>
            <a:ext cx="2377440" cy="4572000"/>
            <a:chOff x="673768" y="1807791"/>
            <a:chExt cx="2377440" cy="4572000"/>
          </a:xfrm>
        </p:grpSpPr>
        <p:grpSp>
          <p:nvGrpSpPr>
            <p:cNvPr id="31" name="Google Shape;64;p3">
              <a:extLst>
                <a:ext uri="{FF2B5EF4-FFF2-40B4-BE49-F238E27FC236}">
                  <a16:creationId xmlns:a16="http://schemas.microsoft.com/office/drawing/2014/main" id="{3050FA12-0076-3860-ADC6-E066701764CC}"/>
                </a:ext>
              </a:extLst>
            </p:cNvPr>
            <p:cNvGrpSpPr/>
            <p:nvPr/>
          </p:nvGrpSpPr>
          <p:grpSpPr>
            <a:xfrm>
              <a:off x="673768" y="1807791"/>
              <a:ext cx="2377440" cy="4572000"/>
              <a:chOff x="673768" y="2021303"/>
              <a:chExt cx="2377440" cy="4572000"/>
            </a:xfrm>
          </p:grpSpPr>
          <p:sp>
            <p:nvSpPr>
              <p:cNvPr id="33" name="Google Shape;65;p3">
                <a:extLst>
                  <a:ext uri="{FF2B5EF4-FFF2-40B4-BE49-F238E27FC236}">
                    <a16:creationId xmlns:a16="http://schemas.microsoft.com/office/drawing/2014/main" id="{5867C890-5DE8-EF3F-4A1D-47C3C0355361}"/>
                  </a:ext>
                </a:extLst>
              </p:cNvPr>
              <p:cNvSpPr/>
              <p:nvPr/>
            </p:nvSpPr>
            <p:spPr>
              <a:xfrm>
                <a:off x="673768" y="2021303"/>
                <a:ext cx="2377440" cy="4572000"/>
              </a:xfrm>
              <a:prstGeom prst="roundRect">
                <a:avLst>
                  <a:gd name="adj" fmla="val 3915"/>
                </a:avLst>
              </a:prstGeom>
              <a:noFill/>
              <a:ln w="12700" cap="flat" cmpd="sng">
                <a:solidFill>
                  <a:schemeClr val="bg1">
                    <a:lumMod val="85000"/>
                  </a:scheme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18288" bIns="45700" anchor="t" anchorCtr="0">
                <a:noAutofit/>
              </a:bodyPr>
              <a:lstStyle/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endParaRPr lang="en-US"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b="1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BACKGROUND</a:t>
                </a:r>
                <a:endParaRPr sz="11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Clr>
                    <a:srgbClr val="000000"/>
                  </a:buClr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Throughout December, Congress has led several hearings for evaluating priorities in addressing water resource needs through the Water Resources Development Acts for 2024</a:t>
                </a:r>
              </a:p>
              <a:p>
                <a:pPr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1100" b="1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WHAT TO WATCH</a:t>
                </a:r>
                <a:endParaRPr lang="en-US" sz="11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Aft>
                    <a:spcPts val="300"/>
                  </a:spcAft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Reliable navigation systems depend on having well-functioning water resources</a:t>
                </a:r>
              </a:p>
              <a:p>
                <a:pPr marL="171450" indent="-171450">
                  <a:spcAft>
                    <a:spcPts val="300"/>
                  </a:spcAft>
                  <a:buSzPts val="1000"/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bg1"/>
                    </a:solidFill>
                    <a:ea typeface="Arial"/>
                    <a:cs typeface="Arial"/>
                    <a:sym typeface="Arial"/>
                  </a:rPr>
                  <a:t>Major considerations for the 2024 legislative package will include prioritizing flood control, investing in river navigation structures, and driving coastal restoration and nourishment projects</a:t>
                </a:r>
                <a:endParaRPr sz="1100" dirty="0">
                  <a:solidFill>
                    <a:schemeClr val="bg1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66;p3">
                <a:extLst>
                  <a:ext uri="{FF2B5EF4-FFF2-40B4-BE49-F238E27FC236}">
                    <a16:creationId xmlns:a16="http://schemas.microsoft.com/office/drawing/2014/main" id="{919F91D3-3CCB-9C32-0EBD-8BD0347E2A24}"/>
                  </a:ext>
                </a:extLst>
              </p:cNvPr>
              <p:cNvSpPr/>
              <p:nvPr/>
            </p:nvSpPr>
            <p:spPr>
              <a:xfrm>
                <a:off x="831898" y="2151034"/>
                <a:ext cx="365760" cy="3657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18288" bIns="45700" anchor="ctr" anchorCtr="0">
                <a:no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+mj-lt"/>
                    <a:ea typeface="Arial Black"/>
                    <a:cs typeface="Arial Black"/>
                    <a:sym typeface="Arial Black"/>
                  </a:rPr>
                  <a:t>3</a:t>
                </a:r>
                <a:endParaRPr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2" name="Google Shape;67;p3">
              <a:extLst>
                <a:ext uri="{FF2B5EF4-FFF2-40B4-BE49-F238E27FC236}">
                  <a16:creationId xmlns:a16="http://schemas.microsoft.com/office/drawing/2014/main" id="{5499C60B-769C-E362-20D3-A65C878B4A61}"/>
                </a:ext>
              </a:extLst>
            </p:cNvPr>
            <p:cNvSpPr txBox="1"/>
            <p:nvPr/>
          </p:nvSpPr>
          <p:spPr>
            <a:xfrm>
              <a:off x="1204953" y="1966534"/>
              <a:ext cx="182593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18288" bIns="45700" anchor="ctr" anchorCtr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cs typeface="Arial"/>
                  <a:sym typeface="Arial"/>
                </a:rPr>
                <a:t>WRDA 2024</a:t>
              </a:r>
              <a:endParaRPr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6A00EEF1-B463-E5BB-8B0A-ECE1C31351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5792" y="99380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42FF5-DFD0-FE52-4B7E-46500FFE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Election Outlook - House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372018-EAE8-2245-7643-F3DA7692A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157" y="2251699"/>
            <a:ext cx="5486398" cy="3840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EABCF-E718-C18F-3358-AB611CA33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548" y="2251699"/>
            <a:ext cx="5474295" cy="383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03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2E77-786F-B01F-DF08-C0C4FD55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Election Outlook - Senate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8660F-4B8C-F151-FD71-EC72814EB5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2938" y="1492976"/>
            <a:ext cx="7210855" cy="5047599"/>
          </a:xfrm>
        </p:spPr>
      </p:pic>
    </p:spTree>
    <p:extLst>
      <p:ext uri="{BB962C8B-B14F-4D97-AF65-F5344CB8AC3E}">
        <p14:creationId xmlns:p14="http://schemas.microsoft.com/office/powerpoint/2010/main" val="339085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9C13-9B55-9E7E-0413-818D12B27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409" y="2796297"/>
            <a:ext cx="9144000" cy="1065886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42F74-778F-9A56-8FC9-1EAA3B7F4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Reid </a:t>
            </a:r>
            <a:r>
              <a:rPr lang="en-US" dirty="0" err="1"/>
              <a:t>Dagul</a:t>
            </a:r>
            <a:endParaRPr lang="en-US" dirty="0"/>
          </a:p>
          <a:p>
            <a:r>
              <a:rPr lang="en-US" dirty="0" err="1"/>
              <a:t>rdagul@nssga.org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9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B0C7-2C94-49E7-9A78-6521F4D3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And we have a Speaker!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F4E3-8F1E-F33B-C267-F1514B212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20" y="2253830"/>
            <a:ext cx="3478837" cy="3976631"/>
          </a:xfrm>
          <a:prstGeom prst="rect">
            <a:avLst/>
          </a:prstGeom>
        </p:spPr>
      </p:pic>
      <p:pic>
        <p:nvPicPr>
          <p:cNvPr id="9" name="Picture 8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9D513EA-688D-923F-0932-AF23FB4A4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94" y="1360187"/>
            <a:ext cx="7308982" cy="3024692"/>
          </a:xfrm>
          <a:prstGeom prst="rect">
            <a:avLst/>
          </a:prstGeom>
        </p:spPr>
      </p:pic>
      <p:pic>
        <p:nvPicPr>
          <p:cNvPr id="6" name="Picture 5" descr="A collage of a puppet&#10;&#10;Description automatically generated">
            <a:extLst>
              <a:ext uri="{FF2B5EF4-FFF2-40B4-BE49-F238E27FC236}">
                <a16:creationId xmlns:a16="http://schemas.microsoft.com/office/drawing/2014/main" id="{40A8246A-09EB-EAAC-AD49-C2BE05FC7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79" y="2775557"/>
            <a:ext cx="4328406" cy="37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5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E63B-C515-BDBF-1296-3127B2C5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Mike Johnson? </a:t>
            </a:r>
          </a:p>
        </p:txBody>
      </p:sp>
      <p:pic>
        <p:nvPicPr>
          <p:cNvPr id="5" name="Content Placeholder 4" descr="A person in a suit and tie standing at a podium&#10;&#10;Description automatically generated">
            <a:extLst>
              <a:ext uri="{FF2B5EF4-FFF2-40B4-BE49-F238E27FC236}">
                <a16:creationId xmlns:a16="http://schemas.microsoft.com/office/drawing/2014/main" id="{734FD5B3-32FC-BD15-517A-C71A7957E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05" y="1903640"/>
            <a:ext cx="6505746" cy="4351338"/>
          </a:xfrm>
        </p:spPr>
      </p:pic>
      <p:pic>
        <p:nvPicPr>
          <p:cNvPr id="7" name="Picture 6" descr="A black background with red dots and blue circles&#10;&#10;Description automatically generated">
            <a:extLst>
              <a:ext uri="{FF2B5EF4-FFF2-40B4-BE49-F238E27FC236}">
                <a16:creationId xmlns:a16="http://schemas.microsoft.com/office/drawing/2014/main" id="{88292EF0-C8DF-6838-B3EA-5D54A095A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49" y="2254580"/>
            <a:ext cx="6999515" cy="36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6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E63B-C515-BDBF-1296-3127B2C5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Johnson Control Congress?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70EF2-074C-80C8-0D15-BDEE90536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Speaker Kevin McCarthy – Retires </a:t>
            </a:r>
          </a:p>
          <a:p>
            <a:r>
              <a:rPr lang="en-US" dirty="0"/>
              <a:t>Rep. Bill Johnson – Retires</a:t>
            </a:r>
          </a:p>
          <a:p>
            <a:r>
              <a:rPr lang="en-US" dirty="0"/>
              <a:t>Rep. George Santos – Expelled</a:t>
            </a:r>
          </a:p>
          <a:p>
            <a:r>
              <a:rPr lang="en-US" dirty="0"/>
              <a:t>Whip Steve Scalise – Out Until Feb</a:t>
            </a:r>
          </a:p>
          <a:p>
            <a:r>
              <a:rPr lang="en-US" dirty="0"/>
              <a:t>House Republicans have a 218 Seat Majority </a:t>
            </a:r>
          </a:p>
        </p:txBody>
      </p:sp>
    </p:spTree>
    <p:extLst>
      <p:ext uri="{BB962C8B-B14F-4D97-AF65-F5344CB8AC3E}">
        <p14:creationId xmlns:p14="http://schemas.microsoft.com/office/powerpoint/2010/main" val="163678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291E-C3D4-CB9F-1939-EBF8653B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Appropriations Priorities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1BCE9A-198F-E11D-BFB0-7E865A6D1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604" y="1812011"/>
            <a:ext cx="568603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9708CB-F6FB-6557-60C3-6EF6C714D079}"/>
              </a:ext>
            </a:extLst>
          </p:cNvPr>
          <p:cNvSpPr txBox="1"/>
          <p:nvPr/>
        </p:nvSpPr>
        <p:spPr>
          <a:xfrm>
            <a:off x="6709985" y="3110517"/>
            <a:ext cx="4918739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NSSGA Wins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FAA technology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OMB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FHWA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DOL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3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9366-3940-442B-8C0F-404C0E8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1080" y="252275"/>
            <a:ext cx="9786419" cy="723622"/>
          </a:xfrm>
        </p:spPr>
        <p:txBody>
          <a:bodyPr/>
          <a:lstStyle/>
          <a:p>
            <a:r>
              <a:rPr lang="en-US" dirty="0"/>
              <a:t>The small House GOP majority will continue to shrink into 2024</a:t>
            </a:r>
          </a:p>
        </p:txBody>
      </p:sp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AE319E83-F027-DF85-EF51-14781F8D33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351937"/>
              </p:ext>
            </p:extLst>
          </p:nvPr>
        </p:nvGraphicFramePr>
        <p:xfrm>
          <a:off x="2486316" y="1874665"/>
          <a:ext cx="329184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8A9E3F14-17CD-68D0-8DF6-E8A7055A9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1896685"/>
              </p:ext>
            </p:extLst>
          </p:nvPr>
        </p:nvGraphicFramePr>
        <p:xfrm>
          <a:off x="6534290" y="1874665"/>
          <a:ext cx="329184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ADCEC4-F51D-9913-B6B9-F35A854DE0D4}"/>
              </a:ext>
            </a:extLst>
          </p:cNvPr>
          <p:cNvCxnSpPr>
            <a:cxnSpLocks/>
          </p:cNvCxnSpPr>
          <p:nvPr/>
        </p:nvCxnSpPr>
        <p:spPr>
          <a:xfrm>
            <a:off x="5881903" y="2991968"/>
            <a:ext cx="548640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9376CC-9CB6-E5D1-A1B7-0368AB5D985C}"/>
              </a:ext>
            </a:extLst>
          </p:cNvPr>
          <p:cNvSpPr/>
          <p:nvPr/>
        </p:nvSpPr>
        <p:spPr>
          <a:xfrm>
            <a:off x="2486316" y="1666088"/>
            <a:ext cx="3291840" cy="2651760"/>
          </a:xfrm>
          <a:prstGeom prst="roundRect">
            <a:avLst>
              <a:gd name="adj" fmla="val 448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bg1"/>
                </a:solidFill>
              </a:rPr>
              <a:t>118</a:t>
            </a:r>
            <a:r>
              <a:rPr lang="en-US" sz="1200" b="1" baseline="30000" dirty="0">
                <a:solidFill>
                  <a:schemeClr val="bg1"/>
                </a:solidFill>
              </a:rPr>
              <a:t>th</a:t>
            </a:r>
            <a:r>
              <a:rPr lang="en-US" sz="1200" b="1" dirty="0">
                <a:solidFill>
                  <a:schemeClr val="bg1"/>
                </a:solidFill>
              </a:rPr>
              <a:t> HOUSE COMPOSITION: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JANUARY 2023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100" dirty="0">
                <a:solidFill>
                  <a:schemeClr val="bg1"/>
                </a:solidFill>
              </a:rPr>
              <a:t>The 118</a:t>
            </a:r>
            <a:r>
              <a:rPr lang="en-US" sz="1100" baseline="30000" dirty="0">
                <a:solidFill>
                  <a:schemeClr val="bg1"/>
                </a:solidFill>
              </a:rPr>
              <a:t>th</a:t>
            </a:r>
            <a:r>
              <a:rPr lang="en-US" sz="1100" dirty="0">
                <a:solidFill>
                  <a:schemeClr val="bg1"/>
                </a:solidFill>
              </a:rPr>
              <a:t> Congress began with a </a:t>
            </a:r>
            <a:r>
              <a:rPr lang="en-US" sz="1100" b="1" dirty="0">
                <a:solidFill>
                  <a:schemeClr val="bg1"/>
                </a:solidFill>
              </a:rPr>
              <a:t>slim majority </a:t>
            </a:r>
            <a:r>
              <a:rPr lang="en-US" sz="1100" dirty="0">
                <a:solidFill>
                  <a:schemeClr val="bg1"/>
                </a:solidFill>
              </a:rPr>
              <a:t>and </a:t>
            </a:r>
            <a:r>
              <a:rPr lang="en-US" sz="1100" b="1" dirty="0">
                <a:solidFill>
                  <a:schemeClr val="bg1"/>
                </a:solidFill>
              </a:rPr>
              <a:t>heavy contention</a:t>
            </a:r>
            <a:r>
              <a:rPr lang="en-US" sz="1100" dirty="0">
                <a:solidFill>
                  <a:schemeClr val="bg1"/>
                </a:solidFill>
              </a:rPr>
              <a:t>, with Rep. McCarthy ascending to the speakership after 15 votes and concessions to the House Freedom Caucus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611189-65A4-662E-D81E-D273A909B199}"/>
              </a:ext>
            </a:extLst>
          </p:cNvPr>
          <p:cNvSpPr/>
          <p:nvPr/>
        </p:nvSpPr>
        <p:spPr>
          <a:xfrm>
            <a:off x="6537175" y="1666088"/>
            <a:ext cx="3291840" cy="2651760"/>
          </a:xfrm>
          <a:prstGeom prst="roundRect">
            <a:avLst>
              <a:gd name="adj" fmla="val 4480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bg1"/>
                </a:solidFill>
              </a:rPr>
              <a:t>118</a:t>
            </a:r>
            <a:r>
              <a:rPr lang="en-US" sz="1200" b="1" baseline="30000" dirty="0">
                <a:solidFill>
                  <a:schemeClr val="bg1"/>
                </a:solidFill>
              </a:rPr>
              <a:t>th</a:t>
            </a:r>
            <a:r>
              <a:rPr lang="en-US" sz="1200" b="1" dirty="0">
                <a:solidFill>
                  <a:schemeClr val="bg1"/>
                </a:solidFill>
              </a:rPr>
              <a:t> HOUSE COMPOSITION: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JANUARY 2024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en-US" sz="1100" b="1" dirty="0">
                <a:solidFill>
                  <a:schemeClr val="bg1"/>
                </a:solidFill>
              </a:rPr>
              <a:t>Rep. McCarthy’s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upcoming resignation </a:t>
            </a:r>
            <a:r>
              <a:rPr lang="en-US" sz="1100" dirty="0">
                <a:solidFill>
                  <a:schemeClr val="bg1"/>
                </a:solidFill>
              </a:rPr>
              <a:t>at the end of 2023 and </a:t>
            </a:r>
            <a:r>
              <a:rPr lang="en-US" sz="1100" b="1" dirty="0">
                <a:solidFill>
                  <a:schemeClr val="bg1"/>
                </a:solidFill>
              </a:rPr>
              <a:t>Rep. George Santos’ controversial expulsion </a:t>
            </a:r>
            <a:r>
              <a:rPr lang="en-US" sz="1100" dirty="0">
                <a:solidFill>
                  <a:schemeClr val="bg1"/>
                </a:solidFill>
              </a:rPr>
              <a:t>will see the House GOP kicking off 2024 with a razor-thin majority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12C79E-B425-23D4-F900-0D9BC8FAD335}"/>
              </a:ext>
            </a:extLst>
          </p:cNvPr>
          <p:cNvSpPr/>
          <p:nvPr/>
        </p:nvSpPr>
        <p:spPr>
          <a:xfrm>
            <a:off x="2489201" y="4769327"/>
            <a:ext cx="7339814" cy="1371600"/>
          </a:xfrm>
          <a:prstGeom prst="roundRect">
            <a:avLst>
              <a:gd name="adj" fmla="val 4480"/>
            </a:avLst>
          </a:prstGeom>
          <a:solidFill>
            <a:schemeClr val="bg1">
              <a:lumMod val="95000"/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0" rIns="91440" rtlCol="0" anchor="ctr"/>
          <a:lstStyle/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February 13, 2024: </a:t>
            </a:r>
            <a:r>
              <a:rPr lang="en-US" sz="1100" dirty="0">
                <a:solidFill>
                  <a:schemeClr val="tx1"/>
                </a:solidFill>
              </a:rPr>
              <a:t>Special election to replace expelled </a:t>
            </a:r>
            <a:r>
              <a:rPr lang="en-US" sz="1100" b="1" dirty="0">
                <a:solidFill>
                  <a:srgbClr val="FF5739"/>
                </a:solidFill>
              </a:rPr>
              <a:t>Rep. George Santos (R-NY-3)</a:t>
            </a:r>
            <a:r>
              <a:rPr lang="en-US" sz="1100" dirty="0">
                <a:solidFill>
                  <a:schemeClr val="tx1"/>
                </a:solidFill>
              </a:rPr>
              <a:t> will be held; Cook Political Report rates this race as a Toss Up</a:t>
            </a:r>
          </a:p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February 2024: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b="1" dirty="0">
                <a:solidFill>
                  <a:srgbClr val="0380E3"/>
                </a:solidFill>
              </a:rPr>
              <a:t>Rep. Brian Higgins (D-NY-26) </a:t>
            </a:r>
            <a:r>
              <a:rPr lang="en-US" sz="1100" dirty="0">
                <a:solidFill>
                  <a:schemeClr val="tx1"/>
                </a:solidFill>
              </a:rPr>
              <a:t>is resigning to take over Shea’s Performing Arts Center</a:t>
            </a:r>
          </a:p>
          <a:p>
            <a:pPr>
              <a:spcAft>
                <a:spcPts val="600"/>
              </a:spcAft>
            </a:pPr>
            <a:r>
              <a:rPr lang="en-US" sz="1100" b="1" dirty="0">
                <a:solidFill>
                  <a:schemeClr val="accent1">
                    <a:lumMod val="75000"/>
                  </a:schemeClr>
                </a:solidFill>
              </a:rPr>
              <a:t>March 2024: </a:t>
            </a:r>
            <a:r>
              <a:rPr lang="en-US" sz="1100" b="1" dirty="0">
                <a:solidFill>
                  <a:srgbClr val="FF5739"/>
                </a:solidFill>
              </a:rPr>
              <a:t>Rep. Bill Johnson (R-OH-6) </a:t>
            </a:r>
            <a:r>
              <a:rPr lang="en-US" sz="1100" dirty="0">
                <a:solidFill>
                  <a:schemeClr val="tx1"/>
                </a:solidFill>
              </a:rPr>
              <a:t>is resigning to become president of Youngstown State University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0B7E3A1-D3F1-4868-7EEC-6F54A85E0258}"/>
              </a:ext>
            </a:extLst>
          </p:cNvPr>
          <p:cNvSpPr/>
          <p:nvPr/>
        </p:nvSpPr>
        <p:spPr>
          <a:xfrm>
            <a:off x="2733701" y="4996528"/>
            <a:ext cx="91440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070B24-EB27-B430-88DD-2CF7EB11D9A5}"/>
              </a:ext>
            </a:extLst>
          </p:cNvPr>
          <p:cNvSpPr txBox="1"/>
          <p:nvPr/>
        </p:nvSpPr>
        <p:spPr>
          <a:xfrm>
            <a:off x="2486315" y="4492329"/>
            <a:ext cx="493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</a:rPr>
              <a:t>Several other seats in the House are in flux in early 2024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85EFB36-7ACB-A518-7FE1-3E113C5D7A8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5141" y="5091433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15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BB12B-7F3B-62F8-CB40-6057C565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923" y="226082"/>
            <a:ext cx="8584153" cy="906289"/>
          </a:xfrm>
        </p:spPr>
        <p:txBody>
          <a:bodyPr/>
          <a:lstStyle/>
          <a:p>
            <a:pPr algn="ctr"/>
            <a:r>
              <a:rPr lang="en-US" dirty="0"/>
              <a:t>Lawmakers have until early 2024 to pass appropriations and avoid a government shutdown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879AB-5372-2E2C-90A5-10C6DD4E1645}"/>
              </a:ext>
            </a:extLst>
          </p:cNvPr>
          <p:cNvSpPr/>
          <p:nvPr/>
        </p:nvSpPr>
        <p:spPr>
          <a:xfrm>
            <a:off x="2489201" y="5023760"/>
            <a:ext cx="7342632" cy="1005840"/>
          </a:xfrm>
          <a:prstGeom prst="roundRect">
            <a:avLst>
              <a:gd name="adj" fmla="val 5675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For more Presentation Center coverage on government shutdowns: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Government shutdown primer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- An overview of government shutdowns</a:t>
            </a:r>
          </a:p>
          <a:p>
            <a:pPr>
              <a:spcAft>
                <a:spcPts val="300"/>
              </a:spcAft>
            </a:pPr>
            <a:r>
              <a:rPr lang="en-US" sz="10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Appropriations 101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– A guide to the federal appropriations process</a:t>
            </a:r>
          </a:p>
          <a:p>
            <a:pPr>
              <a:spcAft>
                <a:spcPts val="300"/>
              </a:spcAft>
            </a:pPr>
            <a:r>
              <a:rPr lang="en-US" sz="1000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House Speaker nomination tracker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– Tracking </a:t>
            </a:r>
            <a:r>
              <a:rPr lang="en-US" sz="1000" dirty="0">
                <a:solidFill>
                  <a:schemeClr val="tx1"/>
                </a:solidFill>
              </a:rPr>
              <a:t>the latest developments on efforts to secure a Speaker of the House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FFB79-5D71-CDE8-DC67-0C1C4B2D8D46}"/>
              </a:ext>
            </a:extLst>
          </p:cNvPr>
          <p:cNvSpPr txBox="1"/>
          <p:nvPr/>
        </p:nvSpPr>
        <p:spPr>
          <a:xfrm>
            <a:off x="2489202" y="2940873"/>
            <a:ext cx="5877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3 WAYS TO AVOID A GOVERNMENT SHUTDOWN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71C855B-7261-4656-9967-3C210F83C910}"/>
              </a:ext>
            </a:extLst>
          </p:cNvPr>
          <p:cNvSpPr/>
          <p:nvPr/>
        </p:nvSpPr>
        <p:spPr>
          <a:xfrm>
            <a:off x="5056023" y="3186754"/>
            <a:ext cx="2194560" cy="1645920"/>
          </a:xfrm>
          <a:prstGeom prst="roundRect">
            <a:avLst>
              <a:gd name="adj" fmla="val 5570"/>
            </a:avLst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640080" rIns="0" rtlCol="0" anchor="t"/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Omnibus bill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050" dirty="0">
                <a:solidFill>
                  <a:schemeClr val="bg1"/>
                </a:solidFill>
              </a:rPr>
              <a:t>Package of appropriations bills passed together, rather than in the traditional separate manner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BE4AA9-FB7E-2D43-FF16-910298FBB675}"/>
              </a:ext>
            </a:extLst>
          </p:cNvPr>
          <p:cNvSpPr/>
          <p:nvPr/>
        </p:nvSpPr>
        <p:spPr>
          <a:xfrm>
            <a:off x="2489201" y="3239101"/>
            <a:ext cx="2194560" cy="1645920"/>
          </a:xfrm>
          <a:prstGeom prst="roundRect">
            <a:avLst>
              <a:gd name="adj" fmla="val 5570"/>
            </a:avLst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640080" rIns="0" rtlCol="0" anchor="t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</a:rPr>
              <a:t>Continuing resolution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050" dirty="0">
                <a:solidFill>
                  <a:schemeClr val="bg1"/>
                </a:solidFill>
              </a:rPr>
              <a:t>Provides budget authority for federal agencies and programs to operate until regular appropriations are enacted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7DD226-EDEF-C782-3FDA-AA0DE8D47495}"/>
              </a:ext>
            </a:extLst>
          </p:cNvPr>
          <p:cNvSpPr/>
          <p:nvPr/>
        </p:nvSpPr>
        <p:spPr>
          <a:xfrm>
            <a:off x="7634455" y="3239101"/>
            <a:ext cx="2194560" cy="1645920"/>
          </a:xfrm>
          <a:prstGeom prst="roundRect">
            <a:avLst>
              <a:gd name="adj" fmla="val 5570"/>
            </a:avLst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640080" rIns="0" rtlCol="0" anchor="t"/>
          <a:lstStyle/>
          <a:p>
            <a:pPr>
              <a:spcAft>
                <a:spcPts val="60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Cromnibus bill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050" dirty="0">
                <a:solidFill>
                  <a:schemeClr val="bg1"/>
                </a:solidFill>
              </a:rPr>
              <a:t>Combination of long-term omnibus spending bills and short-term continuing resolution for some programs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13CB55-9D77-3393-93FA-BDE13A325F71}"/>
              </a:ext>
            </a:extLst>
          </p:cNvPr>
          <p:cNvSpPr/>
          <p:nvPr/>
        </p:nvSpPr>
        <p:spPr>
          <a:xfrm>
            <a:off x="7813273" y="3310643"/>
            <a:ext cx="548670" cy="5486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4170D-506A-DABE-3868-6EBCDB441311}"/>
              </a:ext>
            </a:extLst>
          </p:cNvPr>
          <p:cNvSpPr txBox="1"/>
          <p:nvPr/>
        </p:nvSpPr>
        <p:spPr>
          <a:xfrm>
            <a:off x="9468028" y="3360324"/>
            <a:ext cx="27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5C9C34-3573-8E22-5460-5EFD3149EB3F}"/>
              </a:ext>
            </a:extLst>
          </p:cNvPr>
          <p:cNvSpPr/>
          <p:nvPr/>
        </p:nvSpPr>
        <p:spPr>
          <a:xfrm>
            <a:off x="5235371" y="3310643"/>
            <a:ext cx="548670" cy="5486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6C0A9-44A0-A20D-9D5A-A8169D98DF71}"/>
              </a:ext>
            </a:extLst>
          </p:cNvPr>
          <p:cNvSpPr txBox="1"/>
          <p:nvPr/>
        </p:nvSpPr>
        <p:spPr>
          <a:xfrm>
            <a:off x="6807093" y="3336840"/>
            <a:ext cx="27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169DBD-F572-A922-494C-223D9D35D076}"/>
              </a:ext>
            </a:extLst>
          </p:cNvPr>
          <p:cNvSpPr/>
          <p:nvPr/>
        </p:nvSpPr>
        <p:spPr>
          <a:xfrm>
            <a:off x="2656939" y="3310643"/>
            <a:ext cx="548670" cy="5486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DCF4FE-3DE0-7413-3C31-1631FC96BB7C}"/>
              </a:ext>
            </a:extLst>
          </p:cNvPr>
          <p:cNvSpPr txBox="1"/>
          <p:nvPr/>
        </p:nvSpPr>
        <p:spPr>
          <a:xfrm>
            <a:off x="4321486" y="3360324"/>
            <a:ext cx="27432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090EF35-3BEB-D112-C9EA-D9EDCEBE6EE1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8394" y="3402098"/>
            <a:ext cx="365760" cy="36576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CA301C7-18CC-A9A8-B329-242D09BC8BB8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26826" y="3402098"/>
            <a:ext cx="365760" cy="36576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D5BF104-1EAF-675D-F504-E6B94DFBE60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04728" y="3402098"/>
            <a:ext cx="365760" cy="365760"/>
          </a:xfrm>
          <a:prstGeom prst="rect">
            <a:avLst/>
          </a:prstGeom>
        </p:spPr>
      </p:pic>
      <p:sp>
        <p:nvSpPr>
          <p:cNvPr id="5" name="Rounded Rectangle 44">
            <a:extLst>
              <a:ext uri="{FF2B5EF4-FFF2-40B4-BE49-F238E27FC236}">
                <a16:creationId xmlns:a16="http://schemas.microsoft.com/office/drawing/2014/main" id="{687582D9-4C05-BB5A-183F-B353C4D21FB0}"/>
              </a:ext>
            </a:extLst>
          </p:cNvPr>
          <p:cNvSpPr/>
          <p:nvPr/>
        </p:nvSpPr>
        <p:spPr>
          <a:xfrm>
            <a:off x="2489201" y="1610827"/>
            <a:ext cx="7342632" cy="1234440"/>
          </a:xfrm>
          <a:prstGeom prst="roundRect">
            <a:avLst>
              <a:gd name="adj" fmla="val 9723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0" rtlCol="0" anchor="t"/>
          <a:lstStyle/>
          <a:p>
            <a:pPr marL="0" lvl="1">
              <a:spcAft>
                <a:spcPts val="300"/>
              </a:spcAft>
              <a:defRPr/>
            </a:pPr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ea typeface="MS PGothic" panose="020B0600070205080204" pitchFamily="34" charset="-128"/>
                <a:cs typeface="Georgia"/>
              </a:rPr>
              <a:t>RISK OF GOVERNMENT SHUTDOWN</a:t>
            </a:r>
          </a:p>
          <a:p>
            <a:pPr marL="91440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ea typeface="MS PGothic" panose="020B0600070205080204" pitchFamily="34" charset="-128"/>
                <a:cs typeface="Georgia"/>
              </a:rPr>
              <a:t>Lawmakers passed a second bipartisan short-term funding bill prior to the November 17 deadline; the deal gives them until early 2024 to pass appropriations bills to</a:t>
            </a:r>
            <a:r>
              <a:rPr lang="en-US" sz="1100" b="1" dirty="0">
                <a:solidFill>
                  <a:schemeClr val="bg2">
                    <a:lumMod val="10000"/>
                  </a:schemeClr>
                </a:solidFill>
                <a:ea typeface="MS PGothic" panose="020B0600070205080204" pitchFamily="34" charset="-128"/>
                <a:cs typeface="Georgia"/>
              </a:rPr>
              <a:t> avoid a lapse in federal funding and a government shutdown</a:t>
            </a:r>
          </a:p>
          <a:p>
            <a:pPr marL="914400" lvl="1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chemeClr val="bg2">
                    <a:lumMod val="10000"/>
                  </a:schemeClr>
                </a:solidFill>
                <a:ea typeface="MS PGothic" panose="020B0600070205080204" pitchFamily="34" charset="-128"/>
                <a:cs typeface="Georgia"/>
              </a:rPr>
              <a:t>If Congress has passed some, but not all, of the 12 necessary appropriations bills, a partial government shutdown can result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1F63E23-8E73-4B23-BDCC-866C070FADBF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1106" y="195180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7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43B40-34C3-58E5-3587-429F5C0D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 Shutdown: To be or not to be </a:t>
            </a:r>
          </a:p>
        </p:txBody>
      </p:sp>
      <p:pic>
        <p:nvPicPr>
          <p:cNvPr id="13" name="Picture 12" descr="A black and white page with text&#10;&#10;Description automatically generated">
            <a:extLst>
              <a:ext uri="{FF2B5EF4-FFF2-40B4-BE49-F238E27FC236}">
                <a16:creationId xmlns:a16="http://schemas.microsoft.com/office/drawing/2014/main" id="{1D1601F5-FDED-16C9-B410-2DF6B891B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77" y="3209563"/>
            <a:ext cx="5413297" cy="346544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D5D828-5CEC-0680-454B-86FFFF766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1226" y="1611848"/>
            <a:ext cx="7522101" cy="2289141"/>
          </a:xfrm>
        </p:spPr>
      </p:pic>
      <p:pic>
        <p:nvPicPr>
          <p:cNvPr id="15" name="Picture 14" descr="A close-up of a document&#10;&#10;Description automatically generated">
            <a:extLst>
              <a:ext uri="{FF2B5EF4-FFF2-40B4-BE49-F238E27FC236}">
                <a16:creationId xmlns:a16="http://schemas.microsoft.com/office/drawing/2014/main" id="{F5BB7F49-F76D-8838-ED17-80714AC96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" y="4335177"/>
            <a:ext cx="6238388" cy="19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9B6B1-345C-7DFE-733E-A15783AE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 Shutdown Disruptions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B071-2A60-ED7D-EFF0-2B4E85E84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SNAP, WIC, Head Start</a:t>
            </a:r>
          </a:p>
          <a:p>
            <a:r>
              <a:rPr lang="en-US" dirty="0"/>
              <a:t>Federal government contractors</a:t>
            </a:r>
          </a:p>
          <a:p>
            <a:r>
              <a:rPr lang="en-US" dirty="0"/>
              <a:t>NIH, TANF</a:t>
            </a:r>
          </a:p>
          <a:p>
            <a:r>
              <a:rPr lang="en-US" dirty="0"/>
              <a:t>National Parks</a:t>
            </a:r>
          </a:p>
          <a:p>
            <a:r>
              <a:rPr lang="en-US" dirty="0"/>
              <a:t>IRS and tax returns</a:t>
            </a:r>
          </a:p>
          <a:p>
            <a:r>
              <a:rPr lang="en-US" dirty="0"/>
              <a:t>Public health and safety</a:t>
            </a:r>
          </a:p>
        </p:txBody>
      </p:sp>
    </p:spTree>
    <p:extLst>
      <p:ext uri="{BB962C8B-B14F-4D97-AF65-F5344CB8AC3E}">
        <p14:creationId xmlns:p14="http://schemas.microsoft.com/office/powerpoint/2010/main" val="207824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C24D00"/>
      </a:dk1>
      <a:lt1>
        <a:srgbClr val="FFFFFF"/>
      </a:lt1>
      <a:dk2>
        <a:srgbClr val="8A8A8D"/>
      </a:dk2>
      <a:lt2>
        <a:srgbClr val="E7E6E6"/>
      </a:lt2>
      <a:accent1>
        <a:srgbClr val="C3C6C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1EAC739-7707-EE4C-8548-80A18751DB28}" vid="{185BDEAC-C2FB-3846-81CD-E8BD9D088C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9480</TotalTime>
  <Words>3122</Words>
  <Application>Microsoft Macintosh PowerPoint</Application>
  <PresentationFormat>Widescreen</PresentationFormat>
  <Paragraphs>643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MS PGothic</vt:lpstr>
      <vt:lpstr>Arial</vt:lpstr>
      <vt:lpstr>Calibri</vt:lpstr>
      <vt:lpstr>Open Sans</vt:lpstr>
      <vt:lpstr>Open Sans Extrabold</vt:lpstr>
      <vt:lpstr>Open Sans Extrabold</vt:lpstr>
      <vt:lpstr>Quattrocento Sans</vt:lpstr>
      <vt:lpstr>Segoe UI</vt:lpstr>
      <vt:lpstr>Office Theme</vt:lpstr>
      <vt:lpstr>PowerPoint Presentation</vt:lpstr>
      <vt:lpstr>And we have a Speaker! </vt:lpstr>
      <vt:lpstr>Who is Mike Johnson? </vt:lpstr>
      <vt:lpstr>Can Johnson Control Congress?</vt:lpstr>
      <vt:lpstr>Appropriations Priorities</vt:lpstr>
      <vt:lpstr>The small House GOP majority will continue to shrink into 2024</vt:lpstr>
      <vt:lpstr>Lawmakers have until early 2024 to pass appropriations and avoid a government shutdown</vt:lpstr>
      <vt:lpstr>Gov Shutdown: To be or not to be </vt:lpstr>
      <vt:lpstr>Gov Shutdown Disruptions</vt:lpstr>
      <vt:lpstr>The shrinking GOP majority impacts the passage of critical legislation</vt:lpstr>
      <vt:lpstr>FAA Reauthorization</vt:lpstr>
      <vt:lpstr>Regulatory Hurdles</vt:lpstr>
      <vt:lpstr>2024 congressional calendar</vt:lpstr>
      <vt:lpstr>2024 congressional priorities</vt:lpstr>
      <vt:lpstr>2024 legislative look-ahead: Transportation and infrastructure</vt:lpstr>
      <vt:lpstr>2024 Election Outlook - House</vt:lpstr>
      <vt:lpstr>2024 Election Outlook - Senate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Bone</dc:creator>
  <cp:lastModifiedBy>Doug Needham</cp:lastModifiedBy>
  <cp:revision>3</cp:revision>
  <dcterms:created xsi:type="dcterms:W3CDTF">2023-10-10T12:59:06Z</dcterms:created>
  <dcterms:modified xsi:type="dcterms:W3CDTF">2024-02-06T20:35:07Z</dcterms:modified>
</cp:coreProperties>
</file>