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5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5" r:id="rId2"/>
  </p:sldMasterIdLst>
  <p:notesMasterIdLst>
    <p:notesMasterId r:id="rId24"/>
  </p:notesMasterIdLst>
  <p:sldIdLst>
    <p:sldId id="2737" r:id="rId3"/>
    <p:sldId id="2725" r:id="rId4"/>
    <p:sldId id="2726" r:id="rId5"/>
    <p:sldId id="2727" r:id="rId6"/>
    <p:sldId id="2728" r:id="rId7"/>
    <p:sldId id="2741" r:id="rId8"/>
    <p:sldId id="2742" r:id="rId9"/>
    <p:sldId id="2743" r:id="rId10"/>
    <p:sldId id="2749" r:id="rId11"/>
    <p:sldId id="2750" r:id="rId12"/>
    <p:sldId id="2747" r:id="rId13"/>
    <p:sldId id="2748" r:id="rId14"/>
    <p:sldId id="2745" r:id="rId15"/>
    <p:sldId id="2753" r:id="rId16"/>
    <p:sldId id="2752" r:id="rId17"/>
    <p:sldId id="2740" r:id="rId18"/>
    <p:sldId id="2751" r:id="rId19"/>
    <p:sldId id="2757" r:id="rId20"/>
    <p:sldId id="2756" r:id="rId21"/>
    <p:sldId id="2758" r:id="rId22"/>
    <p:sldId id="275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BF0421-DF33-EC04-DF98-F1A0223F6923}" name="Green, Art (MDOT)" initials="G(" userId="S::greena5@michigan.gov::2b3dcb84-c556-4287-97c8-2cbbeea4e54e" providerId="AD"/>
  <p188:author id="{1BA7A04F-E5DD-2137-6E97-8CBB075D7934}" name="Case, Michael (MDOT)" initials="C(" userId="S::casem3@michigan.gov::8aa59ef3-8678-4465-bb42-b0f615c5603a" providerId="AD"/>
  <p188:author id="{BB90145A-D90E-15AF-6AE3-BC40164DCFA2}" name="Case, Michael (MDOT)" initials="CM(" userId="S::CaseM3@michigan.gov::8aa59ef3-8678-4465-bb42-b0f615c5603a" providerId="AD"/>
  <p188:author id="{05414B79-769A-0BAD-ADAA-3ECC85272370}" name="Martin, Kari (MDOT)" initials="M(" userId="S::martink5@michigan.gov::8bc2a9ba-190a-46f8-a508-ea2598323e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003D60"/>
    <a:srgbClr val="0066A4"/>
    <a:srgbClr val="00A261"/>
    <a:srgbClr val="007546"/>
    <a:srgbClr val="FFBC00"/>
    <a:srgbClr val="6998AB"/>
    <a:srgbClr val="438FC6"/>
    <a:srgbClr val="483129"/>
    <a:srgbClr val="B0B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640C23-BCB1-4852-910A-9BFE84AD5676}" v="2" dt="2025-01-17T14:38:35.195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7" autoAdjust="0"/>
    <p:restoredTop sz="70000" autoAdjust="0"/>
  </p:normalViewPr>
  <p:slideViewPr>
    <p:cSldViewPr snapToGrid="0">
      <p:cViewPr varScale="1">
        <p:scale>
          <a:sx n="87" d="100"/>
          <a:sy n="87" d="100"/>
        </p:scale>
        <p:origin x="1784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som\mdfs\FIN\Fiscal_control\BUDGET\FY2025\Understanding%20the%20MDOT%20Budget%20and%20Funding%20Formula\CTF,%20SAF,%20BWB,%20pie%20charts\REVENUE%20PIE%20CHART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67665952890794"/>
          <c:y val="0.22950819672131148"/>
          <c:w val="0.41970021413276232"/>
          <c:h val="0.6426229508196721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DD-4E97-A6C9-6D8C6AD7F32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DD-4E97-A6C9-6D8C6AD7F32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DDD-4E97-A6C9-6D8C6AD7F323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DDD-4E97-A6C9-6D8C6AD7F323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DDD-4E97-A6C9-6D8C6AD7F323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DDD-4E97-A6C9-6D8C6AD7F323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DDD-4E97-A6C9-6D8C6AD7F323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DDD-4E97-A6C9-6D8C6AD7F323}"/>
              </c:ext>
            </c:extLst>
          </c:dPt>
          <c:dLbls>
            <c:dLbl>
              <c:idx val="0"/>
              <c:layout>
                <c:manualLayout>
                  <c:x val="0.12377004262407341"/>
                  <c:y val="-9.8429116737497654E-3"/>
                </c:manualLayout>
              </c:layout>
              <c:numFmt formatCode="0.0%" sourceLinked="0"/>
              <c:spPr>
                <a:noFill/>
                <a:ln w="290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DD-4E97-A6C9-6D8C6AD7F323}"/>
                </c:ext>
              </c:extLst>
            </c:dLbl>
            <c:dLbl>
              <c:idx val="1"/>
              <c:layout>
                <c:manualLayout>
                  <c:x val="0.1144162404944557"/>
                  <c:y val="9.7122043645461245E-2"/>
                </c:manualLayout>
              </c:layout>
              <c:numFmt formatCode="0.0%" sourceLinked="0"/>
              <c:spPr>
                <a:noFill/>
                <a:ln w="290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DD-4E97-A6C9-6D8C6AD7F323}"/>
                </c:ext>
              </c:extLst>
            </c:dLbl>
            <c:dLbl>
              <c:idx val="2"/>
              <c:layout>
                <c:manualLayout>
                  <c:x val="2.0202973450674164E-2"/>
                  <c:y val="6.3348131818857192E-2"/>
                </c:manualLayout>
              </c:layout>
              <c:numFmt formatCode="0.0%" sourceLinked="0"/>
              <c:spPr>
                <a:noFill/>
                <a:ln w="290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DD-4E97-A6C9-6D8C6AD7F323}"/>
                </c:ext>
              </c:extLst>
            </c:dLbl>
            <c:dLbl>
              <c:idx val="3"/>
              <c:layout>
                <c:manualLayout>
                  <c:x val="-6.300410147313544E-2"/>
                  <c:y val="-6.9379117822982173E-2"/>
                </c:manualLayout>
              </c:layout>
              <c:numFmt formatCode="0.0%" sourceLinked="0"/>
              <c:spPr>
                <a:noFill/>
                <a:ln w="290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868150237377969"/>
                      <c:h val="0.155338263179840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DDD-4E97-A6C9-6D8C6AD7F323}"/>
                </c:ext>
              </c:extLst>
            </c:dLbl>
            <c:dLbl>
              <c:idx val="4"/>
              <c:layout>
                <c:manualLayout>
                  <c:x val="-0.10950485199409232"/>
                  <c:y val="4.1076015714379688E-2"/>
                </c:manualLayout>
              </c:layout>
              <c:numFmt formatCode="0.0%" sourceLinked="0"/>
              <c:spPr>
                <a:noFill/>
                <a:ln w="290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DD-4E97-A6C9-6D8C6AD7F323}"/>
                </c:ext>
              </c:extLst>
            </c:dLbl>
            <c:dLbl>
              <c:idx val="5"/>
              <c:layout>
                <c:manualLayout>
                  <c:x val="-7.0190460359964083E-2"/>
                  <c:y val="-1.754049418741753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defRPr>
                    </a:pPr>
                    <a:r>
                      <a:rPr lang="en-US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Transit &amp; Rail
11.6%</a:t>
                    </a:r>
                  </a:p>
                </c:rich>
              </c:tx>
              <c:spPr>
                <a:noFill/>
                <a:ln w="290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DDD-4E97-A6C9-6D8C6AD7F323}"/>
                </c:ext>
              </c:extLst>
            </c:dLbl>
            <c:dLbl>
              <c:idx val="6"/>
              <c:layout>
                <c:manualLayout>
                  <c:x val="-0.1182512911446828"/>
                  <c:y val="-9.0466900582343732E-2"/>
                </c:manualLayout>
              </c:layout>
              <c:numFmt formatCode="0.0%" sourceLinked="0"/>
              <c:spPr>
                <a:noFill/>
                <a:ln w="290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DDD-4E97-A6C9-6D8C6AD7F323}"/>
                </c:ext>
              </c:extLst>
            </c:dLbl>
            <c:dLbl>
              <c:idx val="7"/>
              <c:layout>
                <c:manualLayout>
                  <c:x val="4.1058430280536531E-2"/>
                  <c:y val="-7.493586283667799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sto MT"/>
                        <a:cs typeface="Arial" panose="020B0604020202020204" pitchFamily="34" charset="0"/>
                      </a:defRPr>
                    </a:pPr>
                    <a:r>
                      <a:rPr lang="en-US" sz="1400" b="0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One-Time Funding Including Federal Aid Match
</a:t>
                    </a:r>
                    <a:fld id="{5C546919-B2D4-4460-BA41-54B3D1F1B39E}" type="PERCENTAGE">
                      <a:rPr lang="en-US" sz="1400" b="0" i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4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0.0%" sourceLinked="0"/>
              <c:spPr>
                <a:noFill/>
                <a:ln w="290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Calisto MT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DDD-4E97-A6C9-6D8C6AD7F323}"/>
                </c:ext>
              </c:extLst>
            </c:dLbl>
            <c:dLbl>
              <c:idx val="8"/>
              <c:layout>
                <c:manualLayout>
                  <c:x val="9.816352913467305E-2"/>
                  <c:y val="-0.11058411045291655"/>
                </c:manualLayout>
              </c:layout>
              <c:numFmt formatCode="0.0%" sourceLinked="0"/>
              <c:spPr>
                <a:noFill/>
                <a:ln w="290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Calisto MT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DDD-4E97-A6C9-6D8C6AD7F323}"/>
                </c:ext>
              </c:extLst>
            </c:dLbl>
            <c:numFmt formatCode="0.0%" sourceLinked="0"/>
            <c:spPr>
              <a:noFill/>
              <a:ln w="29099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127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Sheet1!$B$1:$I$1</c:f>
              <c:strCache>
                <c:ptCount val="8"/>
                <c:pt idx="0">
                  <c:v>Administration</c:v>
                </c:pt>
                <c:pt idx="1">
                  <c:v>Debt Service</c:v>
                </c:pt>
                <c:pt idx="2">
                  <c:v>State Road &amp; Bridge and Maintenance</c:v>
                </c:pt>
                <c:pt idx="3">
                  <c:v>Local Road &amp; Bridge and Maintenance</c:v>
                </c:pt>
                <c:pt idx="4">
                  <c:v>Aeronautics</c:v>
                </c:pt>
                <c:pt idx="5">
                  <c:v>Transit</c:v>
                </c:pt>
                <c:pt idx="6">
                  <c:v>Capital Outlay</c:v>
                </c:pt>
                <c:pt idx="7">
                  <c:v>Federal Match &amp; Priority Bridge Investment</c:v>
                </c:pt>
              </c:strCache>
            </c:strRef>
          </c:cat>
          <c:val>
            <c:numRef>
              <c:f>Sheet1!$B$2:$I$2</c:f>
              <c:numCache>
                <c:formatCode>_("$"* #,##0_);_("$"* \(#,##0\);_("$"* "-"??_);_(@_)</c:formatCode>
                <c:ptCount val="8"/>
                <c:pt idx="0">
                  <c:v>103528100</c:v>
                </c:pt>
                <c:pt idx="1">
                  <c:v>340703700</c:v>
                </c:pt>
                <c:pt idx="2">
                  <c:v>2530957500</c:v>
                </c:pt>
                <c:pt idx="3">
                  <c:v>2530418700</c:v>
                </c:pt>
                <c:pt idx="4">
                  <c:v>305018900</c:v>
                </c:pt>
                <c:pt idx="5">
                  <c:v>793522900</c:v>
                </c:pt>
                <c:pt idx="6">
                  <c:v>15750500</c:v>
                </c:pt>
                <c:pt idx="7">
                  <c:v>188000000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DDD-4E97-A6C9-6D8C6AD7F323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DDD-4E97-A6C9-6D8C6AD7F32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DDD-4E97-A6C9-6D8C6AD7F32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DDD-4E97-A6C9-6D8C6AD7F323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5DDD-4E97-A6C9-6D8C6AD7F323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5DDD-4E97-A6C9-6D8C6AD7F323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5DDD-4E97-A6C9-6D8C6AD7F323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5DDD-4E97-A6C9-6D8C6AD7F323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5DDD-4E97-A6C9-6D8C6AD7F323}"/>
              </c:ext>
            </c:extLst>
          </c:dPt>
          <c:dLbls>
            <c:spPr>
              <a:noFill/>
              <a:ln w="29099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62" b="1" i="0" u="none" strike="noStrike" kern="1200" baseline="0">
                    <a:solidFill>
                      <a:srgbClr val="FFFFFF"/>
                    </a:solidFill>
                    <a:latin typeface="Calisto MT"/>
                    <a:ea typeface="Calisto MT"/>
                    <a:cs typeface="Calisto MT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14549" cap="rnd" cmpd="sng" algn="ctr">
                  <a:solidFill>
                    <a:srgbClr val="FFFFFF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Sheet1!$B$1:$I$1</c:f>
              <c:strCache>
                <c:ptCount val="8"/>
                <c:pt idx="0">
                  <c:v>Administration</c:v>
                </c:pt>
                <c:pt idx="1">
                  <c:v>Debt Service</c:v>
                </c:pt>
                <c:pt idx="2">
                  <c:v>State Road &amp; Bridge and Maintenance</c:v>
                </c:pt>
                <c:pt idx="3">
                  <c:v>Local Road &amp; Bridge and Maintenance</c:v>
                </c:pt>
                <c:pt idx="4">
                  <c:v>Aeronautics</c:v>
                </c:pt>
                <c:pt idx="5">
                  <c:v>Transit</c:v>
                </c:pt>
                <c:pt idx="6">
                  <c:v>Capital Outlay</c:v>
                </c:pt>
                <c:pt idx="7">
                  <c:v>Federal Match &amp; Priority Bridge Investment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22-5DDD-4E97-A6C9-6D8C6AD7F32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eparator>
</c:separator>
          <c:showLeaderLines val="1"/>
        </c:dLbls>
        <c:firstSliceAng val="10"/>
      </c:pieChart>
      <c:spPr>
        <a:noFill/>
        <a:ln w="29099">
          <a:noFill/>
        </a:ln>
        <a:effectLst/>
      </c:spPr>
    </c:plotArea>
    <c:plotVisOnly val="1"/>
    <c:dispBlanksAs val="zero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4" b="1" i="0" u="none" strike="noStrike" baseline="0">
          <a:solidFill>
            <a:srgbClr val="FFFFFF"/>
          </a:solidFill>
          <a:latin typeface="Calisto MT"/>
          <a:ea typeface="Calisto MT"/>
          <a:cs typeface="Calisto MT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9F4-42EF-BDF9-7398DE8072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9F4-42EF-BDF9-7398DE8072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9F4-42EF-BDF9-7398DE8072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9F4-42EF-BDF9-7398DE80727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F4-42EF-BDF9-7398DE80727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9F4-42EF-BDF9-7398DE80727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9F4-42EF-BDF9-7398DE80727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F4-42EF-BDF9-7398DE80727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9F4-42EF-BDF9-7398DE80727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F4-42EF-BDF9-7398DE80727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9F4-42EF-BDF9-7398DE80727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9F4-42EF-BDF9-7398DE807272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F4-42EF-BDF9-7398DE807272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9F4-42EF-BDF9-7398DE807272}"/>
              </c:ext>
            </c:extLst>
          </c:dPt>
          <c:dLbls>
            <c:dLbl>
              <c:idx val="0"/>
              <c:layout>
                <c:manualLayout>
                  <c:x val="0.12489619011171189"/>
                  <c:y val="2.98850574712643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9F4-42EF-BDF9-7398DE807272}"/>
                </c:ext>
              </c:extLst>
            </c:dLbl>
            <c:dLbl>
              <c:idx val="1"/>
              <c:layout>
                <c:manualLayout>
                  <c:x val="5.0489949194096391E-2"/>
                  <c:y val="-8.27586206896551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9F4-42EF-BDF9-7398DE807272}"/>
                </c:ext>
              </c:extLst>
            </c:dLbl>
            <c:dLbl>
              <c:idx val="2"/>
              <c:layout>
                <c:manualLayout>
                  <c:x val="6.3776777929384701E-2"/>
                  <c:y val="-1.149425287356321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9F4-42EF-BDF9-7398DE807272}"/>
                </c:ext>
              </c:extLst>
            </c:dLbl>
            <c:dLbl>
              <c:idx val="3"/>
              <c:layout>
                <c:manualLayout>
                  <c:x val="7.3077558044086652E-2"/>
                  <c:y val="2.75862068965517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9F4-42EF-BDF9-7398DE807272}"/>
                </c:ext>
              </c:extLst>
            </c:dLbl>
            <c:dLbl>
              <c:idx val="4"/>
              <c:layout>
                <c:manualLayout>
                  <c:x val="5.1818632067625145E-2"/>
                  <c:y val="0.117241379310344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F4-42EF-BDF9-7398DE807272}"/>
                </c:ext>
              </c:extLst>
            </c:dLbl>
            <c:dLbl>
              <c:idx val="5"/>
              <c:layout>
                <c:manualLayout>
                  <c:x val="4.7832583447038696E-2"/>
                  <c:y val="8.27586206896551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F4-42EF-BDF9-7398DE807272}"/>
                </c:ext>
              </c:extLst>
            </c:dLbl>
            <c:dLbl>
              <c:idx val="6"/>
              <c:layout>
                <c:manualLayout>
                  <c:x val="-0.12622487298524074"/>
                  <c:y val="-0.1034482758620689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9F4-42EF-BDF9-7398DE807272}"/>
                </c:ext>
              </c:extLst>
            </c:dLbl>
            <c:dLbl>
              <c:idx val="7"/>
              <c:layout>
                <c:manualLayout>
                  <c:x val="-9.1679118273490637E-2"/>
                  <c:y val="0.1816091954022988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F4-42EF-BDF9-7398DE807272}"/>
                </c:ext>
              </c:extLst>
            </c:dLbl>
            <c:dLbl>
              <c:idx val="8"/>
              <c:layout>
                <c:manualLayout>
                  <c:x val="-0.1780435050528659"/>
                  <c:y val="7.12643678160919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9F4-42EF-BDF9-7398DE807272}"/>
                </c:ext>
              </c:extLst>
            </c:dLbl>
            <c:dLbl>
              <c:idx val="9"/>
              <c:layout>
                <c:manualLayout>
                  <c:x val="-0.11048316851503261"/>
                  <c:y val="0.18735641234500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59711568741294"/>
                      <c:h val="0.10232183908045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9F4-42EF-BDF9-7398DE807272}"/>
                </c:ext>
              </c:extLst>
            </c:dLbl>
            <c:dLbl>
              <c:idx val="10"/>
              <c:layout>
                <c:manualLayout>
                  <c:x val="-0.17596979980581437"/>
                  <c:y val="2.52873563218390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F4-42EF-BDF9-7398DE807272}"/>
                </c:ext>
              </c:extLst>
            </c:dLbl>
            <c:dLbl>
              <c:idx val="11"/>
              <c:layout>
                <c:manualLayout>
                  <c:x val="-0.11482977850004651"/>
                  <c:y val="-2.29885057471264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44258009594249"/>
                      <c:h val="6.32413793103448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A9F4-42EF-BDF9-7398DE807272}"/>
                </c:ext>
              </c:extLst>
            </c:dLbl>
            <c:dLbl>
              <c:idx val="12"/>
              <c:layout>
                <c:manualLayout>
                  <c:x val="1.8714655204701905E-2"/>
                  <c:y val="-5.40157480314960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F4-42EF-BDF9-7398DE807272}"/>
                </c:ext>
              </c:extLst>
            </c:dLbl>
            <c:dLbl>
              <c:idx val="13"/>
              <c:layout>
                <c:manualLayout>
                  <c:x val="0.3614017939101965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070086243026765"/>
                      <c:h val="7.53219295863879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9F4-42EF-BDF9-7398DE8072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Sheet1!$A$2:$A$15</c:f>
              <c:strCache>
                <c:ptCount val="14"/>
                <c:pt idx="0">
                  <c:v>Debt Service</c:v>
                </c:pt>
                <c:pt idx="1">
                  <c:v>Interdepartmental Grants</c:v>
                </c:pt>
                <c:pt idx="2">
                  <c:v>Dept. Admin &amp; Support</c:v>
                </c:pt>
                <c:pt idx="3">
                  <c:v>Information Technology</c:v>
                </c:pt>
                <c:pt idx="4">
                  <c:v>Transportation Planning</c:v>
                </c:pt>
                <c:pt idx="5">
                  <c:v>Design &amp; Engineering Services</c:v>
                </c:pt>
                <c:pt idx="6">
                  <c:v>Highway Maintenance</c:v>
                </c:pt>
                <c:pt idx="7">
                  <c:v>Road &amp; Bridge Programs</c:v>
                </c:pt>
                <c:pt idx="8">
                  <c:v>Transfer to CTF</c:v>
                </c:pt>
                <c:pt idx="9">
                  <c:v>Buildings &amp; Facilities</c:v>
                </c:pt>
                <c:pt idx="10">
                  <c:v>Local Agencies</c:v>
                </c:pt>
                <c:pt idx="11">
                  <c:v>Private Restricted Revenue</c:v>
                </c:pt>
                <c:pt idx="12">
                  <c:v>Local Bridge Fund</c:v>
                </c:pt>
                <c:pt idx="13">
                  <c:v>Economic Development Fund</c:v>
                </c:pt>
              </c:strCache>
            </c:strRef>
          </c:cat>
          <c:val>
            <c:numRef>
              <c:f>Sheet1!$B$2:$B$15</c:f>
              <c:numCache>
                <c:formatCode>0.00%</c:formatCode>
                <c:ptCount val="14"/>
                <c:pt idx="0">
                  <c:v>0.20880000000000001</c:v>
                </c:pt>
                <c:pt idx="1">
                  <c:v>1.49E-2</c:v>
                </c:pt>
                <c:pt idx="2">
                  <c:v>3.0599999999999999E-2</c:v>
                </c:pt>
                <c:pt idx="3">
                  <c:v>2.5700000000000001E-2</c:v>
                </c:pt>
                <c:pt idx="4">
                  <c:v>5.1000000000000004E-3</c:v>
                </c:pt>
                <c:pt idx="5">
                  <c:v>0.1376</c:v>
                </c:pt>
                <c:pt idx="6">
                  <c:v>0.30709999999999998</c:v>
                </c:pt>
                <c:pt idx="7">
                  <c:v>0.1875</c:v>
                </c:pt>
                <c:pt idx="8">
                  <c:v>5.0000000000000001E-4</c:v>
                </c:pt>
                <c:pt idx="9">
                  <c:v>5.0000000000000001E-3</c:v>
                </c:pt>
                <c:pt idx="10">
                  <c:v>1.89E-2</c:v>
                </c:pt>
                <c:pt idx="11">
                  <c:v>6.3E-3</c:v>
                </c:pt>
                <c:pt idx="12">
                  <c:v>1.7299999999999999E-2</c:v>
                </c:pt>
                <c:pt idx="13">
                  <c:v>3.4599999999999999E-2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F4-42EF-BDF9-7398DE807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78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41550514390564"/>
          <c:y val="0.11903928336240138"/>
          <c:w val="0.48047634012131207"/>
          <c:h val="0.825245505433298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explosion val="1"/>
          <c:dPt>
            <c:idx val="0"/>
            <c:bubble3D val="0"/>
            <c:explosion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BF-478C-9EEB-296430F9B629}"/>
              </c:ext>
            </c:extLst>
          </c:dPt>
          <c:dPt>
            <c:idx val="1"/>
            <c:bubble3D val="0"/>
            <c:explosion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BF-478C-9EEB-296430F9B629}"/>
              </c:ext>
            </c:extLst>
          </c:dPt>
          <c:dPt>
            <c:idx val="2"/>
            <c:bubble3D val="0"/>
            <c:explosion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BF-478C-9EEB-296430F9B62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6BF-478C-9EEB-296430F9B629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6BF-478C-9EEB-296430F9B629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6BF-478C-9EEB-296430F9B629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6BF-478C-9EEB-296430F9B629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6BF-478C-9EEB-296430F9B629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6BF-478C-9EEB-296430F9B629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FE84-483D-9161-6C1CE781B553}"/>
              </c:ext>
            </c:extLst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FE84-483D-9161-6C1CE781B553}"/>
              </c:ext>
            </c:extLst>
          </c:dPt>
          <c:dPt>
            <c:idx val="11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E84-483D-9161-6C1CE781B553}"/>
              </c:ext>
            </c:extLst>
          </c:dPt>
          <c:dPt>
            <c:idx val="1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E84-483D-9161-6C1CE781B553}"/>
              </c:ext>
            </c:extLst>
          </c:dPt>
          <c:dLbls>
            <c:dLbl>
              <c:idx val="0"/>
              <c:layout>
                <c:manualLayout>
                  <c:x val="-0.22619002216177603"/>
                  <c:y val="-0.3443778872909869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BF-478C-9EEB-296430F9B629}"/>
                </c:ext>
              </c:extLst>
            </c:dLbl>
            <c:dLbl>
              <c:idx val="1"/>
              <c:layout>
                <c:manualLayout>
                  <c:x val="-7.4341939506156987E-2"/>
                  <c:y val="2.995445866644062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BF-478C-9EEB-296430F9B629}"/>
                </c:ext>
              </c:extLst>
            </c:dLbl>
            <c:dLbl>
              <c:idx val="2"/>
              <c:layout>
                <c:manualLayout>
                  <c:x val="-0.12108302390634776"/>
                  <c:y val="-5.65393501411613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BF-478C-9EEB-296430F9B629}"/>
                </c:ext>
              </c:extLst>
            </c:dLbl>
            <c:dLbl>
              <c:idx val="3"/>
              <c:layout>
                <c:manualLayout>
                  <c:x val="-4.8569810664425922E-2"/>
                  <c:y val="-0.27928925317840186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94151468459332"/>
                      <c:h val="0.179786763844305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6BF-478C-9EEB-296430F9B629}"/>
                </c:ext>
              </c:extLst>
            </c:dLbl>
            <c:dLbl>
              <c:idx val="4"/>
              <c:layout>
                <c:manualLayout>
                  <c:x val="0.12551645921267626"/>
                  <c:y val="-0.2858504889451769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BF-478C-9EEB-296430F9B629}"/>
                </c:ext>
              </c:extLst>
            </c:dLbl>
            <c:dLbl>
              <c:idx val="5"/>
              <c:layout>
                <c:manualLayout>
                  <c:x val="9.5464417637257937E-2"/>
                  <c:y val="-0.121701886081490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6BF-478C-9EEB-296430F9B629}"/>
                </c:ext>
              </c:extLst>
            </c:dLbl>
            <c:dLbl>
              <c:idx val="6"/>
              <c:layout>
                <c:manualLayout>
                  <c:x val="0.19638846087723555"/>
                  <c:y val="-9.070398703031831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41635188395645"/>
                      <c:h val="0.14284101419663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86BF-478C-9EEB-296430F9B629}"/>
                </c:ext>
              </c:extLst>
            </c:dLbl>
            <c:dLbl>
              <c:idx val="7"/>
              <c:layout>
                <c:manualLayout>
                  <c:x val="0.11853838528118357"/>
                  <c:y val="0.416357020976366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6BF-478C-9EEB-296430F9B629}"/>
                </c:ext>
              </c:extLst>
            </c:dLbl>
            <c:dLbl>
              <c:idx val="8"/>
              <c:layout>
                <c:manualLayout>
                  <c:x val="0.14660030656167294"/>
                  <c:y val="7.49004818399168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09748802519347"/>
                      <c:h val="0.174864902116583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86BF-478C-9EEB-296430F9B629}"/>
                </c:ext>
              </c:extLst>
            </c:dLbl>
            <c:dLbl>
              <c:idx val="9"/>
              <c:layout>
                <c:manualLayout>
                  <c:x val="4.1790015697628649E-2"/>
                  <c:y val="0.126531682158745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E84-483D-9161-6C1CE781B553}"/>
                </c:ext>
              </c:extLst>
            </c:dLbl>
            <c:dLbl>
              <c:idx val="10"/>
              <c:layout>
                <c:manualLayout>
                  <c:x val="0.11386283775207397"/>
                  <c:y val="0.252686197880958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E84-483D-9161-6C1CE781B553}"/>
                </c:ext>
              </c:extLst>
            </c:dLbl>
            <c:dLbl>
              <c:idx val="11"/>
              <c:layout>
                <c:manualLayout>
                  <c:x val="-1.0979904785929012E-2"/>
                  <c:y val="0.250509566458043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E84-483D-9161-6C1CE781B553}"/>
                </c:ext>
              </c:extLst>
            </c:dLbl>
            <c:dLbl>
              <c:idx val="12"/>
              <c:layout>
                <c:manualLayout>
                  <c:x val="-8.7401346711048142E-2"/>
                  <c:y val="0.230118538531700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E84-483D-9161-6C1CE781B553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Sheet3!$B$4:$B$16</c:f>
              <c:strCache>
                <c:ptCount val="13"/>
                <c:pt idx="0">
                  <c:v>Local Bus Transit</c:v>
                </c:pt>
                <c:pt idx="1">
                  <c:v>Intercity Passenger and Freight</c:v>
                </c:pt>
                <c:pt idx="2">
                  <c:v>Public Transportation Development</c:v>
                </c:pt>
                <c:pt idx="3">
                  <c:v>Public Transportation Services</c:v>
                </c:pt>
                <c:pt idx="4">
                  <c:v>Departmental Administration and Support</c:v>
                </c:pt>
                <c:pt idx="5">
                  <c:v>Transportation Planning</c:v>
                </c:pt>
                <c:pt idx="6">
                  <c:v>IDGs</c:v>
                </c:pt>
                <c:pt idx="7">
                  <c:v>Information Technology</c:v>
                </c:pt>
                <c:pt idx="8">
                  <c:v>Design &amp; Engineering Services</c:v>
                </c:pt>
                <c:pt idx="9">
                  <c:v>Intercity Bus Equipment Fund</c:v>
                </c:pt>
                <c:pt idx="10">
                  <c:v>Rail Freight Fund</c:v>
                </c:pt>
                <c:pt idx="11">
                  <c:v>Local Funds</c:v>
                </c:pt>
                <c:pt idx="12">
                  <c:v>Private Funds</c:v>
                </c:pt>
              </c:strCache>
            </c:strRef>
          </c:cat>
          <c:val>
            <c:numRef>
              <c:f>Sheet3!$C$4:$C$16</c:f>
              <c:numCache>
                <c:formatCode>_("$"* #,##0.00_);_("$"* \(#,##0.00\);_("$"* "-"??_);_(@_)</c:formatCode>
                <c:ptCount val="13"/>
                <c:pt idx="0">
                  <c:v>226750000</c:v>
                </c:pt>
                <c:pt idx="1">
                  <c:v>124794900</c:v>
                </c:pt>
                <c:pt idx="2">
                  <c:v>100222400</c:v>
                </c:pt>
                <c:pt idx="3">
                  <c:v>5276900</c:v>
                </c:pt>
                <c:pt idx="4">
                  <c:v>1825200</c:v>
                </c:pt>
                <c:pt idx="5">
                  <c:v>355800</c:v>
                </c:pt>
                <c:pt idx="6">
                  <c:v>499200</c:v>
                </c:pt>
                <c:pt idx="7">
                  <c:v>236800</c:v>
                </c:pt>
                <c:pt idx="8">
                  <c:v>187100</c:v>
                </c:pt>
                <c:pt idx="9">
                  <c:v>45400</c:v>
                </c:pt>
                <c:pt idx="10">
                  <c:v>6000000</c:v>
                </c:pt>
                <c:pt idx="11">
                  <c:v>39945000</c:v>
                </c:pt>
                <c:pt idx="12">
                  <c:v>6800000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6BF-478C-9EEB-296430F9B62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13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000" b="1" i="0" u="none" strike="noStrike" kern="1200" spc="0" baseline="0" dirty="0">
                <a:solidFill>
                  <a:schemeClr val="tx1"/>
                </a:solidFill>
              </a:rPr>
              <a:t>FY 2025 State Aeronautics Fund (SAF) U</a:t>
            </a:r>
            <a:r>
              <a:rPr lang="en-US" sz="3000" b="1" baseline="0" dirty="0">
                <a:solidFill>
                  <a:schemeClr val="tx1"/>
                </a:solidFill>
              </a:rPr>
              <a:t>se of Resources $46,810,300 </a:t>
            </a:r>
          </a:p>
        </c:rich>
      </c:tx>
      <c:layout>
        <c:manualLayout>
          <c:xMode val="edge"/>
          <c:yMode val="edge"/>
          <c:x val="0.1296697949843513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CB-4D46-A703-7F13BBFB48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CB-4D46-A703-7F13BBFB48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CB-4D46-A703-7F13BBFB48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CB-4D46-A703-7F13BBFB48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CB-4D46-A703-7F13BBFB48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CB-4D46-A703-7F13BBFB48F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2CB-4D46-A703-7F13BBFB48F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B39-4387-B0EB-DFB06ABBE3B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B39-4387-B0EB-DFB06ABBE3B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B39-4387-B0EB-DFB06ABBE3B6}"/>
              </c:ext>
            </c:extLst>
          </c:dPt>
          <c:dLbls>
            <c:dLbl>
              <c:idx val="1"/>
              <c:layout>
                <c:manualLayout>
                  <c:x val="0.11198414098039518"/>
                  <c:y val="-0.1499752009510238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CB-4D46-A703-7F13BBFB48F0}"/>
                </c:ext>
              </c:extLst>
            </c:dLbl>
            <c:dLbl>
              <c:idx val="2"/>
              <c:layout>
                <c:manualLayout>
                  <c:x val="0.10793647182284451"/>
                  <c:y val="-2.11503488520674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CB-4D46-A703-7F13BBFB48F0}"/>
                </c:ext>
              </c:extLst>
            </c:dLbl>
            <c:dLbl>
              <c:idx val="3"/>
              <c:layout>
                <c:manualLayout>
                  <c:x val="0.14436509740846112"/>
                  <c:y val="0.107674503246888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CB-4D46-A703-7F13BBFB48F0}"/>
                </c:ext>
              </c:extLst>
            </c:dLbl>
            <c:dLbl>
              <c:idx val="4"/>
              <c:layout>
                <c:manualLayout>
                  <c:x val="0.11333334749823105"/>
                  <c:y val="0.226885560413087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CB-4D46-A703-7F13BBFB48F0}"/>
                </c:ext>
              </c:extLst>
            </c:dLbl>
            <c:dLbl>
              <c:idx val="5"/>
              <c:layout>
                <c:manualLayout>
                  <c:x val="8.0952391070165108E-3"/>
                  <c:y val="0.144206923991369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CB-4D46-A703-7F13BBFB48F0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Sheet3!$B$3:$B$12</c:f>
              <c:strCache>
                <c:ptCount val="10"/>
                <c:pt idx="0">
                  <c:v>Debt Service</c:v>
                </c:pt>
                <c:pt idx="1">
                  <c:v>IDGs</c:v>
                </c:pt>
                <c:pt idx="2">
                  <c:v>Departmental Adinistration and Support</c:v>
                </c:pt>
                <c:pt idx="3">
                  <c:v>Information Technology</c:v>
                </c:pt>
                <c:pt idx="4">
                  <c:v>Transportation Planning</c:v>
                </c:pt>
                <c:pt idx="5">
                  <c:v>Aeronautics Services</c:v>
                </c:pt>
                <c:pt idx="6">
                  <c:v>Airport Improvement Programs</c:v>
                </c:pt>
                <c:pt idx="7">
                  <c:v>Qualified Airport Fund</c:v>
                </c:pt>
                <c:pt idx="8">
                  <c:v>Local Funds</c:v>
                </c:pt>
                <c:pt idx="9">
                  <c:v>Private Funds</c:v>
                </c:pt>
              </c:strCache>
            </c:strRef>
          </c:cat>
          <c:val>
            <c:numRef>
              <c:f>Sheet3!$C$3:$C$12</c:f>
              <c:numCache>
                <c:formatCode>_("$"* #,##0.00_);_("$"* \(#,##0.00\);_("$"* "-"??_);_(@_)</c:formatCode>
                <c:ptCount val="10"/>
                <c:pt idx="0">
                  <c:v>3615900</c:v>
                </c:pt>
                <c:pt idx="1">
                  <c:v>489100</c:v>
                </c:pt>
                <c:pt idx="2">
                  <c:v>711500</c:v>
                </c:pt>
                <c:pt idx="3">
                  <c:v>184600</c:v>
                </c:pt>
                <c:pt idx="4">
                  <c:v>30300</c:v>
                </c:pt>
                <c:pt idx="5">
                  <c:v>7776600</c:v>
                </c:pt>
                <c:pt idx="6">
                  <c:v>7742300</c:v>
                </c:pt>
                <c:pt idx="7">
                  <c:v>6760000</c:v>
                </c:pt>
                <c:pt idx="8">
                  <c:v>17500000</c:v>
                </c:pt>
                <c:pt idx="9">
                  <c:v>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2CB-4D46-A703-7F13BBFB48F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1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000" b="1" baseline="0" dirty="0">
                <a:solidFill>
                  <a:schemeClr val="tx1"/>
                </a:solidFill>
              </a:rPr>
              <a:t>FY 2025 Blue Water Bridge (BWB) Use of Resources $31,874,200</a:t>
            </a:r>
          </a:p>
        </c:rich>
      </c:tx>
      <c:layout>
        <c:manualLayout>
          <c:xMode val="edge"/>
          <c:yMode val="edge"/>
          <c:x val="0.15870668579458996"/>
          <c:y val="5.236855636009503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0F-41B9-ADC6-A987D80417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0F-41B9-ADC6-A987D80417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0F-41B9-ADC6-A987D80417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0F-41B9-ADC6-A987D804178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1EC-4F89-A026-3D624FB69D75}"/>
              </c:ext>
            </c:extLst>
          </c:dPt>
          <c:dLbls>
            <c:dLbl>
              <c:idx val="0"/>
              <c:layout>
                <c:manualLayout>
                  <c:x val="4.7720925339000422E-2"/>
                  <c:y val="-5.701343002970718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0F-41B9-ADC6-A987D8041786}"/>
                </c:ext>
              </c:extLst>
            </c:dLbl>
            <c:dLbl>
              <c:idx val="1"/>
              <c:layout>
                <c:manualLayout>
                  <c:x val="8.7906967729737884E-2"/>
                  <c:y val="7.79183543739326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0F-41B9-ADC6-A987D8041786}"/>
                </c:ext>
              </c:extLst>
            </c:dLbl>
            <c:dLbl>
              <c:idx val="2"/>
              <c:layout>
                <c:manualLayout>
                  <c:x val="7.2837201833211226E-2"/>
                  <c:y val="-4.371029635610857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0F-41B9-ADC6-A987D8041786}"/>
                </c:ext>
              </c:extLst>
            </c:dLbl>
            <c:dLbl>
              <c:idx val="3"/>
              <c:layout>
                <c:manualLayout>
                  <c:x val="-3.6418600916605669E-2"/>
                  <c:y val="2.85067150148534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0F-41B9-ADC6-A987D8041786}"/>
                </c:ext>
              </c:extLst>
            </c:dLbl>
            <c:dLbl>
              <c:idx val="4"/>
              <c:layout>
                <c:manualLayout>
                  <c:x val="-0.13939533454286998"/>
                  <c:y val="2.280537201188273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EC-4F89-A026-3D624FB69D75}"/>
                </c:ext>
              </c:extLst>
            </c:dLbl>
            <c:numFmt formatCode="0.00%" sourceLinked="0"/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1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Sheet3!$B$3:$B$7</c:f>
              <c:strCache>
                <c:ptCount val="5"/>
                <c:pt idx="0">
                  <c:v>Debt Service</c:v>
                </c:pt>
                <c:pt idx="1">
                  <c:v>Information Technology</c:v>
                </c:pt>
                <c:pt idx="2">
                  <c:v>Road and Bridge Program</c:v>
                </c:pt>
                <c:pt idx="3">
                  <c:v>Blue Water Bridge Operations</c:v>
                </c:pt>
                <c:pt idx="4">
                  <c:v>One-Time Equip. &amp; Purchases</c:v>
                </c:pt>
              </c:strCache>
            </c:strRef>
          </c:cat>
          <c:val>
            <c:numRef>
              <c:f>Sheet3!$C$3:$C$7</c:f>
              <c:numCache>
                <c:formatCode>0.00%</c:formatCode>
                <c:ptCount val="5"/>
                <c:pt idx="0">
                  <c:v>0.12429999999999999</c:v>
                </c:pt>
                <c:pt idx="1">
                  <c:v>1.8E-3</c:v>
                </c:pt>
                <c:pt idx="2">
                  <c:v>0.59789999999999999</c:v>
                </c:pt>
                <c:pt idx="3">
                  <c:v>0.24490000000000001</c:v>
                </c:pt>
                <c:pt idx="4">
                  <c:v>3.1099999999999999E-2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0F-41B9-ADC6-A987D804178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281247690753985"/>
          <c:y val="0.13437926509186351"/>
          <c:w val="0.37442100640505571"/>
          <c:h val="0.72192629994848179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explosion val="2"/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95-4606-BAAD-27CB99DF3FB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95-4606-BAAD-27CB99DF3FB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995-4606-BAAD-27CB99DF3FB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995-4606-BAAD-27CB99DF3FB4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995-4606-BAAD-27CB99DF3FB4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995-4606-BAAD-27CB99DF3FB4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995-4606-BAAD-27CB99DF3FB4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995-4606-BAAD-27CB99DF3FB4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995-4606-BAAD-27CB99DF3FB4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995-4606-BAAD-27CB99DF3FB4}"/>
              </c:ext>
            </c:extLst>
          </c:dPt>
          <c:dPt>
            <c:idx val="10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995-4606-BAAD-27CB99DF3FB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995-4606-BAAD-27CB99DF3FB4}"/>
              </c:ext>
            </c:extLst>
          </c:dPt>
          <c:dPt>
            <c:idx val="1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995-4606-BAAD-27CB99DF3FB4}"/>
              </c:ext>
            </c:extLst>
          </c:dPt>
          <c:dPt>
            <c:idx val="1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995-4606-BAAD-27CB99DF3FB4}"/>
              </c:ext>
            </c:extLst>
          </c:dPt>
          <c:dPt>
            <c:idx val="1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84EE-44B6-B052-027A0E97F07B}"/>
              </c:ext>
            </c:extLst>
          </c:dPt>
          <c:dLbls>
            <c:dLbl>
              <c:idx val="0"/>
              <c:layout>
                <c:manualLayout>
                  <c:x val="9.6784772965135726E-2"/>
                  <c:y val="0.1246468109604666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669094282922663"/>
                      <c:h val="0.10327777777777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995-4606-BAAD-27CB99DF3FB4}"/>
                </c:ext>
              </c:extLst>
            </c:dLbl>
            <c:dLbl>
              <c:idx val="1"/>
              <c:layout>
                <c:manualLayout>
                  <c:x val="0.12025580429585096"/>
                  <c:y val="0.2449308341333570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95-4606-BAAD-27CB99DF3FB4}"/>
                </c:ext>
              </c:extLst>
            </c:dLbl>
            <c:dLbl>
              <c:idx val="2"/>
              <c:layout>
                <c:manualLayout>
                  <c:x val="6.3449179205033818E-2"/>
                  <c:y val="0.15816527709774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95-4606-BAAD-27CB99DF3FB4}"/>
                </c:ext>
              </c:extLst>
            </c:dLbl>
            <c:dLbl>
              <c:idx val="3"/>
              <c:layout>
                <c:manualLayout>
                  <c:x val="7.3729120057867012E-2"/>
                  <c:y val="-1.20927853356218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95-4606-BAAD-27CB99DF3FB4}"/>
                </c:ext>
              </c:extLst>
            </c:dLbl>
            <c:dLbl>
              <c:idx val="4"/>
              <c:layout>
                <c:manualLayout>
                  <c:x val="5.6247119456153322E-2"/>
                  <c:y val="0.1649782898271562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995-4606-BAAD-27CB99DF3FB4}"/>
                </c:ext>
              </c:extLst>
            </c:dLbl>
            <c:dLbl>
              <c:idx val="5"/>
              <c:layout>
                <c:manualLayout>
                  <c:x val="-3.4604233279243217E-2"/>
                  <c:y val="0.16106188840456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995-4606-BAAD-27CB99DF3FB4}"/>
                </c:ext>
              </c:extLst>
            </c:dLbl>
            <c:dLbl>
              <c:idx val="6"/>
              <c:layout>
                <c:manualLayout>
                  <c:x val="-4.7968711940204557E-2"/>
                  <c:y val="1.283639545056857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995-4606-BAAD-27CB99DF3FB4}"/>
                </c:ext>
              </c:extLst>
            </c:dLbl>
            <c:dLbl>
              <c:idx val="7"/>
              <c:layout>
                <c:manualLayout>
                  <c:x val="-2.2047463045221538E-2"/>
                  <c:y val="0.1061911636045495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995-4606-BAAD-27CB99DF3FB4}"/>
                </c:ext>
              </c:extLst>
            </c:dLbl>
            <c:dLbl>
              <c:idx val="8"/>
              <c:layout>
                <c:manualLayout>
                  <c:x val="-8.6089058020348219E-2"/>
                  <c:y val="6.875771433170638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995-4606-BAAD-27CB99DF3FB4}"/>
                </c:ext>
              </c:extLst>
            </c:dLbl>
            <c:dLbl>
              <c:idx val="9"/>
              <c:layout>
                <c:manualLayout>
                  <c:x val="-0.12419273030072067"/>
                  <c:y val="-9.543026295078059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995-4606-BAAD-27CB99DF3FB4}"/>
                </c:ext>
              </c:extLst>
            </c:dLbl>
            <c:dLbl>
              <c:idx val="10"/>
              <c:layout>
                <c:manualLayout>
                  <c:x val="-0.12302586789121218"/>
                  <c:y val="-0.1578132585388068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995-4606-BAAD-27CB99DF3FB4}"/>
                </c:ext>
              </c:extLst>
            </c:dLbl>
            <c:dLbl>
              <c:idx val="11"/>
              <c:layout>
                <c:manualLayout>
                  <c:x val="4.3064130507839884E-3"/>
                  <c:y val="-1.17259529762806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995-4606-BAAD-27CB99DF3FB4}"/>
                </c:ext>
              </c:extLst>
            </c:dLbl>
            <c:dLbl>
              <c:idx val="12"/>
              <c:layout>
                <c:manualLayout>
                  <c:x val="-0.1419538008776057"/>
                  <c:y val="-6.041415738472547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Economic Development Fund
</a:t>
                    </a:r>
                    <a:fld id="{956CCC5A-DA29-46D7-A2FB-BB33A7AAEFAF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6995-4606-BAAD-27CB99DF3FB4}"/>
                </c:ext>
              </c:extLst>
            </c:dLbl>
            <c:dLbl>
              <c:idx val="13"/>
              <c:layout>
                <c:manualLayout>
                  <c:x val="6.0103992340261717E-2"/>
                  <c:y val="-8.00640018909186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995-4606-BAAD-27CB99DF3FB4}"/>
                </c:ext>
              </c:extLst>
            </c:dLbl>
            <c:dLbl>
              <c:idx val="14"/>
              <c:layout>
                <c:manualLayout>
                  <c:x val="0.13301111249803954"/>
                  <c:y val="3.91442218042541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4EE-44B6-B052-027A0E97F0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'FY25 MDOT AB '!$D$143:$R$143</c:f>
              <c:strCache>
                <c:ptCount val="15"/>
                <c:pt idx="0">
                  <c:v>State Aeronautics Fund</c:v>
                </c:pt>
                <c:pt idx="1">
                  <c:v>Qualified Airport Fund</c:v>
                </c:pt>
                <c:pt idx="2">
                  <c:v>State Trunkline Fund</c:v>
                </c:pt>
                <c:pt idx="3">
                  <c:v>Other State Restricted Revenue</c:v>
                </c:pt>
                <c:pt idx="4">
                  <c:v>Private Funds</c:v>
                </c:pt>
                <c:pt idx="5">
                  <c:v>GF/GP</c:v>
                </c:pt>
                <c:pt idx="6">
                  <c:v>Federal</c:v>
                </c:pt>
                <c:pt idx="7">
                  <c:v>Local</c:v>
                </c:pt>
                <c:pt idx="8">
                  <c:v>Blue Water Bridge</c:v>
                </c:pt>
                <c:pt idx="9">
                  <c:v>Rail Freight &amp; Intercity Bus</c:v>
                </c:pt>
                <c:pt idx="10">
                  <c:v>Comprehensive Transportation Fund</c:v>
                </c:pt>
                <c:pt idx="11">
                  <c:v>Michigan Transportation Fund</c:v>
                </c:pt>
                <c:pt idx="12">
                  <c:v>Economic Deveoplment Fund</c:v>
                </c:pt>
                <c:pt idx="13">
                  <c:v>Local Bridge Fund</c:v>
                </c:pt>
                <c:pt idx="14">
                  <c:v>Coronavirus State Fiscal Recovery Fund</c:v>
                </c:pt>
              </c:strCache>
            </c:strRef>
          </c:cat>
          <c:val>
            <c:numRef>
              <c:f>'FY25 MDOT AB '!$D$144:$R$144</c:f>
              <c:numCache>
                <c:formatCode>"$"#,##0.0_);[Red]\("$"#,##0.0\)</c:formatCode>
                <c:ptCount val="15"/>
                <c:pt idx="0">
                  <c:v>20.5503</c:v>
                </c:pt>
                <c:pt idx="1">
                  <c:v>6.76</c:v>
                </c:pt>
                <c:pt idx="2">
                  <c:v>1462.3366999999998</c:v>
                </c:pt>
                <c:pt idx="3">
                  <c:v>4.3167</c:v>
                </c:pt>
                <c:pt idx="4">
                  <c:v>18.8</c:v>
                </c:pt>
                <c:pt idx="5">
                  <c:v>193</c:v>
                </c:pt>
                <c:pt idx="6">
                  <c:v>2253.6750999999999</c:v>
                </c:pt>
                <c:pt idx="7">
                  <c:v>87.448499999999996</c:v>
                </c:pt>
                <c:pt idx="8">
                  <c:v>31.874199999999998</c:v>
                </c:pt>
                <c:pt idx="9">
                  <c:v>6.0453999999999999</c:v>
                </c:pt>
                <c:pt idx="10">
                  <c:v>460.14830000000001</c:v>
                </c:pt>
                <c:pt idx="11">
                  <c:v>2160.6079</c:v>
                </c:pt>
                <c:pt idx="12">
                  <c:v>54.866</c:v>
                </c:pt>
                <c:pt idx="13">
                  <c:v>27.4712</c:v>
                </c:pt>
                <c:pt idx="1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995-4606-BAAD-27CB99DF3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9244310816080198"/>
          <c:y val="1.06624777961246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Federal Funding Sources and Percentage of Total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A3-4509-AC55-A273A18DDE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AA3-4509-AC55-A273A18DDE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A3-4509-AC55-A273A18DDE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AA3-4509-AC55-A273A18DDE5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57A-4345-86AE-F3C2B27C07EF}"/>
              </c:ext>
            </c:extLst>
          </c:dPt>
          <c:dLbls>
            <c:dLbl>
              <c:idx val="0"/>
              <c:layout>
                <c:manualLayout>
                  <c:x val="0.10038905237793889"/>
                  <c:y val="-1.917595901509406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27946847271565"/>
                      <c:h val="0.162178225331756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AA3-4509-AC55-A273A18DDE51}"/>
                </c:ext>
              </c:extLst>
            </c:dLbl>
            <c:dLbl>
              <c:idx val="1"/>
              <c:layout>
                <c:manualLayout>
                  <c:x val="6.3423170651036892E-2"/>
                  <c:y val="2.81904888950585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76273038869939"/>
                      <c:h val="0.180434354564785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AA3-4509-AC55-A273A18DDE51}"/>
                </c:ext>
              </c:extLst>
            </c:dLbl>
            <c:dLbl>
              <c:idx val="2"/>
              <c:layout>
                <c:manualLayout>
                  <c:x val="3.1828679805062501E-2"/>
                  <c:y val="8.65526169456432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88414556608781"/>
                      <c:h val="0.162178225331756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AA3-4509-AC55-A273A18DDE51}"/>
                </c:ext>
              </c:extLst>
            </c:dLbl>
            <c:dLbl>
              <c:idx val="3"/>
              <c:layout>
                <c:manualLayout>
                  <c:x val="-7.212578924431938E-2"/>
                  <c:y val="-0.132650836592611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48877830423416"/>
                      <c:h val="0.168776200324911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AA3-4509-AC55-A273A18DDE51}"/>
                </c:ext>
              </c:extLst>
            </c:dLbl>
            <c:dLbl>
              <c:idx val="4"/>
              <c:layout>
                <c:manualLayout>
                  <c:x val="7.659339405742388E-2"/>
                  <c:y val="-1.099662498859209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7A-4345-86AE-F3C2B27C07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Federal Aviation Administration (FAA - Aero)</c:v>
                </c:pt>
                <c:pt idx="1">
                  <c:v>Federal Railroad Administration (FRA - CTF)</c:v>
                </c:pt>
                <c:pt idx="2">
                  <c:v>Federal Transit Administration (FTA - CTF)</c:v>
                </c:pt>
                <c:pt idx="3">
                  <c:v>Federal Highway Administration (FHWA - STF)</c:v>
                </c:pt>
                <c:pt idx="4">
                  <c:v>Coronavirus State Fiscal Recovery Fund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0.12</c:v>
                </c:pt>
                <c:pt idx="1">
                  <c:v>0.01</c:v>
                </c:pt>
                <c:pt idx="2">
                  <c:v>0.1</c:v>
                </c:pt>
                <c:pt idx="3">
                  <c:v>0.76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A3-4509-AC55-A273A18DD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9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179677231745966"/>
          <c:y val="1.190066177295496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State Funds and Percentage of Total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7D-46A7-B2F7-CB1C05548C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E2-4BF8-9E32-8DBA968B8F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E2-4BF8-9E32-8DBA968B8F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E2-4BF8-9E32-8DBA968B8F4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7E2-4BF8-9E32-8DBA968B8F4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77D-46A7-B2F7-CB1C05548CB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E2-4BF8-9E32-8DBA968B8F4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7E2-4BF8-9E32-8DBA968B8F4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77D-46A7-B2F7-CB1C05548CB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7E2-4BF8-9E32-8DBA968B8F4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7E2-4BF8-9E32-8DBA968B8F41}"/>
              </c:ext>
            </c:extLst>
          </c:dPt>
          <c:dLbls>
            <c:dLbl>
              <c:idx val="0"/>
              <c:layout>
                <c:manualLayout>
                  <c:x val="0.12811189026186809"/>
                  <c:y val="4.153865728089257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7D-46A7-B2F7-CB1C05548CBB}"/>
                </c:ext>
              </c:extLst>
            </c:dLbl>
            <c:dLbl>
              <c:idx val="1"/>
              <c:layout>
                <c:manualLayout>
                  <c:x val="0.19179382594905078"/>
                  <c:y val="2.318871012002709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E2-4BF8-9E32-8DBA968B8F41}"/>
                </c:ext>
              </c:extLst>
            </c:dLbl>
            <c:dLbl>
              <c:idx val="2"/>
              <c:layout>
                <c:manualLayout>
                  <c:x val="0.12508425332619363"/>
                  <c:y val="7.08781959008868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E2-4BF8-9E32-8DBA968B8F41}"/>
                </c:ext>
              </c:extLst>
            </c:dLbl>
            <c:dLbl>
              <c:idx val="3"/>
              <c:layout>
                <c:manualLayout>
                  <c:x val="0.12012533595005009"/>
                  <c:y val="0.193154756356150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E2-4BF8-9E32-8DBA968B8F41}"/>
                </c:ext>
              </c:extLst>
            </c:dLbl>
            <c:dLbl>
              <c:idx val="4"/>
              <c:layout>
                <c:manualLayout>
                  <c:x val="0.13305082357402173"/>
                  <c:y val="0.2870869070479326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E2-4BF8-9E32-8DBA968B8F41}"/>
                </c:ext>
              </c:extLst>
            </c:dLbl>
            <c:dLbl>
              <c:idx val="6"/>
              <c:layout>
                <c:manualLayout>
                  <c:x val="2.9547554811877492E-2"/>
                  <c:y val="6.715916722632639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E2-4BF8-9E32-8DBA968B8F41}"/>
                </c:ext>
              </c:extLst>
            </c:dLbl>
            <c:dLbl>
              <c:idx val="7"/>
              <c:layout>
                <c:manualLayout>
                  <c:x val="-0.16694368468710769"/>
                  <c:y val="-1.34318334452652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E2-4BF8-9E32-8DBA968B8F41}"/>
                </c:ext>
              </c:extLst>
            </c:dLbl>
            <c:dLbl>
              <c:idx val="8"/>
              <c:layout>
                <c:manualLayout>
                  <c:x val="-2.3427471939043487E-2"/>
                  <c:y val="3.946172441684794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77D-46A7-B2F7-CB1C05548CBB}"/>
                </c:ext>
              </c:extLst>
            </c:dLbl>
            <c:dLbl>
              <c:idx val="9"/>
              <c:layout>
                <c:manualLayout>
                  <c:x val="-0.31289048989139429"/>
                  <c:y val="7.18169041402266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E2-4BF8-9E32-8DBA968B8F41}"/>
                </c:ext>
              </c:extLst>
            </c:dLbl>
            <c:dLbl>
              <c:idx val="10"/>
              <c:layout>
                <c:manualLayout>
                  <c:x val="-0.40642113596593488"/>
                  <c:y val="-5.734313514814745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7E2-4BF8-9E32-8DBA968B8F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Blue Water Bridge Fund (BWB)</c:v>
                </c:pt>
                <c:pt idx="1">
                  <c:v>Comprehensive Transportation Fund (CTF)</c:v>
                </c:pt>
                <c:pt idx="2">
                  <c:v>Economic Development Fund (EDF)</c:v>
                </c:pt>
                <c:pt idx="3">
                  <c:v>Rail Freight Fund &amp; Intercity Bus Equip. Fund</c:v>
                </c:pt>
                <c:pt idx="4">
                  <c:v>Local Bridge Fund</c:v>
                </c:pt>
                <c:pt idx="5">
                  <c:v>Michigan Transportation Fund (MTF)</c:v>
                </c:pt>
                <c:pt idx="6">
                  <c:v>Qualified Airport Fund (QAF)</c:v>
                </c:pt>
                <c:pt idx="7">
                  <c:v>State Aeronautics Fund (SAF)</c:v>
                </c:pt>
                <c:pt idx="8">
                  <c:v>State Trunkline Fund (STF)</c:v>
                </c:pt>
                <c:pt idx="9">
                  <c:v>State General Fund/General Purpose (GF)</c:v>
                </c:pt>
                <c:pt idx="10">
                  <c:v>Other State Restricted Funds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0">
                  <c:v>7.1999999999999998E-3</c:v>
                </c:pt>
                <c:pt idx="1">
                  <c:v>0.10390000000000001</c:v>
                </c:pt>
                <c:pt idx="2">
                  <c:v>1.24E-2</c:v>
                </c:pt>
                <c:pt idx="3" formatCode="0.000%">
                  <c:v>1.41E-3</c:v>
                </c:pt>
                <c:pt idx="4">
                  <c:v>6.1999999999999998E-3</c:v>
                </c:pt>
                <c:pt idx="5">
                  <c:v>0.4879</c:v>
                </c:pt>
                <c:pt idx="6">
                  <c:v>1.5E-3</c:v>
                </c:pt>
                <c:pt idx="7">
                  <c:v>4.5999999999999999E-3</c:v>
                </c:pt>
                <c:pt idx="8">
                  <c:v>0.33019999999999999</c:v>
                </c:pt>
                <c:pt idx="9">
                  <c:v>4.36E-2</c:v>
                </c:pt>
                <c:pt idx="10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E2-4BF8-9E32-8DBA968B8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State Revenue Sources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AB-4FD9-ABAD-180D087D209C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AB-4FD9-ABAD-180D087D209C}"/>
              </c:ext>
            </c:extLst>
          </c:dPt>
          <c:dPt>
            <c:idx val="2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55-41CA-993A-AB19E51A76AD}"/>
              </c:ext>
            </c:extLst>
          </c:dPt>
          <c:dPt>
            <c:idx val="3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AAB-4FD9-ABAD-180D087D209C}"/>
              </c:ext>
            </c:extLst>
          </c:dPt>
          <c:dPt>
            <c:idx val="4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555-41CA-993A-AB19E51A76AD}"/>
              </c:ext>
            </c:extLst>
          </c:dPt>
          <c:dPt>
            <c:idx val="5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55-41CA-993A-AB19E51A76AD}"/>
              </c:ext>
            </c:extLst>
          </c:dPt>
          <c:dPt>
            <c:idx val="6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555-41CA-993A-AB19E51A76AD}"/>
              </c:ext>
            </c:extLst>
          </c:dPt>
          <c:dLbls>
            <c:dLbl>
              <c:idx val="0"/>
              <c:layout>
                <c:manualLayout>
                  <c:x val="8.2037519817452359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AB-4FD9-ABAD-180D087D209C}"/>
                </c:ext>
              </c:extLst>
            </c:dLbl>
            <c:dLbl>
              <c:idx val="1"/>
              <c:layout>
                <c:manualLayout>
                  <c:x val="4.6698280511472789E-2"/>
                  <c:y val="-1.09399506539313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AB-4FD9-ABAD-180D087D209C}"/>
                </c:ext>
              </c:extLst>
            </c:dLbl>
            <c:dLbl>
              <c:idx val="2"/>
              <c:layout>
                <c:manualLayout>
                  <c:x val="1.262115689499267E-2"/>
                  <c:y val="7.40150114212654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55-41CA-993A-AB19E51A76AD}"/>
                </c:ext>
              </c:extLst>
            </c:dLbl>
            <c:dLbl>
              <c:idx val="3"/>
              <c:layout>
                <c:manualLayout>
                  <c:x val="-6.4367900164462644E-2"/>
                  <c:y val="-1.64099259808969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AB-4FD9-ABAD-180D087D209C}"/>
                </c:ext>
              </c:extLst>
            </c:dLbl>
            <c:dLbl>
              <c:idx val="4"/>
              <c:layout>
                <c:manualLayout>
                  <c:x val="-0.17276227136699751"/>
                  <c:y val="0.1257228604697588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55-41CA-993A-AB19E51A76AD}"/>
                </c:ext>
              </c:extLst>
            </c:dLbl>
            <c:dLbl>
              <c:idx val="5"/>
              <c:layout>
                <c:manualLayout>
                  <c:x val="-0.17652615873897354"/>
                  <c:y val="0.114612565308598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55-41CA-993A-AB19E51A76AD}"/>
                </c:ext>
              </c:extLst>
            </c:dLbl>
            <c:dLbl>
              <c:idx val="6"/>
              <c:layout>
                <c:manualLayout>
                  <c:x val="-0.2242559952234387"/>
                  <c:y val="3.828982728875934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55-41CA-993A-AB19E51A76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Gasoline Taxes</c:v>
                </c:pt>
                <c:pt idx="1">
                  <c:v>Alternative Fuel Taxes</c:v>
                </c:pt>
                <c:pt idx="2">
                  <c:v>Diesel Taxes</c:v>
                </c:pt>
                <c:pt idx="3">
                  <c:v>Vehicle Registration Taxes</c:v>
                </c:pt>
                <c:pt idx="4">
                  <c:v>Other Licenses &amp; Permits and Misc. Revenues</c:v>
                </c:pt>
                <c:pt idx="5">
                  <c:v>Income Tax Redirection to MTF</c:v>
                </c:pt>
                <c:pt idx="6">
                  <c:v>Excise Tax on Recreational Marijuana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0.32919999999999999</c:v>
                </c:pt>
                <c:pt idx="1">
                  <c:v>5.9999999999999995E-4</c:v>
                </c:pt>
                <c:pt idx="2">
                  <c:v>7.0800000000000002E-2</c:v>
                </c:pt>
                <c:pt idx="3">
                  <c:v>0.40229999999999999</c:v>
                </c:pt>
                <c:pt idx="4">
                  <c:v>1.3899999999999999E-2</c:v>
                </c:pt>
                <c:pt idx="5">
                  <c:v>0.15229999999999999</c:v>
                </c:pt>
                <c:pt idx="6">
                  <c:v>3.09E-2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55-41CA-993A-AB19E51A7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96-4811-9CC3-F65B1CCB18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96-4811-9CC3-F65B1CCB18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96-4811-9CC3-F65B1CCB18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296-4811-9CC3-F65B1CCB18F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96-4811-9CC3-F65B1CCB18F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296-4811-9CC3-F65B1CCB18F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296-4811-9CC3-F65B1CCB18F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296-4811-9CC3-F65B1CCB18F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296-4811-9CC3-F65B1CCB18F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296-4811-9CC3-F65B1CCB18F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296-4811-9CC3-F65B1CCB18F3}"/>
              </c:ext>
            </c:extLst>
          </c:dPt>
          <c:dLbls>
            <c:dLbl>
              <c:idx val="0"/>
              <c:layout>
                <c:manualLayout>
                  <c:x val="4.9906371574781276E-2"/>
                  <c:y val="0.1876923540299880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96-4811-9CC3-F65B1CCB18F3}"/>
                </c:ext>
              </c:extLst>
            </c:dLbl>
            <c:dLbl>
              <c:idx val="1"/>
              <c:layout>
                <c:manualLayout>
                  <c:x val="6.497763980474526E-2"/>
                  <c:y val="0.256517447400413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96-4811-9CC3-F65B1CCB18F3}"/>
                </c:ext>
              </c:extLst>
            </c:dLbl>
            <c:dLbl>
              <c:idx val="2"/>
              <c:layout>
                <c:manualLayout>
                  <c:x val="-4.4553361670520632E-2"/>
                  <c:y val="0.1937186483467135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96-4811-9CC3-F65B1CCB18F3}"/>
                </c:ext>
              </c:extLst>
            </c:dLbl>
            <c:dLbl>
              <c:idx val="3"/>
              <c:layout>
                <c:manualLayout>
                  <c:x val="-4.382414935168899E-2"/>
                  <c:y val="-0.121154869666938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96-4811-9CC3-F65B1CCB18F3}"/>
                </c:ext>
              </c:extLst>
            </c:dLbl>
            <c:dLbl>
              <c:idx val="4"/>
              <c:layout>
                <c:manualLayout>
                  <c:x val="-0.14754272300852334"/>
                  <c:y val="-0.14694156404850497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714944407449"/>
                      <c:h val="0.128536131069077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96-4811-9CC3-F65B1CCB18F3}"/>
                </c:ext>
              </c:extLst>
            </c:dLbl>
            <c:dLbl>
              <c:idx val="5"/>
              <c:layout>
                <c:manualLayout>
                  <c:x val="5.8678316899208376E-2"/>
                  <c:y val="-0.19534253392550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296-4811-9CC3-F65B1CCB18F3}"/>
                </c:ext>
              </c:extLst>
            </c:dLbl>
            <c:dLbl>
              <c:idx val="6"/>
              <c:layout>
                <c:manualLayout>
                  <c:x val="5.6182355592641502E-2"/>
                  <c:y val="-0.1141643415331369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296-4811-9CC3-F65B1CCB18F3}"/>
                </c:ext>
              </c:extLst>
            </c:dLbl>
            <c:dLbl>
              <c:idx val="7"/>
              <c:layout>
                <c:manualLayout>
                  <c:x val="8.8414683499859786E-2"/>
                  <c:y val="-7.633631288128539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296-4811-9CC3-F65B1CCB18F3}"/>
                </c:ext>
              </c:extLst>
            </c:dLbl>
            <c:dLbl>
              <c:idx val="8"/>
              <c:layout>
                <c:manualLayout>
                  <c:x val="6.2323220755329936E-2"/>
                  <c:y val="6.296171812536280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296-4811-9CC3-F65B1CCB18F3}"/>
                </c:ext>
              </c:extLst>
            </c:dLbl>
            <c:dLbl>
              <c:idx val="9"/>
              <c:layout>
                <c:manualLayout>
                  <c:x val="5.502898900596602E-2"/>
                  <c:y val="9.0958641829950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296-4811-9CC3-F65B1CCB18F3}"/>
                </c:ext>
              </c:extLst>
            </c:dLbl>
            <c:dLbl>
              <c:idx val="10"/>
              <c:layout>
                <c:manualLayout>
                  <c:x val="4.9029858971050416E-2"/>
                  <c:y val="0.124994694862162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296-4811-9CC3-F65B1CCB18F3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'STF Revenue '!$A$20:$A$30</c:f>
              <c:strCache>
                <c:ptCount val="11"/>
                <c:pt idx="0">
                  <c:v> Licenses &amp; Permits </c:v>
                </c:pt>
                <c:pt idx="1">
                  <c:v> Miscellaneous </c:v>
                </c:pt>
                <c:pt idx="2">
                  <c:v> Interest </c:v>
                </c:pt>
                <c:pt idx="3">
                  <c:v> Transfer from MTF </c:v>
                </c:pt>
                <c:pt idx="4">
                  <c:v> Transfer from MTF - 3 cent Gas Tax </c:v>
                </c:pt>
                <c:pt idx="5">
                  <c:v> Transfer from MTF for State Bridges </c:v>
                </c:pt>
                <c:pt idx="6">
                  <c:v> Transfer from MTF for STF Debt Service </c:v>
                </c:pt>
                <c:pt idx="7">
                  <c:v> Local Agencies </c:v>
                </c:pt>
                <c:pt idx="8">
                  <c:v> Private Restricted Revenue </c:v>
                </c:pt>
                <c:pt idx="9">
                  <c:v> Local Bridge Fund </c:v>
                </c:pt>
                <c:pt idx="10">
                  <c:v> Economic Development Fund </c:v>
                </c:pt>
              </c:strCache>
            </c:strRef>
          </c:cat>
          <c:val>
            <c:numRef>
              <c:f>'STF Revenue '!$B$20:$B$30</c:f>
              <c:numCache>
                <c:formatCode>_("$"* #,##0.00_);_("$"* \(#,##0.00\);_("$"* "-"??_);_(@_)</c:formatCode>
                <c:ptCount val="11"/>
                <c:pt idx="0">
                  <c:v>7920000</c:v>
                </c:pt>
                <c:pt idx="1">
                  <c:v>38364000</c:v>
                </c:pt>
                <c:pt idx="2">
                  <c:v>29047000</c:v>
                </c:pt>
                <c:pt idx="3">
                  <c:v>1273484800</c:v>
                </c:pt>
                <c:pt idx="4">
                  <c:v>46292400</c:v>
                </c:pt>
                <c:pt idx="5">
                  <c:v>21093700</c:v>
                </c:pt>
                <c:pt idx="6">
                  <c:v>50000000</c:v>
                </c:pt>
                <c:pt idx="7">
                  <c:v>30003500</c:v>
                </c:pt>
                <c:pt idx="8">
                  <c:v>10000000</c:v>
                </c:pt>
                <c:pt idx="9">
                  <c:v>27471200</c:v>
                </c:pt>
                <c:pt idx="10">
                  <c:v>54866000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296-4811-9CC3-F65B1CCB1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3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000" b="1" i="0" u="none" strike="noStrike" baseline="0" dirty="0">
                <a:solidFill>
                  <a:schemeClr val="tx1"/>
                </a:solidFill>
              </a:rPr>
              <a:t>FY 2025 Comprehensive Transportation Fund (CTF) Revenue $512,938,700  </a:t>
            </a:r>
            <a:endParaRPr lang="en-US" sz="3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67-4EED-8059-6D62BC05F6D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67-4EED-8059-6D62BC05F6D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67-4EED-8059-6D62BC05F6D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67-4EED-8059-6D62BC05F6DD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367-4EED-8059-6D62BC05F6DD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367-4EED-8059-6D62BC05F6DD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367-4EED-8059-6D62BC05F6DD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367-4EED-8059-6D62BC05F6DD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367-4EED-8059-6D62BC05F6DD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367-4EED-8059-6D62BC05F6DD}"/>
              </c:ext>
            </c:extLst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367-4EED-8059-6D62BC05F6DD}"/>
              </c:ext>
            </c:extLst>
          </c:dPt>
          <c:dPt>
            <c:idx val="11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367-4EED-8059-6D62BC05F6D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367-4EED-8059-6D62BC05F6DD}"/>
              </c:ext>
            </c:extLst>
          </c:dPt>
          <c:dPt>
            <c:idx val="1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367-4EED-8059-6D62BC05F6DD}"/>
              </c:ext>
            </c:extLst>
          </c:dPt>
          <c:dPt>
            <c:idx val="1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367-4EED-8059-6D62BC05F6DD}"/>
              </c:ext>
            </c:extLst>
          </c:dPt>
          <c:dPt>
            <c:idx val="15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7367-4EED-8059-6D62BC05F6DD}"/>
              </c:ext>
            </c:extLst>
          </c:dPt>
          <c:dPt>
            <c:idx val="16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7367-4EED-8059-6D62BC05F6DD}"/>
              </c:ext>
            </c:extLst>
          </c:dPt>
          <c:dPt>
            <c:idx val="17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7367-4EED-8059-6D62BC05F6DD}"/>
              </c:ext>
            </c:extLst>
          </c:dPt>
          <c:dPt>
            <c:idx val="18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7367-4EED-8059-6D62BC05F6DD}"/>
              </c:ext>
            </c:extLst>
          </c:dPt>
          <c:dPt>
            <c:idx val="19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7367-4EED-8059-6D62BC05F6DD}"/>
              </c:ext>
            </c:extLst>
          </c:dPt>
          <c:dPt>
            <c:idx val="20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7367-4EED-8059-6D62BC05F6DD}"/>
              </c:ext>
            </c:extLst>
          </c:dPt>
          <c:dPt>
            <c:idx val="21"/>
            <c:bubble3D val="0"/>
            <c:spPr>
              <a:solidFill>
                <a:schemeClr val="accent1">
                  <a:lumMod val="7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7367-4EED-8059-6D62BC05F6DD}"/>
              </c:ext>
            </c:extLst>
          </c:dPt>
          <c:dPt>
            <c:idx val="22"/>
            <c:bubble3D val="0"/>
            <c:spPr>
              <a:solidFill>
                <a:schemeClr val="accent3">
                  <a:lumMod val="7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7367-4EED-8059-6D62BC05F6DD}"/>
              </c:ext>
            </c:extLst>
          </c:dPt>
          <c:dPt>
            <c:idx val="23"/>
            <c:bubble3D val="0"/>
            <c:spPr>
              <a:solidFill>
                <a:schemeClr val="accent5">
                  <a:lumMod val="7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7367-4EED-8059-6D62BC05F6DD}"/>
              </c:ext>
            </c:extLst>
          </c:dPt>
          <c:dPt>
            <c:idx val="24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7367-4EED-8059-6D62BC05F6DD}"/>
              </c:ext>
            </c:extLst>
          </c:dPt>
          <c:dLbls>
            <c:dLbl>
              <c:idx val="0"/>
              <c:layout>
                <c:manualLayout>
                  <c:x val="8.1495975988898892E-2"/>
                  <c:y val="7.06644064287011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67-4EED-8059-6D62BC05F6DD}"/>
                </c:ext>
              </c:extLst>
            </c:dLbl>
            <c:dLbl>
              <c:idx val="1"/>
              <c:layout>
                <c:manualLayout>
                  <c:x val="8.5324031802739744E-2"/>
                  <c:y val="-4.37828327811563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67-4EED-8059-6D62BC05F6DD}"/>
                </c:ext>
              </c:extLst>
            </c:dLbl>
            <c:dLbl>
              <c:idx val="2"/>
              <c:layout>
                <c:manualLayout>
                  <c:x val="0.10419686625230787"/>
                  <c:y val="2.17476400108922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67-4EED-8059-6D62BC05F6DD}"/>
                </c:ext>
              </c:extLst>
            </c:dLbl>
            <c:dLbl>
              <c:idx val="5"/>
              <c:layout>
                <c:manualLayout>
                  <c:x val="5.7695966348317917E-2"/>
                  <c:y val="8.58497449963692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367-4EED-8059-6D62BC05F6DD}"/>
                </c:ext>
              </c:extLst>
            </c:dLbl>
            <c:dLbl>
              <c:idx val="6"/>
              <c:layout>
                <c:manualLayout>
                  <c:x val="-8.6294784748414607E-2"/>
                  <c:y val="-8.00254719978215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367-4EED-8059-6D62BC05F6DD}"/>
                </c:ext>
              </c:extLst>
            </c:dLbl>
            <c:dLbl>
              <c:idx val="16"/>
              <c:layout>
                <c:manualLayout>
                  <c:x val="-0.1375614087427468"/>
                  <c:y val="0.2169569845435987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367-4EED-8059-6D62BC05F6DD}"/>
                </c:ext>
              </c:extLst>
            </c:dLbl>
            <c:dLbl>
              <c:idx val="19"/>
              <c:layout>
                <c:manualLayout>
                  <c:x val="-0.1439588980944225"/>
                  <c:y val="5.42292213473315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367-4EED-8059-6D62BC05F6DD}"/>
                </c:ext>
              </c:extLst>
            </c:dLbl>
            <c:dLbl>
              <c:idx val="20"/>
              <c:layout>
                <c:manualLayout>
                  <c:x val="-0.18580018905975634"/>
                  <c:y val="-6.25880723242928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367-4EED-8059-6D62BC05F6DD}"/>
                </c:ext>
              </c:extLst>
            </c:dLbl>
            <c:dLbl>
              <c:idx val="23"/>
              <c:layout>
                <c:manualLayout>
                  <c:x val="2.6834114709407505E-3"/>
                  <c:y val="-7.656136538985194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7367-4EED-8059-6D62BC05F6DD}"/>
                </c:ext>
              </c:extLst>
            </c:dLbl>
            <c:dLbl>
              <c:idx val="24"/>
              <c:layout>
                <c:manualLayout>
                  <c:x val="0.15708162381847579"/>
                  <c:y val="1.11950565035853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7367-4EED-8059-6D62BC05F6D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'COMPREHENSIVE TRANSPORTATION FU'!$A$3:$A$27</c:f>
              <c:strCache>
                <c:ptCount val="25"/>
                <c:pt idx="0">
                  <c:v>Sales Tax Transfer to CTF</c:v>
                </c:pt>
                <c:pt idx="1">
                  <c:v>Licenses &amp; Permits</c:v>
                </c:pt>
                <c:pt idx="2">
                  <c:v>Miscellaneous</c:v>
                </c:pt>
                <c:pt idx="5">
                  <c:v>Interest</c:v>
                </c:pt>
                <c:pt idx="6">
                  <c:v>Transfer from MTF</c:v>
                </c:pt>
                <c:pt idx="16">
                  <c:v>Transfer from MTF - Rail Safety &amp; Local Grade Crossing</c:v>
                </c:pt>
                <c:pt idx="19">
                  <c:v>Intercity Bus Equipment Fund</c:v>
                </c:pt>
                <c:pt idx="20">
                  <c:v>Rail Freight Fund</c:v>
                </c:pt>
                <c:pt idx="23">
                  <c:v>Local Funds</c:v>
                </c:pt>
                <c:pt idx="24">
                  <c:v>Private Funds</c:v>
                </c:pt>
              </c:strCache>
            </c:strRef>
          </c:cat>
          <c:val>
            <c:numRef>
              <c:f>'COMPREHENSIVE TRANSPORTATION FU'!$B$3:$B$27</c:f>
              <c:numCache>
                <c:formatCode>_("$"* #,##0_);_("$"* \(#,##0\);_("$"* "-"??_);_(@_)</c:formatCode>
                <c:ptCount val="25"/>
                <c:pt idx="0">
                  <c:v>125800000</c:v>
                </c:pt>
                <c:pt idx="1">
                  <c:v>315000</c:v>
                </c:pt>
                <c:pt idx="2">
                  <c:v>28173100</c:v>
                </c:pt>
                <c:pt idx="5">
                  <c:v>13282000</c:v>
                </c:pt>
                <c:pt idx="6">
                  <c:v>290396600</c:v>
                </c:pt>
                <c:pt idx="16">
                  <c:v>2181600</c:v>
                </c:pt>
                <c:pt idx="19">
                  <c:v>45400</c:v>
                </c:pt>
                <c:pt idx="20">
                  <c:v>6000000</c:v>
                </c:pt>
                <c:pt idx="23">
                  <c:v>39945000</c:v>
                </c:pt>
                <c:pt idx="24">
                  <c:v>6800000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7367-4EED-8059-6D62BC05F6D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10779662157614"/>
          <c:y val="6.6134547584732098E-2"/>
          <c:w val="0.40134177939296051"/>
          <c:h val="0.84357336335012578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FE-4193-88CE-ADB947F31D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FE-4193-88CE-ADB947F31D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FE-4193-88CE-ADB947F31D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0FE-4193-88CE-ADB947F31D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0FE-4193-88CE-ADB947F31D1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0FE-4193-88CE-ADB947F31D1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0FE-4193-88CE-ADB947F31D1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0FE-4193-88CE-ADB947F31D1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0FE-4193-88CE-ADB947F31D1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0FE-4193-88CE-ADB947F31D1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0FE-4193-88CE-ADB947F31D1B}"/>
              </c:ext>
            </c:extLst>
          </c:dPt>
          <c:dLbls>
            <c:dLbl>
              <c:idx val="0"/>
              <c:layout>
                <c:manualLayout>
                  <c:x val="0.10311351706036738"/>
                  <c:y val="1.41101557580840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FE-4193-88CE-ADB947F31D1B}"/>
                </c:ext>
              </c:extLst>
            </c:dLbl>
            <c:dLbl>
              <c:idx val="1"/>
              <c:layout>
                <c:manualLayout>
                  <c:x val="4.7673884514435619E-2"/>
                  <c:y val="3.37993044294395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FE-4193-88CE-ADB947F31D1B}"/>
                </c:ext>
              </c:extLst>
            </c:dLbl>
            <c:dLbl>
              <c:idx val="2"/>
              <c:layout>
                <c:manualLayout>
                  <c:x val="4.8983864997644372E-2"/>
                  <c:y val="-7.6244688866242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FE-4193-88CE-ADB947F31D1B}"/>
                </c:ext>
              </c:extLst>
            </c:dLbl>
            <c:dLbl>
              <c:idx val="3"/>
              <c:layout>
                <c:manualLayout>
                  <c:x val="4.2915152432868892E-2"/>
                  <c:y val="-0.1400450640889286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FE-4193-88CE-ADB947F31D1B}"/>
                </c:ext>
              </c:extLst>
            </c:dLbl>
            <c:dLbl>
              <c:idx val="4"/>
              <c:layout>
                <c:manualLayout>
                  <c:x val="0.10373485766202294"/>
                  <c:y val="-6.25295619256366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FE-4193-88CE-ADB947F31D1B}"/>
                </c:ext>
              </c:extLst>
            </c:dLbl>
            <c:dLbl>
              <c:idx val="5"/>
              <c:layout>
                <c:manualLayout>
                  <c:x val="5.5356618567615104E-2"/>
                  <c:y val="5.10177400141366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FE-4193-88CE-ADB947F31D1B}"/>
                </c:ext>
              </c:extLst>
            </c:dLbl>
            <c:dLbl>
              <c:idx val="6"/>
              <c:layout>
                <c:manualLayout>
                  <c:x val="4.0527665924752057E-2"/>
                  <c:y val="6.75817182456711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0FE-4193-88CE-ADB947F31D1B}"/>
                </c:ext>
              </c:extLst>
            </c:dLbl>
            <c:dLbl>
              <c:idx val="7"/>
              <c:layout>
                <c:manualLayout>
                  <c:x val="-2.3246954938001312E-2"/>
                  <c:y val="1.9817553716525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0FE-4193-88CE-ADB947F31D1B}"/>
                </c:ext>
              </c:extLst>
            </c:dLbl>
            <c:dLbl>
              <c:idx val="8"/>
              <c:layout>
                <c:manualLayout>
                  <c:x val="-9.1119094825773544E-2"/>
                  <c:y val="-0.1089310516976338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0FE-4193-88CE-ADB947F31D1B}"/>
                </c:ext>
              </c:extLst>
            </c:dLbl>
            <c:dLbl>
              <c:idx val="9"/>
              <c:layout>
                <c:manualLayout>
                  <c:x val="-8.1847281109092132E-2"/>
                  <c:y val="0.182401170117377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0FE-4193-88CE-ADB947F31D1B}"/>
                </c:ext>
              </c:extLst>
            </c:dLbl>
            <c:dLbl>
              <c:idx val="10"/>
              <c:layout>
                <c:manualLayout>
                  <c:x val="-0.11277037485698903"/>
                  <c:y val="0.104220474896918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0FE-4193-88CE-ADB947F31D1B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(SAF!$A$3,SAF!$A$5,SAF!$A$7,SAF!$A$13,SAF!$A$16,SAF!$A$24,SAF!$A$27:$A$28,SAF!$A$32,SAF!$A$34,SAF!$A$42)</c:f>
              <c:strCache>
                <c:ptCount val="11"/>
                <c:pt idx="0">
                  <c:v>Aviation Fuel Tax</c:v>
                </c:pt>
                <c:pt idx="1">
                  <c:v>Sales\Use Tax Transfer to Aeronautics</c:v>
                </c:pt>
                <c:pt idx="2">
                  <c:v>Airport Parking Tax Transfer</c:v>
                </c:pt>
                <c:pt idx="3">
                  <c:v>Services</c:v>
                </c:pt>
                <c:pt idx="4">
                  <c:v>Aircraft Registration Fee Proposal</c:v>
                </c:pt>
                <c:pt idx="5">
                  <c:v>Licenses &amp; Permits</c:v>
                </c:pt>
                <c:pt idx="6">
                  <c:v>Miscellaneous</c:v>
                </c:pt>
                <c:pt idx="7">
                  <c:v>Interest</c:v>
                </c:pt>
                <c:pt idx="8">
                  <c:v>Local Agencies</c:v>
                </c:pt>
                <c:pt idx="9">
                  <c:v>Private Revenue</c:v>
                </c:pt>
                <c:pt idx="10">
                  <c:v>Sales\Use Tax Transfer to Qualified Airport Fund</c:v>
                </c:pt>
              </c:strCache>
            </c:strRef>
          </c:cat>
          <c:val>
            <c:numRef>
              <c:f>(SAF!$B$3,SAF!$B$5,SAF!$B$7,SAF!$B$13,SAF!$B$16,SAF!$B$24,SAF!$B$27:$B$28,SAF!$B$32,SAF!$B$34,SAF!$B$42)</c:f>
              <c:numCache>
                <c:formatCode>_("$"* #,##0.00_);_("$"* \(#,##0.00\);_("$"* "-"??_);_(@_)</c:formatCode>
                <c:ptCount val="11"/>
                <c:pt idx="0">
                  <c:v>5300000</c:v>
                </c:pt>
                <c:pt idx="1">
                  <c:v>3640000</c:v>
                </c:pt>
                <c:pt idx="2">
                  <c:v>6000000</c:v>
                </c:pt>
                <c:pt idx="3">
                  <c:v>325000</c:v>
                </c:pt>
                <c:pt idx="4">
                  <c:v>1111100</c:v>
                </c:pt>
                <c:pt idx="5">
                  <c:v>450000</c:v>
                </c:pt>
                <c:pt idx="6">
                  <c:v>3158200</c:v>
                </c:pt>
                <c:pt idx="7">
                  <c:v>566000</c:v>
                </c:pt>
                <c:pt idx="8">
                  <c:v>17500000</c:v>
                </c:pt>
                <c:pt idx="9">
                  <c:v>2000000</c:v>
                </c:pt>
                <c:pt idx="10">
                  <c:v>6760000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0FE-4193-88CE-ADB947F31D1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tx1"/>
                </a:solidFill>
              </a:rPr>
              <a:t>FY 2025 Blue Water Bridge</a:t>
            </a:r>
            <a:r>
              <a:rPr lang="en-US" sz="3200" b="1" baseline="0" dirty="0">
                <a:solidFill>
                  <a:schemeClr val="tx1"/>
                </a:solidFill>
              </a:rPr>
              <a:t> (BWB) </a:t>
            </a:r>
            <a:r>
              <a:rPr lang="en-US" sz="3200" b="1" dirty="0">
                <a:solidFill>
                  <a:schemeClr val="tx1"/>
                </a:solidFill>
              </a:rPr>
              <a:t>Revenue $31,874,200</a:t>
            </a:r>
          </a:p>
        </c:rich>
      </c:tx>
      <c:layout>
        <c:manualLayout>
          <c:xMode val="edge"/>
          <c:yMode val="edge"/>
          <c:x val="0.11439996661271577"/>
          <c:y val="9.73653996182662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2C-4BF1-B33A-73824370F0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2C-4BF1-B33A-73824370F0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2C-4BF1-B33A-73824370F0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2C-4BF1-B33A-73824370F0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C2C-4BF1-B33A-73824370F01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C2C-4BF1-B33A-73824370F01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C2C-4BF1-B33A-73824370F012}"/>
              </c:ext>
            </c:extLst>
          </c:dPt>
          <c:dLbls>
            <c:dLbl>
              <c:idx val="0"/>
              <c:layout>
                <c:manualLayout>
                  <c:x val="3.3541981697582247E-2"/>
                  <c:y val="-0.1349444768785951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2C-4BF1-B33A-73824370F012}"/>
                </c:ext>
              </c:extLst>
            </c:dLbl>
            <c:dLbl>
              <c:idx val="2"/>
              <c:layout>
                <c:manualLayout>
                  <c:x val="-4.2026086024961162E-2"/>
                  <c:y val="2.06076683656889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2C-4BF1-B33A-73824370F012}"/>
                </c:ext>
              </c:extLst>
            </c:dLbl>
            <c:dLbl>
              <c:idx val="4"/>
              <c:layout>
                <c:manualLayout>
                  <c:x val="-3.2959049761636938E-2"/>
                  <c:y val="1.62965370184679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2C-4BF1-B33A-73824370F012}"/>
                </c:ext>
              </c:extLst>
            </c:dLbl>
            <c:dLbl>
              <c:idx val="6"/>
              <c:layout>
                <c:manualLayout>
                  <c:x val="-5.6116355991215387E-2"/>
                  <c:y val="2.93528828056980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C2C-4BF1-B33A-73824370F012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'Blue Water Brdige Revenue '!$A$3:$A$9</c:f>
              <c:strCache>
                <c:ptCount val="7"/>
                <c:pt idx="0">
                  <c:v>Tolls &amp; Rentals</c:v>
                </c:pt>
                <c:pt idx="2">
                  <c:v>Interest</c:v>
                </c:pt>
                <c:pt idx="4">
                  <c:v>One-Time Equipment Funding</c:v>
                </c:pt>
                <c:pt idx="6">
                  <c:v>Misc./Other</c:v>
                </c:pt>
              </c:strCache>
            </c:strRef>
          </c:cat>
          <c:val>
            <c:numRef>
              <c:f>'Blue Water Brdige Revenue '!$B$3:$B$9</c:f>
              <c:numCache>
                <c:formatCode>General</c:formatCode>
                <c:ptCount val="7"/>
                <c:pt idx="0" formatCode="_(&quot;$&quot;* #,##0.00_);_(&quot;$&quot;* \(#,##0.00\);_(&quot;$&quot;* &quot;-&quot;??_);_(@_)">
                  <c:v>21308000</c:v>
                </c:pt>
                <c:pt idx="2" formatCode="_(&quot;$&quot;* #,##0.00_);_(&quot;$&quot;* \(#,##0.00\);_(&quot;$&quot;* &quot;-&quot;??_);_(@_)">
                  <c:v>3554000</c:v>
                </c:pt>
                <c:pt idx="4" formatCode="_(&quot;$&quot;* #,##0.00_);_(&quot;$&quot;* \(#,##0.00\);_(&quot;$&quot;* &quot;-&quot;??_);_(@_)">
                  <c:v>990000</c:v>
                </c:pt>
                <c:pt idx="6" formatCode="_(&quot;$&quot;* #,##0.00_);_(&quot;$&quot;* \(#,##0.00\);_(&quot;$&quot;* &quot;-&quot;??_);_(@_)">
                  <c:v>6022200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C2C-4BF1-B33A-73824370F01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0.18291</cdr:y>
    </cdr:from>
    <cdr:to>
      <cdr:x>0.35037</cdr:x>
      <cdr:y>0.31301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1077218"/>
          <a:ext cx="3875243" cy="766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rgbClr val="0066A4"/>
              </a:solidFill>
              <a:latin typeface="Arial" panose="020B0604020202020204" pitchFamily="34" charset="0"/>
              <a:cs typeface="Arial" panose="020B0604020202020204" pitchFamily="34" charset="0"/>
            </a:rPr>
            <a:t>Total: $6,807,900,300</a:t>
          </a:r>
        </a:p>
        <a:p xmlns:a="http://schemas.openxmlformats.org/drawingml/2006/main">
          <a:endParaRPr lang="en-US" sz="2000" b="1" dirty="0">
            <a:solidFill>
              <a:srgbClr val="0066A4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0.05749</cdr:y>
    </cdr:from>
    <cdr:to>
      <cdr:x>0.25973</cdr:x>
      <cdr:y>0.18169</cdr:y>
    </cdr:to>
    <cdr:sp macro="" textlink="">
      <cdr:nvSpPr>
        <cdr:cNvPr id="3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299179"/>
          <a:ext cx="2596810" cy="6463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FontTx/>
            <a:buNone/>
            <a:defRPr/>
          </a:pPr>
          <a:r>
            <a:rPr lang="en-US" altLang="en-US" sz="2000" b="1" dirty="0">
              <a:latin typeface="Arial" panose="020B0604020202020204" pitchFamily="34" charset="0"/>
              <a:cs typeface="Arial" panose="020B0604020202020204" pitchFamily="34" charset="0"/>
            </a:rPr>
            <a:t>Funding Sources </a:t>
          </a:r>
          <a:r>
            <a:rPr lang="en-US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(in Millions)</a:t>
          </a:r>
          <a:endParaRPr lang="en-US" alt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0.04864</cdr:x>
      <cdr:y>0.8549</cdr:y>
    </cdr:from>
    <cdr:to>
      <cdr:x>0.20909</cdr:x>
      <cdr:y>0.98469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2923301D-E5F9-55F9-DB7B-9251B78D809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69135" y="4995516"/>
          <a:ext cx="1547557" cy="758414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0.04961</cdr:x>
      <cdr:y>0.87021</cdr:y>
    </cdr:from>
    <cdr:to>
      <cdr:x>0.20468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269861BD-0EC2-617F-CC6E-E13E20B3C8E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10988" y="5967907"/>
          <a:ext cx="1597290" cy="890093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0.02697</cdr:x>
      <cdr:y>0.87059</cdr:y>
    </cdr:from>
    <cdr:to>
      <cdr:x>0.16149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250930E5-5293-9D20-AD85-201B5F0BECD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20594" y="5970494"/>
          <a:ext cx="1599039" cy="887505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0.04696</cdr:x>
      <cdr:y>0.89156</cdr:y>
    </cdr:from>
    <cdr:to>
      <cdr:x>0.15638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1E9005E6-9AB0-0F88-1242-8D8AC62957F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46848" y="5814627"/>
          <a:ext cx="1274174" cy="707197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0.05086</cdr:x>
      <cdr:y>0.82894</cdr:y>
    </cdr:from>
    <cdr:to>
      <cdr:x>0.21839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BD33C1E4-A2D6-72B1-FF8D-2F9A765D6ED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84920" y="4921961"/>
          <a:ext cx="1597225" cy="101566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C02F6-5D2A-4CA0-BAA2-67259DEE11E9}" type="datetimeFigureOut">
              <a:rPr lang="en-US" smtClean="0"/>
              <a:t>2/17/25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5FD8C-EBC2-4630-B666-18294DBA6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2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5FD8C-EBC2-4630-B666-18294DBA67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49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5FD8C-EBC2-4630-B666-18294DBA67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27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5FD8C-EBC2-4630-B666-18294DBA67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04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5FD8C-EBC2-4630-B666-18294DBA679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62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5FD8C-EBC2-4630-B666-18294DBA679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11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5FD8C-EBC2-4630-B666-18294DBA679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04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5FD8C-EBC2-4630-B666-18294DBA679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80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5FD8C-EBC2-4630-B666-18294DBA679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78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5FD8C-EBC2-4630-B666-18294DBA679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60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D5FD8C-EBC2-4630-B666-18294DBA6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303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667A7-2F33-6DD5-DE1F-A3E85F217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8CA906-BF06-2604-4F83-9875976A74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5150AE-D6A9-E606-0967-35B104998F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6A63E-DD20-D3C8-5F86-7B130DD3B9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8B62B-E30F-4300-8CAA-91139DE441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782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5FD8C-EBC2-4630-B666-18294DBA67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55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B8305-1D48-A701-EA68-58B9302CD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E69633-04B6-DF73-159B-82C3187228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D7CBC1-10DA-EE4E-2464-D529C22E85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32307-7E70-CC52-1CFA-3EF127254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8B62B-E30F-4300-8CAA-91139DE441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21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5FD8C-EBC2-4630-B666-18294DBA67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60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5FD8C-EBC2-4630-B666-18294DBA67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25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5FD8C-EBC2-4630-B666-18294DBA67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46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5FD8C-EBC2-4630-B666-18294DBA67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88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5FD8C-EBC2-4630-B666-18294DBA67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29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5FD8C-EBC2-4630-B666-18294DBA67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90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5FD8C-EBC2-4630-B666-18294DBA67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2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3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918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77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5830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18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75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5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A blue and green logo&#10;&#10;Description automatically generated">
            <a:extLst>
              <a:ext uri="{FF2B5EF4-FFF2-40B4-BE49-F238E27FC236}">
                <a16:creationId xmlns:a16="http://schemas.microsoft.com/office/drawing/2014/main" id="{A9B5B868-F75D-0382-0EA8-E7C85B58D5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8" y="6138691"/>
            <a:ext cx="1275589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85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0865DF8D-8736-9BB4-4532-0F08672F3B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7" y="6149340"/>
            <a:ext cx="1275589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25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02CA6B85-AE4D-9716-0764-BCC88DDC7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7" y="6149340"/>
            <a:ext cx="1275589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6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65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green logo&#10;&#10;Description automatically generated">
            <a:extLst>
              <a:ext uri="{FF2B5EF4-FFF2-40B4-BE49-F238E27FC236}">
                <a16:creationId xmlns:a16="http://schemas.microsoft.com/office/drawing/2014/main" id="{68C2D606-364E-DF37-5C13-06D7528429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7" y="6149340"/>
            <a:ext cx="1275589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9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ue and green logo&#10;&#10;Description automatically generated">
            <a:extLst>
              <a:ext uri="{FF2B5EF4-FFF2-40B4-BE49-F238E27FC236}">
                <a16:creationId xmlns:a16="http://schemas.microsoft.com/office/drawing/2014/main" id="{A2275236-3726-9C3D-A4AF-746A10DD9B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7" y="6149340"/>
            <a:ext cx="1275589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80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blue and green logo&#10;&#10;Description automatically generated">
            <a:extLst>
              <a:ext uri="{FF2B5EF4-FFF2-40B4-BE49-F238E27FC236}">
                <a16:creationId xmlns:a16="http://schemas.microsoft.com/office/drawing/2014/main" id="{E846C3A1-69C2-3E98-DE7D-6FFDED5167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7" y="6149340"/>
            <a:ext cx="1275589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19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blue and green logo&#10;&#10;Description automatically generated">
            <a:extLst>
              <a:ext uri="{FF2B5EF4-FFF2-40B4-BE49-F238E27FC236}">
                <a16:creationId xmlns:a16="http://schemas.microsoft.com/office/drawing/2014/main" id="{B75AE785-912D-5516-9FC4-66C4C29735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7" y="6149340"/>
            <a:ext cx="1275589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67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green logo&#10;&#10;Description automatically generated">
            <a:extLst>
              <a:ext uri="{FF2B5EF4-FFF2-40B4-BE49-F238E27FC236}">
                <a16:creationId xmlns:a16="http://schemas.microsoft.com/office/drawing/2014/main" id="{3C4E5FDF-A977-F462-88E8-D3445238F3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7" y="6149340"/>
            <a:ext cx="1275589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39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green logo&#10;&#10;Description automatically generated">
            <a:extLst>
              <a:ext uri="{FF2B5EF4-FFF2-40B4-BE49-F238E27FC236}">
                <a16:creationId xmlns:a16="http://schemas.microsoft.com/office/drawing/2014/main" id="{5EFD558B-B50A-5D03-797D-E33F269808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4" y="6149340"/>
            <a:ext cx="1275589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74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5ECB40A4-4577-E382-559A-2A093694EE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7" y="6144232"/>
            <a:ext cx="1275589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40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8EA6FB93-FBDD-8532-0FA6-65C9552C8F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7" y="6149340"/>
            <a:ext cx="1275589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39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3D8E06A3-F7FB-D8E1-51C2-AF5BA161A1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7" y="6149340"/>
            <a:ext cx="1275589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05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07C2F6DA-43AD-F235-72C9-824F1A80E7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7" y="6149340"/>
            <a:ext cx="1275589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1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701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A523425A-CBDA-3699-2FEC-761823F03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7" y="6149340"/>
            <a:ext cx="1275589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29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831327C4-0C04-8285-6DF9-4CC2568EF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7" y="6149340"/>
            <a:ext cx="1275589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31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F52F8104-9746-6E11-95AB-A26392A960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7" y="6149340"/>
            <a:ext cx="1275589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7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76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0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4FA3-9635-4DDB-9D51-24C8E73E4183}" type="datetimeFigureOut">
              <a:rPr lang="en-US" smtClean="0"/>
              <a:t>2/17/25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9FD-0781-4FF1-8719-52F8E2B8FB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74FA3-9635-4DDB-9D51-24C8E73E4183}" type="datetimeFigureOut">
              <a:rPr lang="en-US" smtClean="0"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74C9FD-0781-4FF1-8719-52F8E2B8FB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0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74FA3-9635-4DDB-9D51-24C8E73E4183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74C9FD-0781-4FF1-8719-52F8E2B8FB3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green logo&#10;&#10;Description automatically generated">
            <a:extLst>
              <a:ext uri="{FF2B5EF4-FFF2-40B4-BE49-F238E27FC236}">
                <a16:creationId xmlns:a16="http://schemas.microsoft.com/office/drawing/2014/main" id="{5B20864F-29A3-B83B-5B8A-C21D6C2370C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7" y="6149340"/>
            <a:ext cx="1275589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9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79F5E-9C12-BEC5-C46F-F57BFB14B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420" y="2404531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MDOT Budget and Funding Formula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3D082-0896-E75A-BDA6-06DDB5BB53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Laura Mester and Patrick McCarthy (MDOT)</a:t>
            </a:r>
          </a:p>
        </p:txBody>
      </p:sp>
      <p:pic>
        <p:nvPicPr>
          <p:cNvPr id="4" name="Picture 3" descr="A blue and green logo&#10;&#10;Description automatically generated">
            <a:extLst>
              <a:ext uri="{FF2B5EF4-FFF2-40B4-BE49-F238E27FC236}">
                <a16:creationId xmlns:a16="http://schemas.microsoft.com/office/drawing/2014/main" id="{A9B5B868-F75D-0382-0EA8-E7C85B58D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" y="6149340"/>
            <a:ext cx="1275589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60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99AF98-9C88-6876-39F6-9F24CA34D7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697566"/>
              </p:ext>
            </p:extLst>
          </p:nvPr>
        </p:nvGraphicFramePr>
        <p:xfrm>
          <a:off x="0" y="0"/>
          <a:ext cx="1030044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3231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2D29991-CE0C-3305-00AC-21AC6EE90B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738695"/>
              </p:ext>
            </p:extLst>
          </p:nvPr>
        </p:nvGraphicFramePr>
        <p:xfrm>
          <a:off x="0" y="1202498"/>
          <a:ext cx="11887200" cy="5655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01F1456-4EDB-BB94-DF02-A8242764B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7"/>
            <a:ext cx="8596668" cy="1046261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FY 2025 State Aeronautics Fund (SAF) Revenue $46,810,300</a:t>
            </a:r>
          </a:p>
        </p:txBody>
      </p:sp>
    </p:spTree>
    <p:extLst>
      <p:ext uri="{BB962C8B-B14F-4D97-AF65-F5344CB8AC3E}">
        <p14:creationId xmlns:p14="http://schemas.microsoft.com/office/powerpoint/2010/main" val="406492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969100-F1D1-84F9-1FCC-0D64AE6E86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212035"/>
              </p:ext>
            </p:extLst>
          </p:nvPr>
        </p:nvGraphicFramePr>
        <p:xfrm>
          <a:off x="0" y="168088"/>
          <a:ext cx="11645152" cy="6521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9806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174">
            <a:extLst>
              <a:ext uri="{FF2B5EF4-FFF2-40B4-BE49-F238E27FC236}">
                <a16:creationId xmlns:a16="http://schemas.microsoft.com/office/drawing/2014/main" id="{1C3692E8-8677-BA43-A54A-93C29C7D7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51" y="283518"/>
            <a:ext cx="7140206" cy="65868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838E99-D2E9-EEB4-2399-A88C97B22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55" y="5802807"/>
            <a:ext cx="1597290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57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D1176-6790-8559-9C67-A6DD43112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6034"/>
            <a:ext cx="8596668" cy="1043835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FY 2025 State Trunkline Fund (STF) Use of Resources $1,584,677,400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2EC4F60-BD15-B865-4033-09C17F666C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08525"/>
              </p:ext>
            </p:extLst>
          </p:nvPr>
        </p:nvGraphicFramePr>
        <p:xfrm>
          <a:off x="0" y="1139825"/>
          <a:ext cx="9771063" cy="55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1C2B728-55C2-8E0C-B734-0DAFAAA8A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80" y="5871873"/>
            <a:ext cx="1597290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89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915B4D0-D6B1-FA8F-6A47-3873215005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55907"/>
              </p:ext>
            </p:extLst>
          </p:nvPr>
        </p:nvGraphicFramePr>
        <p:xfrm>
          <a:off x="0" y="131734"/>
          <a:ext cx="9533964" cy="659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12A615-0FA8-7D87-6B6C-7BD7C8EDD257}"/>
              </a:ext>
            </a:extLst>
          </p:cNvPr>
          <p:cNvSpPr txBox="1"/>
          <p:nvPr/>
        </p:nvSpPr>
        <p:spPr>
          <a:xfrm>
            <a:off x="100208" y="131734"/>
            <a:ext cx="9533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+mj-lt"/>
              </a:rPr>
              <a:t>FY 2025 Comprehensive Transportation Fund (CTF) Use of Resources $512,938,700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915B4D0-D6B1-FA8F-6A47-3873215005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878030"/>
              </p:ext>
            </p:extLst>
          </p:nvPr>
        </p:nvGraphicFramePr>
        <p:xfrm>
          <a:off x="100208" y="1242442"/>
          <a:ext cx="10121030" cy="5615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23536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C9354E5-88F4-3388-2A3E-9FFFF0D1E9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729720"/>
              </p:ext>
            </p:extLst>
          </p:nvPr>
        </p:nvGraphicFramePr>
        <p:xfrm>
          <a:off x="125260" y="126455"/>
          <a:ext cx="9845458" cy="6605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E0C44A2-42E7-8071-8E18-5841F593B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55" y="5841453"/>
            <a:ext cx="1597290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7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BEE5C1A-7D6A-7D50-CB59-57F7C73906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282540"/>
              </p:ext>
            </p:extLst>
          </p:nvPr>
        </p:nvGraphicFramePr>
        <p:xfrm>
          <a:off x="484055" y="175364"/>
          <a:ext cx="10112964" cy="6682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3ED05E3-CFC4-B4C9-1F43-CEDDB039D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55" y="5967907"/>
            <a:ext cx="1597290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83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98E2B-57C4-B5FB-51E0-79035DD2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Call for Projects &amp; 5-Year Transportation Program - High Level Process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BB68ACC3-4F0A-9591-D8D4-6671DC94D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9" y="2234093"/>
            <a:ext cx="9268428" cy="238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606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69F00-C7FF-4755-2CA5-048846F6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Performance &amp; Condition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E99D9-34A2-FCB8-9D49-FB3B93E75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5680"/>
            <a:ext cx="8596668" cy="4684510"/>
          </a:xfrm>
        </p:spPr>
        <p:txBody>
          <a:bodyPr>
            <a:noAutofit/>
          </a:bodyPr>
          <a:lstStyle/>
          <a:p>
            <a:r>
              <a:rPr lang="en-US" sz="1600"/>
              <a:t>Road Program – Based on Remaining Service Life (RSL)</a:t>
            </a:r>
          </a:p>
          <a:p>
            <a:pPr lvl="1"/>
            <a:r>
              <a:rPr lang="en-US"/>
              <a:t>95% good/fair condition of freeway pavements</a:t>
            </a:r>
          </a:p>
          <a:p>
            <a:pPr lvl="1"/>
            <a:r>
              <a:rPr lang="en-US"/>
              <a:t>85% good/fair condition of non-freeway pavements</a:t>
            </a:r>
          </a:p>
          <a:p>
            <a:r>
              <a:rPr lang="en-US" sz="1600"/>
              <a:t>Bridge Program - Based on National Bridge Inventory Rating Scale</a:t>
            </a:r>
          </a:p>
          <a:p>
            <a:pPr lvl="1"/>
            <a:r>
              <a:rPr lang="en-US"/>
              <a:t>95% good/fair condition of Interstate bridges</a:t>
            </a:r>
          </a:p>
          <a:p>
            <a:pPr lvl="1"/>
            <a:r>
              <a:rPr lang="en-US"/>
              <a:t>85% good/fair condition of the non-Interstate Bridges</a:t>
            </a:r>
          </a:p>
          <a:p>
            <a:r>
              <a:rPr lang="en-US" sz="1600"/>
              <a:t>Transportation System Management &amp; Operations (TSMO)</a:t>
            </a:r>
          </a:p>
          <a:p>
            <a:pPr lvl="1"/>
            <a:r>
              <a:rPr lang="en-US"/>
              <a:t>Intelligent Transportation Systems: Improve safety and mobility for all users</a:t>
            </a:r>
          </a:p>
          <a:p>
            <a:pPr lvl="1"/>
            <a:r>
              <a:rPr lang="en-US"/>
              <a:t>Operations: Reduce delay, reduce crashes, improve reliability</a:t>
            </a:r>
          </a:p>
          <a:p>
            <a:pPr lvl="1"/>
            <a:r>
              <a:rPr lang="en-US"/>
              <a:t>Safety: Reduce fatalities and serious injuries to zero</a:t>
            </a:r>
          </a:p>
          <a:p>
            <a:pPr lvl="1"/>
            <a:r>
              <a:rPr lang="en-US"/>
              <a:t>Traffic Signal Modernization: Replace signals that reach end of service life and maintain safe intersection control. </a:t>
            </a:r>
          </a:p>
          <a:p>
            <a:r>
              <a:rPr lang="en-US" sz="1600"/>
              <a:t>Carpool Parking: </a:t>
            </a:r>
            <a:r>
              <a:rPr lang="en-US"/>
              <a:t>Maintain condition, improve safety, improve connectivity to transit</a:t>
            </a:r>
          </a:p>
          <a:p>
            <a:endParaRPr lang="en-US" sz="1600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4182654-6848-4B41-59F6-D7FC638C3674}"/>
              </a:ext>
            </a:extLst>
          </p:cNvPr>
          <p:cNvSpPr txBox="1"/>
          <p:nvPr/>
        </p:nvSpPr>
        <p:spPr>
          <a:xfrm>
            <a:off x="1839601" y="336798"/>
            <a:ext cx="8512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FY 2025 Enacted Budget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blue and green logo&#10;&#10;Description automatically generated">
            <a:extLst>
              <a:ext uri="{FF2B5EF4-FFF2-40B4-BE49-F238E27FC236}">
                <a16:creationId xmlns:a16="http://schemas.microsoft.com/office/drawing/2014/main" id="{11D81A32-E3A2-036D-B75A-0B7E4C98E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" y="6149340"/>
            <a:ext cx="1275589" cy="708660"/>
          </a:xfrm>
          <a:prstGeom prst="rect">
            <a:avLst/>
          </a:prstGeom>
        </p:spPr>
      </p:pic>
      <p:graphicFrame>
        <p:nvGraphicFramePr>
          <p:cNvPr id="18" name="Object 1">
            <a:extLst>
              <a:ext uri="{FF2B5EF4-FFF2-40B4-BE49-F238E27FC236}">
                <a16:creationId xmlns:a16="http://schemas.microsoft.com/office/drawing/2014/main" id="{29A0CA0B-9F82-D64D-B9F5-501541757995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38318330"/>
              </p:ext>
            </p:extLst>
          </p:nvPr>
        </p:nvGraphicFramePr>
        <p:xfrm>
          <a:off x="2062818" y="1211251"/>
          <a:ext cx="8996349" cy="564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 Box 6">
            <a:extLst>
              <a:ext uri="{FF2B5EF4-FFF2-40B4-BE49-F238E27FC236}">
                <a16:creationId xmlns:a16="http://schemas.microsoft.com/office/drawing/2014/main" id="{1FDC9C67-43C6-FA3F-BD09-E1C624B27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33" y="3320013"/>
            <a:ext cx="2497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Appropriations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9D6478FF-7969-8C24-6428-0B4BE3476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46" y="3781678"/>
            <a:ext cx="41396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6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US" altLang="en-US" sz="2000" dirty="0">
                <a:solidFill>
                  <a:srgbClr val="006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000" b="1" dirty="0">
                <a:solidFill>
                  <a:srgbClr val="006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$6,807,900,300</a:t>
            </a:r>
            <a:r>
              <a:rPr lang="en-US" altLang="en-US" sz="2000" dirty="0">
                <a:solidFill>
                  <a:srgbClr val="0066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52825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F5148-7F31-094A-7AA0-544C0FE12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847BB59-A09F-4BE3-274F-0F29EF55DA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99A71462-4A13-679B-3768-AAAD87B79FFA}"/>
              </a:ext>
            </a:extLst>
          </p:cNvPr>
          <p:cNvSpPr/>
          <p:nvPr/>
        </p:nvSpPr>
        <p:spPr>
          <a:xfrm>
            <a:off x="3481690" y="1143000"/>
            <a:ext cx="5228621" cy="0"/>
          </a:xfrm>
          <a:prstGeom prst="line">
            <a:avLst/>
          </a:prstGeom>
          <a:ln w="76200" cap="flat">
            <a:solidFill>
              <a:srgbClr val="0066A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8124E6-DE59-C141-D2BA-8905CD494278}"/>
              </a:ext>
            </a:extLst>
          </p:cNvPr>
          <p:cNvSpPr txBox="1"/>
          <p:nvPr/>
        </p:nvSpPr>
        <p:spPr>
          <a:xfrm>
            <a:off x="0" y="43008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2025-2029 Five-Year Transportation Program Investment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1FB1B16-AF7B-81A5-9F0A-90D2E6059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125630"/>
            <a:ext cx="2021194" cy="606358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7E0A356F-0922-0BEC-CAD8-9EB717CC7D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4" y="1340870"/>
            <a:ext cx="11497251" cy="47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54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F3A02-DCB4-0336-8C8A-3A3D1A1AD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1AA672B-A828-DA79-3706-5D99838BFD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82524ECA-2F5C-0E22-4904-BF2A6EEE3AE1}"/>
              </a:ext>
            </a:extLst>
          </p:cNvPr>
          <p:cNvSpPr/>
          <p:nvPr/>
        </p:nvSpPr>
        <p:spPr>
          <a:xfrm>
            <a:off x="3481690" y="1143000"/>
            <a:ext cx="5228621" cy="0"/>
          </a:xfrm>
          <a:prstGeom prst="line">
            <a:avLst/>
          </a:prstGeom>
          <a:ln w="76200" cap="flat">
            <a:solidFill>
              <a:srgbClr val="0066A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B6F31E-3993-C8AE-4CA0-C2CBA22F7A18}"/>
              </a:ext>
            </a:extLst>
          </p:cNvPr>
          <p:cNvSpPr txBox="1"/>
          <p:nvPr/>
        </p:nvSpPr>
        <p:spPr>
          <a:xfrm>
            <a:off x="0" y="43008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Year 2025-2029 Project Delivery 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55FC7201-35C6-2713-8663-CF885F6C0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62" t="8215" r="-3575"/>
          <a:stretch/>
        </p:blipFill>
        <p:spPr>
          <a:xfrm>
            <a:off x="368300" y="1414169"/>
            <a:ext cx="11633200" cy="514155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35F22F5-9E84-64DA-9C63-47DEE54991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125630"/>
            <a:ext cx="2021194" cy="60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7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4182654-6848-4B41-59F6-D7FC638C3674}"/>
              </a:ext>
            </a:extLst>
          </p:cNvPr>
          <p:cNvSpPr txBox="1"/>
          <p:nvPr/>
        </p:nvSpPr>
        <p:spPr>
          <a:xfrm>
            <a:off x="1435708" y="522834"/>
            <a:ext cx="9320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FY 2025 Enacted Budget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blue and green logo&#10;&#10;Description automatically generated">
            <a:extLst>
              <a:ext uri="{FF2B5EF4-FFF2-40B4-BE49-F238E27FC236}">
                <a16:creationId xmlns:a16="http://schemas.microsoft.com/office/drawing/2014/main" id="{11D81A32-E3A2-036D-B75A-0B7E4C98E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" y="6149340"/>
            <a:ext cx="1275589" cy="708660"/>
          </a:xfrm>
          <a:prstGeom prst="rect">
            <a:avLst/>
          </a:prstGeom>
        </p:spPr>
      </p:pic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DB505923-80E7-11A9-D9D7-A8907804A0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903217"/>
              </p:ext>
            </p:extLst>
          </p:nvPr>
        </p:nvGraphicFramePr>
        <p:xfrm>
          <a:off x="0" y="1299658"/>
          <a:ext cx="9998112" cy="520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7191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4182654-6848-4B41-59F6-D7FC638C3674}"/>
              </a:ext>
            </a:extLst>
          </p:cNvPr>
          <p:cNvSpPr txBox="1"/>
          <p:nvPr/>
        </p:nvSpPr>
        <p:spPr>
          <a:xfrm>
            <a:off x="1133060" y="222488"/>
            <a:ext cx="9320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FY 2025 Enacted Budget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blue and green logo&#10;&#10;Description automatically generated">
            <a:extLst>
              <a:ext uri="{FF2B5EF4-FFF2-40B4-BE49-F238E27FC236}">
                <a16:creationId xmlns:a16="http://schemas.microsoft.com/office/drawing/2014/main" id="{11D81A32-E3A2-036D-B75A-0B7E4C98E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" y="6149340"/>
            <a:ext cx="1275589" cy="70866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7754304-077B-4D2F-8DC9-694C52EB47A6}"/>
              </a:ext>
            </a:extLst>
          </p:cNvPr>
          <p:cNvSpPr txBox="1">
            <a:spLocks noChangeArrowheads="1"/>
          </p:cNvSpPr>
          <p:nvPr/>
        </p:nvSpPr>
        <p:spPr>
          <a:xfrm>
            <a:off x="3519888" y="1776813"/>
            <a:ext cx="8672112" cy="508118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2600" dirty="0">
                <a:solidFill>
                  <a:srgbClr val="1937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and Bridge Programs increased by $250.2 million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42913" lvl="2" indent="-223838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State R&amp;B increase by $123.4 million </a:t>
            </a:r>
          </a:p>
          <a:p>
            <a:pPr marL="219075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(Federal &amp; STF increases)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Local federal aid increased by $26.2 million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Counties increased by $64.8 million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Cities and Villages increased by $36.2 million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Local Bridge Fund decreased by $483,800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Moveable Bridge Program increased by $150,500 (inflation)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Blue Water Bridge decreased by $1.6 million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lvl="1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09FD080-895D-705C-B609-594DB8E7F343}"/>
              </a:ext>
            </a:extLst>
          </p:cNvPr>
          <p:cNvSpPr txBox="1">
            <a:spLocks/>
          </p:cNvSpPr>
          <p:nvPr/>
        </p:nvSpPr>
        <p:spPr>
          <a:xfrm>
            <a:off x="3175" y="612273"/>
            <a:ext cx="12188825" cy="6710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200" i="1" kern="0" spc="1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600" dirty="0">
                <a:solidFill>
                  <a:schemeClr val="tx1"/>
                </a:solidFill>
              </a:rPr>
              <a:t>Road and Bridge Program Highlights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0BE0B22-A5ED-51F2-E794-588B2CA089A2}"/>
              </a:ext>
            </a:extLst>
          </p:cNvPr>
          <p:cNvGrpSpPr/>
          <p:nvPr/>
        </p:nvGrpSpPr>
        <p:grpSpPr>
          <a:xfrm>
            <a:off x="277956" y="1758047"/>
            <a:ext cx="3030520" cy="3954179"/>
            <a:chOff x="277956" y="1758047"/>
            <a:chExt cx="3030520" cy="395417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2" name="Picture 11" descr="A bridge under construction with many arches&#10;&#10;Description automatically generated">
              <a:extLst>
                <a:ext uri="{FF2B5EF4-FFF2-40B4-BE49-F238E27FC236}">
                  <a16:creationId xmlns:a16="http://schemas.microsoft.com/office/drawing/2014/main" id="{2785A23B-EC41-5433-48CA-C2D1E712C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6" b="9819"/>
            <a:stretch/>
          </p:blipFill>
          <p:spPr>
            <a:xfrm>
              <a:off x="277956" y="3671155"/>
              <a:ext cx="3030520" cy="2041071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14" name="Picture 13" descr="A road with a bridge over it&#10;&#10;Description automatically generated">
              <a:extLst>
                <a:ext uri="{FF2B5EF4-FFF2-40B4-BE49-F238E27FC236}">
                  <a16:creationId xmlns:a16="http://schemas.microsoft.com/office/drawing/2014/main" id="{373953B9-7590-7235-4D4A-9918C6D8B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56" y="1758047"/>
              <a:ext cx="3030520" cy="1913108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81995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4182654-6848-4B41-59F6-D7FC638C3674}"/>
              </a:ext>
            </a:extLst>
          </p:cNvPr>
          <p:cNvSpPr txBox="1"/>
          <p:nvPr/>
        </p:nvSpPr>
        <p:spPr>
          <a:xfrm>
            <a:off x="1435708" y="386336"/>
            <a:ext cx="9320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FY 2025 Enacted Budget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blue and green logo&#10;&#10;Description automatically generated">
            <a:extLst>
              <a:ext uri="{FF2B5EF4-FFF2-40B4-BE49-F238E27FC236}">
                <a16:creationId xmlns:a16="http://schemas.microsoft.com/office/drawing/2014/main" id="{11D81A32-E3A2-036D-B75A-0B7E4C98E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" y="6149340"/>
            <a:ext cx="1275589" cy="7086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9FD080-895D-705C-B609-594DB8E7F343}"/>
              </a:ext>
            </a:extLst>
          </p:cNvPr>
          <p:cNvSpPr txBox="1">
            <a:spLocks/>
          </p:cNvSpPr>
          <p:nvPr/>
        </p:nvSpPr>
        <p:spPr>
          <a:xfrm>
            <a:off x="0" y="619280"/>
            <a:ext cx="12188825" cy="6710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200" i="1" kern="0" spc="1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Other Budget Highlights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AFE4D9D-BB31-9C41-3BB3-044FD136C81F}"/>
              </a:ext>
            </a:extLst>
          </p:cNvPr>
          <p:cNvSpPr txBox="1">
            <a:spLocks noChangeArrowheads="1"/>
          </p:cNvSpPr>
          <p:nvPr/>
        </p:nvSpPr>
        <p:spPr>
          <a:xfrm>
            <a:off x="633723" y="1523284"/>
            <a:ext cx="8609636" cy="5140563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Recreational Marijuana excise tax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(2/7/24 ORTA Est)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$113.6 million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One-Time Appropriations - $213.99 million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One-Time General Funds - $193.0 million</a:t>
            </a:r>
          </a:p>
          <a:p>
            <a:pPr lvl="5">
              <a:spcAft>
                <a:spcPts val="60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Federal Match - $76.0 million</a:t>
            </a:r>
          </a:p>
          <a:p>
            <a:pPr lvl="5">
              <a:spcAft>
                <a:spcPts val="60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Critical Infrastructure Projects - $74.5 million</a:t>
            </a:r>
          </a:p>
          <a:p>
            <a:pPr lvl="5">
              <a:spcAft>
                <a:spcPts val="60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New Technology &amp; Mobility - $23.95 million</a:t>
            </a:r>
          </a:p>
          <a:p>
            <a:pPr lvl="5">
              <a:spcAft>
                <a:spcPts val="60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 Contracting Opportunity - $5.0 million</a:t>
            </a:r>
          </a:p>
          <a:p>
            <a:pPr lvl="5">
              <a:spcAft>
                <a:spcPts val="60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Air Service/Airport Revitalization - $6.0 million</a:t>
            </a:r>
          </a:p>
          <a:p>
            <a:pPr lvl="5">
              <a:spcAft>
                <a:spcPts val="60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Other - $7.55 million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One-Time BWB Funds (Equipment &amp; Facilities) - $990,000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One-Time Coronavirus Fiscal Recovery Fund – ARP Local Bus Operating - $20 million</a:t>
            </a:r>
          </a:p>
        </p:txBody>
      </p:sp>
      <p:pic>
        <p:nvPicPr>
          <p:cNvPr id="12" name="Graphic 11" descr="Bank with solid fill">
            <a:extLst>
              <a:ext uri="{FF2B5EF4-FFF2-40B4-BE49-F238E27FC236}">
                <a16:creationId xmlns:a16="http://schemas.microsoft.com/office/drawing/2014/main" id="{4C4947DB-AF7D-5D4F-AD62-DB8F38B590C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7158" y="4093565"/>
            <a:ext cx="3047410" cy="30474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6766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AC470-B315-592E-E84B-0235C769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22" y="334028"/>
            <a:ext cx="9219156" cy="480164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tx1"/>
                </a:solidFill>
              </a:rPr>
              <a:t>FY 2025 Federal Funding Total $2,273,675,100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2C20906-3C31-6C41-7FEA-A2BC72E75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02251"/>
              </p:ext>
            </p:extLst>
          </p:nvPr>
        </p:nvGraphicFramePr>
        <p:xfrm>
          <a:off x="375780" y="939451"/>
          <a:ext cx="9782828" cy="5774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8E953DD0-3F8D-5B14-C7CE-F3DF1A3E6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" y="6149340"/>
            <a:ext cx="1275589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21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2CA4-B5C9-3E72-9738-9FF3BC8C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449" y="100211"/>
            <a:ext cx="8735383" cy="54279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tx1"/>
                </a:solidFill>
              </a:rPr>
              <a:t>FY 2025 State Funding Total $4,427,976,700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F0499E9-A9E9-3E94-80FE-3FAC3183E1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084276"/>
              </p:ext>
            </p:extLst>
          </p:nvPr>
        </p:nvGraphicFramePr>
        <p:xfrm>
          <a:off x="363254" y="743214"/>
          <a:ext cx="9757775" cy="611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B6517E28-C342-ADD1-9692-49220E541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" y="6149340"/>
            <a:ext cx="1275589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4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66437D-5180-5358-ADE7-BB7F2027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299037"/>
            <a:ext cx="10197494" cy="1099457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FY 2025 Michigan Transportation Fund (MTF) Revenue $3,939,603,000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3AC13E8D-7774-0C96-DA85-07B2F7252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2" y="6149340"/>
            <a:ext cx="1275589" cy="708660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9937722-DAC5-7404-6929-B642DF3636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491351"/>
              </p:ext>
            </p:extLst>
          </p:nvPr>
        </p:nvGraphicFramePr>
        <p:xfrm>
          <a:off x="842597" y="1398494"/>
          <a:ext cx="10062469" cy="5290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4599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171886-6D54-1441-AC76-71C388290A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695984"/>
              </p:ext>
            </p:extLst>
          </p:nvPr>
        </p:nvGraphicFramePr>
        <p:xfrm>
          <a:off x="100207" y="1014608"/>
          <a:ext cx="9945667" cy="5843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5A24916-8F68-1063-4B02-3E27FB014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90" y="96033"/>
            <a:ext cx="8596668" cy="918574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FY 2025 State Trunkline Fund (STF) Revenue $1,588,542,600</a:t>
            </a:r>
          </a:p>
        </p:txBody>
      </p:sp>
    </p:spTree>
    <p:extLst>
      <p:ext uri="{BB962C8B-B14F-4D97-AF65-F5344CB8AC3E}">
        <p14:creationId xmlns:p14="http://schemas.microsoft.com/office/powerpoint/2010/main" val="12207832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13434</TotalTime>
  <Words>542</Words>
  <Application>Microsoft Macintosh PowerPoint</Application>
  <PresentationFormat>Widescreen</PresentationFormat>
  <Paragraphs>86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Trebuchet MS</vt:lpstr>
      <vt:lpstr>Wingdings</vt:lpstr>
      <vt:lpstr>Wingdings 3</vt:lpstr>
      <vt:lpstr>Facet</vt:lpstr>
      <vt:lpstr>1_Facet</vt:lpstr>
      <vt:lpstr>Understanding the MDOT Budget and Funding Formula</vt:lpstr>
      <vt:lpstr>PowerPoint Presentation</vt:lpstr>
      <vt:lpstr>PowerPoint Presentation</vt:lpstr>
      <vt:lpstr>PowerPoint Presentation</vt:lpstr>
      <vt:lpstr>PowerPoint Presentation</vt:lpstr>
      <vt:lpstr>FY 2025 Federal Funding Total $2,273,675,100</vt:lpstr>
      <vt:lpstr>FY 2025 State Funding Total $4,427,976,700</vt:lpstr>
      <vt:lpstr>FY 2025 Michigan Transportation Fund (MTF) Revenue $3,939,603,000</vt:lpstr>
      <vt:lpstr>FY 2025 State Trunkline Fund (STF) Revenue $1,588,542,600</vt:lpstr>
      <vt:lpstr>PowerPoint Presentation</vt:lpstr>
      <vt:lpstr>FY 2025 State Aeronautics Fund (SAF) Revenue $46,810,300</vt:lpstr>
      <vt:lpstr>PowerPoint Presentation</vt:lpstr>
      <vt:lpstr>PowerPoint Presentation</vt:lpstr>
      <vt:lpstr>FY 2025 State Trunkline Fund (STF) Use of Resources $1,584,677,400</vt:lpstr>
      <vt:lpstr>PowerPoint Presentation</vt:lpstr>
      <vt:lpstr>PowerPoint Presentation</vt:lpstr>
      <vt:lpstr>PowerPoint Presentation</vt:lpstr>
      <vt:lpstr>Call for Projects &amp; 5-Year Transportation Program - High Level Process</vt:lpstr>
      <vt:lpstr>Program Performance &amp; Condition Goals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Hendy, Patsy (MDOT)</dc:creator>
  <cp:lastModifiedBy>Kendra Miriani</cp:lastModifiedBy>
  <cp:revision>150</cp:revision>
  <dcterms:created xsi:type="dcterms:W3CDTF">2023-12-28T14:41:28Z</dcterms:created>
  <dcterms:modified xsi:type="dcterms:W3CDTF">2025-02-17T14:27:14Z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2fed65-62e7-46ea-af74-187e0c17143a_Enabled">
    <vt:lpwstr>true</vt:lpwstr>
  </property>
  <property fmtid="{D5CDD505-2E9C-101B-9397-08002B2CF9AE}" pid="3" name="MSIP_Label_3a2fed65-62e7-46ea-af74-187e0c17143a_SetDate">
    <vt:lpwstr>2023-12-28T14:53:35Z</vt:lpwstr>
  </property>
  <property fmtid="{D5CDD505-2E9C-101B-9397-08002B2CF9AE}" pid="4" name="MSIP_Label_3a2fed65-62e7-46ea-af74-187e0c17143a_Method">
    <vt:lpwstr>Privileged</vt:lpwstr>
  </property>
  <property fmtid="{D5CDD505-2E9C-101B-9397-08002B2CF9AE}" pid="5" name="MSIP_Label_3a2fed65-62e7-46ea-af74-187e0c17143a_Name">
    <vt:lpwstr>3a2fed65-62e7-46ea-af74-187e0c17143a</vt:lpwstr>
  </property>
  <property fmtid="{D5CDD505-2E9C-101B-9397-08002B2CF9AE}" pid="6" name="MSIP_Label_3a2fed65-62e7-46ea-af74-187e0c17143a_SiteId">
    <vt:lpwstr>d5fb7087-3777-42ad-966a-892ef47225d1</vt:lpwstr>
  </property>
  <property fmtid="{D5CDD505-2E9C-101B-9397-08002B2CF9AE}" pid="7" name="MSIP_Label_3a2fed65-62e7-46ea-af74-187e0c17143a_ActionId">
    <vt:lpwstr>2cfe863d-ab10-44ff-93b5-1255acfa9fe1</vt:lpwstr>
  </property>
  <property fmtid="{D5CDD505-2E9C-101B-9397-08002B2CF9AE}" pid="8" name="MSIP_Label_3a2fed65-62e7-46ea-af74-187e0c17143a_ContentBits">
    <vt:lpwstr>0</vt:lpwstr>
  </property>
</Properties>
</file>