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50"/>
  </p:notesMasterIdLst>
  <p:sldIdLst>
    <p:sldId id="266" r:id="rId2"/>
    <p:sldId id="311" r:id="rId3"/>
    <p:sldId id="416" r:id="rId4"/>
    <p:sldId id="430" r:id="rId5"/>
    <p:sldId id="425" r:id="rId6"/>
    <p:sldId id="462" r:id="rId7"/>
    <p:sldId id="426" r:id="rId8"/>
    <p:sldId id="433" r:id="rId9"/>
    <p:sldId id="417" r:id="rId10"/>
    <p:sldId id="418" r:id="rId11"/>
    <p:sldId id="434" r:id="rId12"/>
    <p:sldId id="435" r:id="rId13"/>
    <p:sldId id="437" r:id="rId14"/>
    <p:sldId id="440" r:id="rId15"/>
    <p:sldId id="441" r:id="rId16"/>
    <p:sldId id="442" r:id="rId17"/>
    <p:sldId id="443" r:id="rId18"/>
    <p:sldId id="424" r:id="rId19"/>
    <p:sldId id="436" r:id="rId20"/>
    <p:sldId id="444" r:id="rId21"/>
    <p:sldId id="439" r:id="rId22"/>
    <p:sldId id="449" r:id="rId23"/>
    <p:sldId id="450" r:id="rId24"/>
    <p:sldId id="421" r:id="rId25"/>
    <p:sldId id="451" r:id="rId26"/>
    <p:sldId id="463" r:id="rId27"/>
    <p:sldId id="460" r:id="rId28"/>
    <p:sldId id="452" r:id="rId29"/>
    <p:sldId id="459" r:id="rId30"/>
    <p:sldId id="454" r:id="rId31"/>
    <p:sldId id="453" r:id="rId32"/>
    <p:sldId id="455" r:id="rId33"/>
    <p:sldId id="456" r:id="rId34"/>
    <p:sldId id="457" r:id="rId35"/>
    <p:sldId id="458" r:id="rId36"/>
    <p:sldId id="461" r:id="rId37"/>
    <p:sldId id="422" r:id="rId38"/>
    <p:sldId id="423" r:id="rId39"/>
    <p:sldId id="445" r:id="rId40"/>
    <p:sldId id="446" r:id="rId41"/>
    <p:sldId id="447" r:id="rId42"/>
    <p:sldId id="466" r:id="rId43"/>
    <p:sldId id="465" r:id="rId44"/>
    <p:sldId id="464" r:id="rId45"/>
    <p:sldId id="467" r:id="rId46"/>
    <p:sldId id="468" r:id="rId47"/>
    <p:sldId id="469" r:id="rId48"/>
    <p:sldId id="379" r:id="rId4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D6D90F-DBC0-E51C-D4A5-519604F9FD03}" name="Tim Meighan" initials="TM" userId="S::tim.meighan@altg.com::74125731-6cfe-4111-ab7b-47911ab50fa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8D8C"/>
    <a:srgbClr val="938E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F22A23-5F99-4EB4-9934-07992E7673B6}" v="766" dt="2025-01-23T19:23:35.6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8" autoAdjust="0"/>
    <p:restoredTop sz="94660"/>
  </p:normalViewPr>
  <p:slideViewPr>
    <p:cSldViewPr snapToGrid="0">
      <p:cViewPr varScale="1">
        <p:scale>
          <a:sx n="128" d="100"/>
          <a:sy n="128" d="100"/>
        </p:scale>
        <p:origin x="42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8/10/relationships/authors" Target="authors.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Sheet1!$A$2:$A$6</cx:f>
        <cx:lvl ptCount="5">
          <cx:pt idx="0">RAW DATA</cx:pt>
          <cx:pt idx="1">PERCENTAGE OF CHANGE</cx:pt>
          <cx:pt idx="2">POINT OF CHANGE</cx:pt>
          <cx:pt idx="3">DIRECTION OF CHANGE</cx:pt>
          <cx:pt idx="4">SPECTRUMS MANUALLY ANALIZED</cx:pt>
        </cx:lvl>
      </cx:strDim>
      <cx:numDim type="val">
        <cx:f>Sheet1!$B$2:$B$6</cx:f>
        <cx:lvl ptCount="5" formatCode="General">
          <cx:pt idx="0">500</cx:pt>
          <cx:pt idx="1">250</cx:pt>
          <cx:pt idx="2">150</cx:pt>
          <cx:pt idx="3">50</cx:pt>
          <cx:pt idx="4">25</cx:pt>
        </cx:lvl>
      </cx:numDim>
    </cx:data>
  </cx:chartData>
  <cx:chart>
    <cx:title pos="t" align="ctr" overlay="0">
      <cx:tx>
        <cx:txData>
          <cx:v>Number of Data points for Analysis</cx:v>
        </cx:txData>
      </cx:tx>
      <cx:txPr>
        <a:bodyPr spcFirstLastPara="1" vertOverflow="ellipsis" horzOverflow="overflow" wrap="square" lIns="0" tIns="0" rIns="0" bIns="0" anchor="ctr" anchorCtr="1"/>
        <a:lstStyle/>
        <a:p>
          <a:pPr algn="ctr" rtl="0">
            <a:defRPr/>
          </a:pPr>
          <a:r>
            <a:rPr lang="en-US" sz="1862" b="0" i="0" u="none" strike="noStrike" baseline="0" dirty="0">
              <a:solidFill>
                <a:prstClr val="black">
                  <a:lumMod val="65000"/>
                  <a:lumOff val="35000"/>
                </a:prstClr>
              </a:solidFill>
              <a:latin typeface="Calibri" panose="020F0502020204030204"/>
            </a:rPr>
            <a:t>Number of Data points for Analysis</a:t>
          </a:r>
        </a:p>
      </cx:txPr>
    </cx:title>
    <cx:plotArea>
      <cx:plotAreaRegion>
        <cx:series layoutId="funnel" uniqueId="{FAC523B4-7361-4409-A226-00D2791A52B7}">
          <cx:tx>
            <cx:txData>
              <cx:f>Sheet1!$B$1</cx:f>
              <cx:v>Series1</cx:v>
            </cx:txData>
          </cx:tx>
          <cx:dataId val="0"/>
        </cx:series>
      </cx:plotAreaRegion>
      <cx:axis id="0">
        <cx:catScaling gapWidth="0.400000006"/>
        <cx:tickLabels/>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26">
  <cs:axisTitle>
    <cs:lnRef idx="0"/>
    <cs:fillRef idx="0"/>
    <cs:effectRef idx="0"/>
    <cs:fontRef idx="minor">
      <a:schemeClr val="tx2"/>
    </cs:fontRef>
    <cs:defRPr sz="1197"/>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cs:chartArea>
  <cs:dataLabel>
    <cs:lnRef idx="0"/>
    <cs:fillRef idx="0"/>
    <cs:effectRef idx="0"/>
    <cs:fontRef idx="minor">
      <a:schemeClr val="tx2"/>
    </cs:fontRef>
    <cs:defRPr sz="1197"/>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2"/>
    </cs:fontRef>
    <cs:spPr>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cs:spPr>
  </cs:dataPoint>
  <cs:dataPoint3D>
    <cs:lnRef idx="0"/>
    <cs:fillRef idx="0">
      <cs:styleClr val="auto"/>
    </cs:fillRef>
    <cs:effectRef idx="0"/>
    <cs:fontRef idx="minor">
      <a:schemeClr val="tx2"/>
    </cs:fontRef>
    <cs:spPr>
      <a:solidFill>
        <a:schemeClr val="phClr"/>
      </a:solidFill>
    </cs:spPr>
  </cs:dataPoint3D>
  <cs:dataPointLine>
    <cs:lnRef idx="0">
      <cs:styleClr val="auto"/>
    </cs:lnRef>
    <cs:fillRef idx="0"/>
    <cs:effectRef idx="0"/>
    <cs:fontRef idx="minor">
      <a:schemeClr val="tx2"/>
    </cs:fontRef>
    <cs:spPr>
      <a:ln w="28575" cap="rnd">
        <a:solidFill>
          <a:schemeClr val="phClr"/>
        </a:solidFill>
        <a:round/>
      </a:ln>
    </cs:spPr>
  </cs:dataPointLine>
  <cs:dataPointMarker>
    <cs:lnRef idx="0"/>
    <cs:fillRef idx="0">
      <cs:styleClr val="auto"/>
    </cs:fillRef>
    <cs:effectRef idx="0"/>
    <cs:fontRef idx="minor">
      <a:schemeClr val="tx2"/>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2"/>
    </cs:fontRef>
    <cs:spPr>
      <a:ln w="2857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15000"/>
            <a:lumOff val="85000"/>
            <a:lumOff val="10000"/>
          </a:schemeClr>
        </a:solidFill>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2"/>
    </cs:fontRef>
    <cs:defRPr sz="1197"/>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cs:seriesAxis>
  <cs:seriesLine>
    <cs:lnRef idx="0"/>
    <cs:fillRef idx="0"/>
    <cs:effectRef idx="0"/>
    <cs:fontRef idx="minor">
      <a:schemeClr val="tx2"/>
    </cs:fontRef>
    <cs:spPr>
      <a:ln w="9525" cap="flat">
        <a:solidFill>
          <a:srgbClr val="D9D9D9"/>
        </a:solidFill>
        <a:round/>
      </a:ln>
    </cs:spPr>
  </cs:seriesLine>
  <cs:title>
    <cs:lnRef idx="0"/>
    <cs:fillRef idx="0"/>
    <cs:effectRef idx="0"/>
    <cs:fontRef idx="minor">
      <a:schemeClr val="tx2"/>
    </cs:fontRef>
    <cs:defRPr sz="2128" b="1"/>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06AEFAA-AAF0-410E-99E8-08847E27F67E}" type="datetimeFigureOut">
              <a:rPr lang="en-US" smtClean="0"/>
              <a:t>2/17/25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BE8CB2B-2B2B-4F56-9F4D-1E5C1C06F80F}" type="slidenum">
              <a:rPr lang="en-US" smtClean="0"/>
              <a:t>‹#›</a:t>
            </a:fld>
            <a:endParaRPr lang="en-US"/>
          </a:p>
        </p:txBody>
      </p:sp>
    </p:spTree>
    <p:extLst>
      <p:ext uri="{BB962C8B-B14F-4D97-AF65-F5344CB8AC3E}">
        <p14:creationId xmlns:p14="http://schemas.microsoft.com/office/powerpoint/2010/main" val="3917249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3BE989-76B8-4F13-9267-01FDA45C437A}" type="slidenum">
              <a:rPr lang="en-US" smtClean="0"/>
              <a:t>1</a:t>
            </a:fld>
            <a:endParaRPr lang="en-US" dirty="0"/>
          </a:p>
        </p:txBody>
      </p:sp>
    </p:spTree>
    <p:extLst>
      <p:ext uri="{BB962C8B-B14F-4D97-AF65-F5344CB8AC3E}">
        <p14:creationId xmlns:p14="http://schemas.microsoft.com/office/powerpoint/2010/main" val="1604091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8C74C-6354-5C8B-E76C-7E819A6FBC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E70F48-7F7B-E10F-6A9E-803F315C4489}"/>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45877FDB-9AA8-9059-9FCA-4D2DD845B6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FB7061-E0FC-C143-76CA-0D1BFADB8E27}"/>
              </a:ext>
            </a:extLst>
          </p:cNvPr>
          <p:cNvSpPr>
            <a:spLocks noGrp="1"/>
          </p:cNvSpPr>
          <p:nvPr>
            <p:ph type="sldNum" sz="quarter" idx="5"/>
          </p:nvPr>
        </p:nvSpPr>
        <p:spPr/>
        <p:txBody>
          <a:bodyPr/>
          <a:lstStyle/>
          <a:p>
            <a:fld id="{AA3BE989-76B8-4F13-9267-01FDA45C437A}" type="slidenum">
              <a:rPr lang="en-US" smtClean="0"/>
              <a:t>10</a:t>
            </a:fld>
            <a:endParaRPr lang="en-US" dirty="0"/>
          </a:p>
        </p:txBody>
      </p:sp>
    </p:spTree>
    <p:extLst>
      <p:ext uri="{BB962C8B-B14F-4D97-AF65-F5344CB8AC3E}">
        <p14:creationId xmlns:p14="http://schemas.microsoft.com/office/powerpoint/2010/main" val="2711515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8C35B-6164-3B1B-1320-CD895D0E50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5D0842-AD87-8F54-35D1-05E20DF9FACC}"/>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39BF282B-BA38-1228-9C41-51B8926B42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903757-5953-6D0C-883B-DA2638019DCA}"/>
              </a:ext>
            </a:extLst>
          </p:cNvPr>
          <p:cNvSpPr>
            <a:spLocks noGrp="1"/>
          </p:cNvSpPr>
          <p:nvPr>
            <p:ph type="sldNum" sz="quarter" idx="5"/>
          </p:nvPr>
        </p:nvSpPr>
        <p:spPr/>
        <p:txBody>
          <a:bodyPr/>
          <a:lstStyle/>
          <a:p>
            <a:fld id="{AA3BE989-76B8-4F13-9267-01FDA45C437A}" type="slidenum">
              <a:rPr lang="en-US" smtClean="0"/>
              <a:t>11</a:t>
            </a:fld>
            <a:endParaRPr lang="en-US" dirty="0"/>
          </a:p>
        </p:txBody>
      </p:sp>
    </p:spTree>
    <p:extLst>
      <p:ext uri="{BB962C8B-B14F-4D97-AF65-F5344CB8AC3E}">
        <p14:creationId xmlns:p14="http://schemas.microsoft.com/office/powerpoint/2010/main" val="557167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7B636-7AC6-AFAF-D1E5-8A5A2B096A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1F54E-9A9F-63FA-EE7C-A8E04C490AD1}"/>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42575E87-1EAA-31D4-84BB-1475064AE3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87BE7C-2C6B-E4E5-EF07-07E001888B99}"/>
              </a:ext>
            </a:extLst>
          </p:cNvPr>
          <p:cNvSpPr>
            <a:spLocks noGrp="1"/>
          </p:cNvSpPr>
          <p:nvPr>
            <p:ph type="sldNum" sz="quarter" idx="5"/>
          </p:nvPr>
        </p:nvSpPr>
        <p:spPr/>
        <p:txBody>
          <a:bodyPr/>
          <a:lstStyle/>
          <a:p>
            <a:fld id="{AA3BE989-76B8-4F13-9267-01FDA45C437A}" type="slidenum">
              <a:rPr lang="en-US" smtClean="0"/>
              <a:t>12</a:t>
            </a:fld>
            <a:endParaRPr lang="en-US" dirty="0"/>
          </a:p>
        </p:txBody>
      </p:sp>
    </p:spTree>
    <p:extLst>
      <p:ext uri="{BB962C8B-B14F-4D97-AF65-F5344CB8AC3E}">
        <p14:creationId xmlns:p14="http://schemas.microsoft.com/office/powerpoint/2010/main" val="369889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7E930-8BDD-EE3C-0543-5621FDC3B9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A5EF9D-242A-1C86-1D53-B374861442EC}"/>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CB5ABB30-2EEA-AB2E-21AD-FEC398974A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5458AD-66B3-3AC7-B264-6B799243653D}"/>
              </a:ext>
            </a:extLst>
          </p:cNvPr>
          <p:cNvSpPr>
            <a:spLocks noGrp="1"/>
          </p:cNvSpPr>
          <p:nvPr>
            <p:ph type="sldNum" sz="quarter" idx="5"/>
          </p:nvPr>
        </p:nvSpPr>
        <p:spPr/>
        <p:txBody>
          <a:bodyPr/>
          <a:lstStyle/>
          <a:p>
            <a:fld id="{AA3BE989-76B8-4F13-9267-01FDA45C437A}" type="slidenum">
              <a:rPr lang="en-US" smtClean="0"/>
              <a:t>13</a:t>
            </a:fld>
            <a:endParaRPr lang="en-US" dirty="0"/>
          </a:p>
        </p:txBody>
      </p:sp>
    </p:spTree>
    <p:extLst>
      <p:ext uri="{BB962C8B-B14F-4D97-AF65-F5344CB8AC3E}">
        <p14:creationId xmlns:p14="http://schemas.microsoft.com/office/powerpoint/2010/main" val="2265149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55E44-358F-201D-7F03-13E2C7C9B4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CF9A16-C946-6F57-AD87-8EF8854B0CD5}"/>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E11FC6D8-54D9-9428-A6B7-CDEC3F007B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D4C96C-34FC-7AFC-60AB-E3EF71F73837}"/>
              </a:ext>
            </a:extLst>
          </p:cNvPr>
          <p:cNvSpPr>
            <a:spLocks noGrp="1"/>
          </p:cNvSpPr>
          <p:nvPr>
            <p:ph type="sldNum" sz="quarter" idx="5"/>
          </p:nvPr>
        </p:nvSpPr>
        <p:spPr/>
        <p:txBody>
          <a:bodyPr/>
          <a:lstStyle/>
          <a:p>
            <a:fld id="{AA3BE989-76B8-4F13-9267-01FDA45C437A}" type="slidenum">
              <a:rPr lang="en-US" smtClean="0"/>
              <a:t>14</a:t>
            </a:fld>
            <a:endParaRPr lang="en-US" dirty="0"/>
          </a:p>
        </p:txBody>
      </p:sp>
    </p:spTree>
    <p:extLst>
      <p:ext uri="{BB962C8B-B14F-4D97-AF65-F5344CB8AC3E}">
        <p14:creationId xmlns:p14="http://schemas.microsoft.com/office/powerpoint/2010/main" val="3654888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63991-0BD5-B683-FFFE-45F912A5C1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4858A-E263-D6E4-671E-CCA47128CFB7}"/>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D4C6844B-5E6E-011B-0126-FBEE6F1644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80EC76-7756-D43C-0245-D9A61510B5FC}"/>
              </a:ext>
            </a:extLst>
          </p:cNvPr>
          <p:cNvSpPr>
            <a:spLocks noGrp="1"/>
          </p:cNvSpPr>
          <p:nvPr>
            <p:ph type="sldNum" sz="quarter" idx="5"/>
          </p:nvPr>
        </p:nvSpPr>
        <p:spPr/>
        <p:txBody>
          <a:bodyPr/>
          <a:lstStyle/>
          <a:p>
            <a:fld id="{AA3BE989-76B8-4F13-9267-01FDA45C437A}" type="slidenum">
              <a:rPr lang="en-US" smtClean="0"/>
              <a:t>15</a:t>
            </a:fld>
            <a:endParaRPr lang="en-US" dirty="0"/>
          </a:p>
        </p:txBody>
      </p:sp>
    </p:spTree>
    <p:extLst>
      <p:ext uri="{BB962C8B-B14F-4D97-AF65-F5344CB8AC3E}">
        <p14:creationId xmlns:p14="http://schemas.microsoft.com/office/powerpoint/2010/main" val="547206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B92C5-329D-F92F-C05F-164B5EC13E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7833E6-5CF1-21C5-5D17-4E6DE4E723A7}"/>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C71C6A1D-9CE3-2EB7-C592-E93DA434DC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831D9D-648B-5F9B-3385-16A4996686E8}"/>
              </a:ext>
            </a:extLst>
          </p:cNvPr>
          <p:cNvSpPr>
            <a:spLocks noGrp="1"/>
          </p:cNvSpPr>
          <p:nvPr>
            <p:ph type="sldNum" sz="quarter" idx="5"/>
          </p:nvPr>
        </p:nvSpPr>
        <p:spPr/>
        <p:txBody>
          <a:bodyPr/>
          <a:lstStyle/>
          <a:p>
            <a:fld id="{AA3BE989-76B8-4F13-9267-01FDA45C437A}" type="slidenum">
              <a:rPr lang="en-US" smtClean="0"/>
              <a:t>16</a:t>
            </a:fld>
            <a:endParaRPr lang="en-US" dirty="0"/>
          </a:p>
        </p:txBody>
      </p:sp>
    </p:spTree>
    <p:extLst>
      <p:ext uri="{BB962C8B-B14F-4D97-AF65-F5344CB8AC3E}">
        <p14:creationId xmlns:p14="http://schemas.microsoft.com/office/powerpoint/2010/main" val="1443503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DBE13-6F45-6E4A-8994-31A0FED99C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EDF15F-1501-4086-3D4B-FC517648D590}"/>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0D70F6B3-5F6E-E51D-4CFC-5F980A3CF5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81F2EA-D5F9-99F8-347D-A1DC3DD6C447}"/>
              </a:ext>
            </a:extLst>
          </p:cNvPr>
          <p:cNvSpPr>
            <a:spLocks noGrp="1"/>
          </p:cNvSpPr>
          <p:nvPr>
            <p:ph type="sldNum" sz="quarter" idx="5"/>
          </p:nvPr>
        </p:nvSpPr>
        <p:spPr/>
        <p:txBody>
          <a:bodyPr/>
          <a:lstStyle/>
          <a:p>
            <a:fld id="{AA3BE989-76B8-4F13-9267-01FDA45C437A}" type="slidenum">
              <a:rPr lang="en-US" smtClean="0"/>
              <a:t>17</a:t>
            </a:fld>
            <a:endParaRPr lang="en-US" dirty="0"/>
          </a:p>
        </p:txBody>
      </p:sp>
    </p:spTree>
    <p:extLst>
      <p:ext uri="{BB962C8B-B14F-4D97-AF65-F5344CB8AC3E}">
        <p14:creationId xmlns:p14="http://schemas.microsoft.com/office/powerpoint/2010/main" val="3956173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22538-B147-7A52-0BD3-9B13F0B9E4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079281-35A4-C1D1-C788-708ABCE68AD0}"/>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C11A3D85-9D95-C29A-D1DF-9DF5141799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58A866-4F65-BEB0-8C26-95430C8EEC35}"/>
              </a:ext>
            </a:extLst>
          </p:cNvPr>
          <p:cNvSpPr>
            <a:spLocks noGrp="1"/>
          </p:cNvSpPr>
          <p:nvPr>
            <p:ph type="sldNum" sz="quarter" idx="5"/>
          </p:nvPr>
        </p:nvSpPr>
        <p:spPr/>
        <p:txBody>
          <a:bodyPr/>
          <a:lstStyle/>
          <a:p>
            <a:fld id="{AA3BE989-76B8-4F13-9267-01FDA45C437A}" type="slidenum">
              <a:rPr lang="en-US" smtClean="0"/>
              <a:t>18</a:t>
            </a:fld>
            <a:endParaRPr lang="en-US" dirty="0"/>
          </a:p>
        </p:txBody>
      </p:sp>
    </p:spTree>
    <p:extLst>
      <p:ext uri="{BB962C8B-B14F-4D97-AF65-F5344CB8AC3E}">
        <p14:creationId xmlns:p14="http://schemas.microsoft.com/office/powerpoint/2010/main" val="1914944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0BB68-1442-3F46-EF8E-BFAE6D7F1B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E214B6-FA1A-8D7E-73A0-F84AE78BDA5D}"/>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EBEC5751-D0EE-7000-0E8E-65CE27BB6E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D5F4A6-B346-51D4-9810-00D48DC224A2}"/>
              </a:ext>
            </a:extLst>
          </p:cNvPr>
          <p:cNvSpPr>
            <a:spLocks noGrp="1"/>
          </p:cNvSpPr>
          <p:nvPr>
            <p:ph type="sldNum" sz="quarter" idx="5"/>
          </p:nvPr>
        </p:nvSpPr>
        <p:spPr/>
        <p:txBody>
          <a:bodyPr/>
          <a:lstStyle/>
          <a:p>
            <a:fld id="{AA3BE989-76B8-4F13-9267-01FDA45C437A}" type="slidenum">
              <a:rPr lang="en-US" smtClean="0"/>
              <a:t>19</a:t>
            </a:fld>
            <a:endParaRPr lang="en-US" dirty="0"/>
          </a:p>
        </p:txBody>
      </p:sp>
    </p:spTree>
    <p:extLst>
      <p:ext uri="{BB962C8B-B14F-4D97-AF65-F5344CB8AC3E}">
        <p14:creationId xmlns:p14="http://schemas.microsoft.com/office/powerpoint/2010/main" val="3229107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3BE989-76B8-4F13-9267-01FDA45C437A}" type="slidenum">
              <a:rPr lang="en-US" smtClean="0"/>
              <a:t>2</a:t>
            </a:fld>
            <a:endParaRPr lang="en-US" dirty="0"/>
          </a:p>
        </p:txBody>
      </p:sp>
    </p:spTree>
    <p:extLst>
      <p:ext uri="{BB962C8B-B14F-4D97-AF65-F5344CB8AC3E}">
        <p14:creationId xmlns:p14="http://schemas.microsoft.com/office/powerpoint/2010/main" val="2169386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8F3F4-86B1-01BE-20DF-F8F6EC086F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3FA465-0923-0AE1-7BE9-41370B802635}"/>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D64C6BEA-F4D8-918A-A516-6C6746AFB3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03B951-8C8C-6B5B-FBA0-2282BABB09EE}"/>
              </a:ext>
            </a:extLst>
          </p:cNvPr>
          <p:cNvSpPr>
            <a:spLocks noGrp="1"/>
          </p:cNvSpPr>
          <p:nvPr>
            <p:ph type="sldNum" sz="quarter" idx="5"/>
          </p:nvPr>
        </p:nvSpPr>
        <p:spPr/>
        <p:txBody>
          <a:bodyPr/>
          <a:lstStyle/>
          <a:p>
            <a:fld id="{AA3BE989-76B8-4F13-9267-01FDA45C437A}" type="slidenum">
              <a:rPr lang="en-US" smtClean="0"/>
              <a:t>20</a:t>
            </a:fld>
            <a:endParaRPr lang="en-US" dirty="0"/>
          </a:p>
        </p:txBody>
      </p:sp>
    </p:spTree>
    <p:extLst>
      <p:ext uri="{BB962C8B-B14F-4D97-AF65-F5344CB8AC3E}">
        <p14:creationId xmlns:p14="http://schemas.microsoft.com/office/powerpoint/2010/main" val="1897013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BBD8C-FA1F-A533-F7DB-5357121E4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204676-4AB0-17CF-0834-145A1A7F5C9A}"/>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EDA22BF3-1D1A-110C-7920-A0B516D418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FA9041-5506-C699-19BC-C6226D9335BF}"/>
              </a:ext>
            </a:extLst>
          </p:cNvPr>
          <p:cNvSpPr>
            <a:spLocks noGrp="1"/>
          </p:cNvSpPr>
          <p:nvPr>
            <p:ph type="sldNum" sz="quarter" idx="5"/>
          </p:nvPr>
        </p:nvSpPr>
        <p:spPr/>
        <p:txBody>
          <a:bodyPr/>
          <a:lstStyle/>
          <a:p>
            <a:fld id="{AA3BE989-76B8-4F13-9267-01FDA45C437A}" type="slidenum">
              <a:rPr lang="en-US" smtClean="0"/>
              <a:t>21</a:t>
            </a:fld>
            <a:endParaRPr lang="en-US" dirty="0"/>
          </a:p>
        </p:txBody>
      </p:sp>
    </p:spTree>
    <p:extLst>
      <p:ext uri="{BB962C8B-B14F-4D97-AF65-F5344CB8AC3E}">
        <p14:creationId xmlns:p14="http://schemas.microsoft.com/office/powerpoint/2010/main" val="641743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DB427-CD9A-2FC0-F1F5-AE46F8AC5D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343147-07E8-EDD0-2B62-6AD245C233F4}"/>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7FA2A288-4FF8-EE81-59F3-7ED3D30E3C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DF24AD-2F9C-3A23-6872-1C205FD9E68B}"/>
              </a:ext>
            </a:extLst>
          </p:cNvPr>
          <p:cNvSpPr>
            <a:spLocks noGrp="1"/>
          </p:cNvSpPr>
          <p:nvPr>
            <p:ph type="sldNum" sz="quarter" idx="5"/>
          </p:nvPr>
        </p:nvSpPr>
        <p:spPr/>
        <p:txBody>
          <a:bodyPr/>
          <a:lstStyle/>
          <a:p>
            <a:fld id="{AA3BE989-76B8-4F13-9267-01FDA45C437A}" type="slidenum">
              <a:rPr lang="en-US" smtClean="0"/>
              <a:t>22</a:t>
            </a:fld>
            <a:endParaRPr lang="en-US" dirty="0"/>
          </a:p>
        </p:txBody>
      </p:sp>
    </p:spTree>
    <p:extLst>
      <p:ext uri="{BB962C8B-B14F-4D97-AF65-F5344CB8AC3E}">
        <p14:creationId xmlns:p14="http://schemas.microsoft.com/office/powerpoint/2010/main" val="11594529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D9134-3376-EE7D-862D-28E4990F60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D9DEC0-2ACC-6D08-AB50-CFA78D8CE872}"/>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940E48D0-A198-FBC9-96FD-ACFE0DA48D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7FC36B-8668-9EDC-E333-33E0B3B0DAA2}"/>
              </a:ext>
            </a:extLst>
          </p:cNvPr>
          <p:cNvSpPr>
            <a:spLocks noGrp="1"/>
          </p:cNvSpPr>
          <p:nvPr>
            <p:ph type="sldNum" sz="quarter" idx="5"/>
          </p:nvPr>
        </p:nvSpPr>
        <p:spPr/>
        <p:txBody>
          <a:bodyPr/>
          <a:lstStyle/>
          <a:p>
            <a:fld id="{AA3BE989-76B8-4F13-9267-01FDA45C437A}" type="slidenum">
              <a:rPr lang="en-US" smtClean="0"/>
              <a:t>23</a:t>
            </a:fld>
            <a:endParaRPr lang="en-US" dirty="0"/>
          </a:p>
        </p:txBody>
      </p:sp>
    </p:spTree>
    <p:extLst>
      <p:ext uri="{BB962C8B-B14F-4D97-AF65-F5344CB8AC3E}">
        <p14:creationId xmlns:p14="http://schemas.microsoft.com/office/powerpoint/2010/main" val="1831580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057A1-903B-88A8-008F-C46CA43B5E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864D4E-512A-2B4A-010D-6F15A4D77299}"/>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881F0F08-B5F1-A5F8-1279-4037DBE4EDD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71EEB8-7248-C274-6B33-B399619529EF}"/>
              </a:ext>
            </a:extLst>
          </p:cNvPr>
          <p:cNvSpPr>
            <a:spLocks noGrp="1"/>
          </p:cNvSpPr>
          <p:nvPr>
            <p:ph type="sldNum" sz="quarter" idx="5"/>
          </p:nvPr>
        </p:nvSpPr>
        <p:spPr/>
        <p:txBody>
          <a:bodyPr/>
          <a:lstStyle/>
          <a:p>
            <a:fld id="{AA3BE989-76B8-4F13-9267-01FDA45C437A}" type="slidenum">
              <a:rPr lang="en-US" smtClean="0"/>
              <a:t>24</a:t>
            </a:fld>
            <a:endParaRPr lang="en-US" dirty="0"/>
          </a:p>
        </p:txBody>
      </p:sp>
    </p:spTree>
    <p:extLst>
      <p:ext uri="{BB962C8B-B14F-4D97-AF65-F5344CB8AC3E}">
        <p14:creationId xmlns:p14="http://schemas.microsoft.com/office/powerpoint/2010/main" val="2242611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B9F9A-3AE1-4A5E-183D-304F04D785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2F8BB6-F92D-111C-B49D-EC8492DA98E3}"/>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36210A17-9F20-B64C-F145-D0D2E34765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E1856B-EBCF-DDF0-64C5-7DBC54ED818A}"/>
              </a:ext>
            </a:extLst>
          </p:cNvPr>
          <p:cNvSpPr>
            <a:spLocks noGrp="1"/>
          </p:cNvSpPr>
          <p:nvPr>
            <p:ph type="sldNum" sz="quarter" idx="5"/>
          </p:nvPr>
        </p:nvSpPr>
        <p:spPr/>
        <p:txBody>
          <a:bodyPr/>
          <a:lstStyle/>
          <a:p>
            <a:fld id="{AA3BE989-76B8-4F13-9267-01FDA45C437A}" type="slidenum">
              <a:rPr lang="en-US" smtClean="0"/>
              <a:t>25</a:t>
            </a:fld>
            <a:endParaRPr lang="en-US" dirty="0"/>
          </a:p>
        </p:txBody>
      </p:sp>
    </p:spTree>
    <p:extLst>
      <p:ext uri="{BB962C8B-B14F-4D97-AF65-F5344CB8AC3E}">
        <p14:creationId xmlns:p14="http://schemas.microsoft.com/office/powerpoint/2010/main" val="4232416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79507-5D7B-13B5-1E23-8D1E00E6A2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4C0C5B-D3BF-6454-19CA-6CB4105BF53F}"/>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6CE0ECEC-AB20-3EFE-B0EC-D252A7B355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1766D2-EC5B-B765-DC2A-76F01A1422A4}"/>
              </a:ext>
            </a:extLst>
          </p:cNvPr>
          <p:cNvSpPr>
            <a:spLocks noGrp="1"/>
          </p:cNvSpPr>
          <p:nvPr>
            <p:ph type="sldNum" sz="quarter" idx="5"/>
          </p:nvPr>
        </p:nvSpPr>
        <p:spPr/>
        <p:txBody>
          <a:bodyPr/>
          <a:lstStyle/>
          <a:p>
            <a:fld id="{AA3BE989-76B8-4F13-9267-01FDA45C437A}" type="slidenum">
              <a:rPr lang="en-US" smtClean="0"/>
              <a:t>26</a:t>
            </a:fld>
            <a:endParaRPr lang="en-US" dirty="0"/>
          </a:p>
        </p:txBody>
      </p:sp>
    </p:spTree>
    <p:extLst>
      <p:ext uri="{BB962C8B-B14F-4D97-AF65-F5344CB8AC3E}">
        <p14:creationId xmlns:p14="http://schemas.microsoft.com/office/powerpoint/2010/main" val="869387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FC7BD-1197-8459-A8AB-E53EAC9BE7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00A29B-1A63-614D-0DCE-E862E4CEFA4B}"/>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E51E4B9E-D7DB-39A9-3513-F739A7F9D9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0CB43F-4C75-C33A-DDE1-3ACE415BF703}"/>
              </a:ext>
            </a:extLst>
          </p:cNvPr>
          <p:cNvSpPr>
            <a:spLocks noGrp="1"/>
          </p:cNvSpPr>
          <p:nvPr>
            <p:ph type="sldNum" sz="quarter" idx="5"/>
          </p:nvPr>
        </p:nvSpPr>
        <p:spPr/>
        <p:txBody>
          <a:bodyPr/>
          <a:lstStyle/>
          <a:p>
            <a:fld id="{AA3BE989-76B8-4F13-9267-01FDA45C437A}" type="slidenum">
              <a:rPr lang="en-US" smtClean="0"/>
              <a:t>27</a:t>
            </a:fld>
            <a:endParaRPr lang="en-US" dirty="0"/>
          </a:p>
        </p:txBody>
      </p:sp>
    </p:spTree>
    <p:extLst>
      <p:ext uri="{BB962C8B-B14F-4D97-AF65-F5344CB8AC3E}">
        <p14:creationId xmlns:p14="http://schemas.microsoft.com/office/powerpoint/2010/main" val="14996540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5490D-8767-5320-E590-94F96EED50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DFA954-8D9A-2D5C-BD01-BD96151D8E61}"/>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50667B7F-1940-BDF4-FD8A-51AD5BD8FF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18A669-4959-1ADD-E699-B53FAF6B5CB4}"/>
              </a:ext>
            </a:extLst>
          </p:cNvPr>
          <p:cNvSpPr>
            <a:spLocks noGrp="1"/>
          </p:cNvSpPr>
          <p:nvPr>
            <p:ph type="sldNum" sz="quarter" idx="5"/>
          </p:nvPr>
        </p:nvSpPr>
        <p:spPr/>
        <p:txBody>
          <a:bodyPr/>
          <a:lstStyle/>
          <a:p>
            <a:fld id="{AA3BE989-76B8-4F13-9267-01FDA45C437A}" type="slidenum">
              <a:rPr lang="en-US" smtClean="0"/>
              <a:t>28</a:t>
            </a:fld>
            <a:endParaRPr lang="en-US" dirty="0"/>
          </a:p>
        </p:txBody>
      </p:sp>
    </p:spTree>
    <p:extLst>
      <p:ext uri="{BB962C8B-B14F-4D97-AF65-F5344CB8AC3E}">
        <p14:creationId xmlns:p14="http://schemas.microsoft.com/office/powerpoint/2010/main" val="7456692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A58E0-5CF3-4BF7-F0A6-9500F2042B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3A4399-A0E1-F379-5DAB-045F6E68077C}"/>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7479D081-EA4F-6C14-EFFB-FB16F1C25E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70B610-A1FE-1D7F-DEDC-3B2020708305}"/>
              </a:ext>
            </a:extLst>
          </p:cNvPr>
          <p:cNvSpPr>
            <a:spLocks noGrp="1"/>
          </p:cNvSpPr>
          <p:nvPr>
            <p:ph type="sldNum" sz="quarter" idx="5"/>
          </p:nvPr>
        </p:nvSpPr>
        <p:spPr/>
        <p:txBody>
          <a:bodyPr/>
          <a:lstStyle/>
          <a:p>
            <a:fld id="{AA3BE989-76B8-4F13-9267-01FDA45C437A}" type="slidenum">
              <a:rPr lang="en-US" smtClean="0"/>
              <a:t>29</a:t>
            </a:fld>
            <a:endParaRPr lang="en-US" dirty="0"/>
          </a:p>
        </p:txBody>
      </p:sp>
    </p:spTree>
    <p:extLst>
      <p:ext uri="{BB962C8B-B14F-4D97-AF65-F5344CB8AC3E}">
        <p14:creationId xmlns:p14="http://schemas.microsoft.com/office/powerpoint/2010/main" val="1624620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49D4C-C116-D4D1-3A9C-2C1C25A282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2EDF48-5C3B-0761-398F-D44D396DDBC0}"/>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042B7499-808D-700D-FF7D-361CE82069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275134-68A1-4EC2-1399-6474F0951DE1}"/>
              </a:ext>
            </a:extLst>
          </p:cNvPr>
          <p:cNvSpPr>
            <a:spLocks noGrp="1"/>
          </p:cNvSpPr>
          <p:nvPr>
            <p:ph type="sldNum" sz="quarter" idx="5"/>
          </p:nvPr>
        </p:nvSpPr>
        <p:spPr/>
        <p:txBody>
          <a:bodyPr/>
          <a:lstStyle/>
          <a:p>
            <a:fld id="{AA3BE989-76B8-4F13-9267-01FDA45C437A}" type="slidenum">
              <a:rPr lang="en-US" smtClean="0"/>
              <a:t>3</a:t>
            </a:fld>
            <a:endParaRPr lang="en-US" dirty="0"/>
          </a:p>
        </p:txBody>
      </p:sp>
    </p:spTree>
    <p:extLst>
      <p:ext uri="{BB962C8B-B14F-4D97-AF65-F5344CB8AC3E}">
        <p14:creationId xmlns:p14="http://schemas.microsoft.com/office/powerpoint/2010/main" val="24381660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8053E-0BFF-BAC2-4579-BD4A67C4C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1FE93D-69C1-9D19-D811-DFD16F3B7436}"/>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1516AEAF-4F11-92B9-BBE0-A6DB35BAF8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197426-F445-197D-0D83-59B8C592E21C}"/>
              </a:ext>
            </a:extLst>
          </p:cNvPr>
          <p:cNvSpPr>
            <a:spLocks noGrp="1"/>
          </p:cNvSpPr>
          <p:nvPr>
            <p:ph type="sldNum" sz="quarter" idx="5"/>
          </p:nvPr>
        </p:nvSpPr>
        <p:spPr/>
        <p:txBody>
          <a:bodyPr/>
          <a:lstStyle/>
          <a:p>
            <a:fld id="{AA3BE989-76B8-4F13-9267-01FDA45C437A}" type="slidenum">
              <a:rPr lang="en-US" smtClean="0"/>
              <a:t>30</a:t>
            </a:fld>
            <a:endParaRPr lang="en-US" dirty="0"/>
          </a:p>
        </p:txBody>
      </p:sp>
    </p:spTree>
    <p:extLst>
      <p:ext uri="{BB962C8B-B14F-4D97-AF65-F5344CB8AC3E}">
        <p14:creationId xmlns:p14="http://schemas.microsoft.com/office/powerpoint/2010/main" val="28865349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2AF00-2CFB-DB72-DE5C-95275EBCDA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2B15E3-A53E-60F1-A790-F09923288B99}"/>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03E39437-929B-C8F6-02F5-88BEB46849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FE54CC-136E-7FFF-6DBD-57BB50E1D25F}"/>
              </a:ext>
            </a:extLst>
          </p:cNvPr>
          <p:cNvSpPr>
            <a:spLocks noGrp="1"/>
          </p:cNvSpPr>
          <p:nvPr>
            <p:ph type="sldNum" sz="quarter" idx="5"/>
          </p:nvPr>
        </p:nvSpPr>
        <p:spPr/>
        <p:txBody>
          <a:bodyPr/>
          <a:lstStyle/>
          <a:p>
            <a:fld id="{AA3BE989-76B8-4F13-9267-01FDA45C437A}" type="slidenum">
              <a:rPr lang="en-US" smtClean="0"/>
              <a:t>31</a:t>
            </a:fld>
            <a:endParaRPr lang="en-US" dirty="0"/>
          </a:p>
        </p:txBody>
      </p:sp>
    </p:spTree>
    <p:extLst>
      <p:ext uri="{BB962C8B-B14F-4D97-AF65-F5344CB8AC3E}">
        <p14:creationId xmlns:p14="http://schemas.microsoft.com/office/powerpoint/2010/main" val="15752627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32DBE-10EA-6B9C-7B69-8C1856FA92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6FC30D-CB2F-65A0-34AC-0BCC53F6FFFE}"/>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12CFF190-2007-029D-454D-C7ECEF274EF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866026-D381-80E9-D970-343805CAAF77}"/>
              </a:ext>
            </a:extLst>
          </p:cNvPr>
          <p:cNvSpPr>
            <a:spLocks noGrp="1"/>
          </p:cNvSpPr>
          <p:nvPr>
            <p:ph type="sldNum" sz="quarter" idx="5"/>
          </p:nvPr>
        </p:nvSpPr>
        <p:spPr/>
        <p:txBody>
          <a:bodyPr/>
          <a:lstStyle/>
          <a:p>
            <a:fld id="{AA3BE989-76B8-4F13-9267-01FDA45C437A}" type="slidenum">
              <a:rPr lang="en-US" smtClean="0"/>
              <a:t>32</a:t>
            </a:fld>
            <a:endParaRPr lang="en-US" dirty="0"/>
          </a:p>
        </p:txBody>
      </p:sp>
    </p:spTree>
    <p:extLst>
      <p:ext uri="{BB962C8B-B14F-4D97-AF65-F5344CB8AC3E}">
        <p14:creationId xmlns:p14="http://schemas.microsoft.com/office/powerpoint/2010/main" val="27364675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CB453-416E-C86E-39B2-ABF04B8CA3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E1C65B-4330-772F-2804-18B30528DD86}"/>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CC322D17-9101-4EF7-0913-DAB98C277B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2BD64D-A5CA-9DB2-75DF-08E448D9A363}"/>
              </a:ext>
            </a:extLst>
          </p:cNvPr>
          <p:cNvSpPr>
            <a:spLocks noGrp="1"/>
          </p:cNvSpPr>
          <p:nvPr>
            <p:ph type="sldNum" sz="quarter" idx="5"/>
          </p:nvPr>
        </p:nvSpPr>
        <p:spPr/>
        <p:txBody>
          <a:bodyPr/>
          <a:lstStyle/>
          <a:p>
            <a:fld id="{AA3BE989-76B8-4F13-9267-01FDA45C437A}" type="slidenum">
              <a:rPr lang="en-US" smtClean="0"/>
              <a:t>33</a:t>
            </a:fld>
            <a:endParaRPr lang="en-US" dirty="0"/>
          </a:p>
        </p:txBody>
      </p:sp>
    </p:spTree>
    <p:extLst>
      <p:ext uri="{BB962C8B-B14F-4D97-AF65-F5344CB8AC3E}">
        <p14:creationId xmlns:p14="http://schemas.microsoft.com/office/powerpoint/2010/main" val="38211999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71094-4C3C-6575-A29E-6B6FD4B91D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912EDF-EBD0-C4F5-0D88-33E9B230860C}"/>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7DACEB71-1173-600D-CFA9-2877B9590C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93D967-E6BE-75A3-5A1A-464FBBF45066}"/>
              </a:ext>
            </a:extLst>
          </p:cNvPr>
          <p:cNvSpPr>
            <a:spLocks noGrp="1"/>
          </p:cNvSpPr>
          <p:nvPr>
            <p:ph type="sldNum" sz="quarter" idx="5"/>
          </p:nvPr>
        </p:nvSpPr>
        <p:spPr/>
        <p:txBody>
          <a:bodyPr/>
          <a:lstStyle/>
          <a:p>
            <a:fld id="{AA3BE989-76B8-4F13-9267-01FDA45C437A}" type="slidenum">
              <a:rPr lang="en-US" smtClean="0"/>
              <a:t>34</a:t>
            </a:fld>
            <a:endParaRPr lang="en-US" dirty="0"/>
          </a:p>
        </p:txBody>
      </p:sp>
    </p:spTree>
    <p:extLst>
      <p:ext uri="{BB962C8B-B14F-4D97-AF65-F5344CB8AC3E}">
        <p14:creationId xmlns:p14="http://schemas.microsoft.com/office/powerpoint/2010/main" val="41560664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7A25F-802F-2D1E-FEBC-270A058B4D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34C107-265C-A12B-2F2A-B1A8D09F81FC}"/>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059897CB-5F75-4AF1-EC5D-8E1C107DFE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3CBEC5-EDE6-5B63-2208-A1C22D36CEA4}"/>
              </a:ext>
            </a:extLst>
          </p:cNvPr>
          <p:cNvSpPr>
            <a:spLocks noGrp="1"/>
          </p:cNvSpPr>
          <p:nvPr>
            <p:ph type="sldNum" sz="quarter" idx="5"/>
          </p:nvPr>
        </p:nvSpPr>
        <p:spPr/>
        <p:txBody>
          <a:bodyPr/>
          <a:lstStyle/>
          <a:p>
            <a:fld id="{AA3BE989-76B8-4F13-9267-01FDA45C437A}" type="slidenum">
              <a:rPr lang="en-US" smtClean="0"/>
              <a:t>35</a:t>
            </a:fld>
            <a:endParaRPr lang="en-US" dirty="0"/>
          </a:p>
        </p:txBody>
      </p:sp>
    </p:spTree>
    <p:extLst>
      <p:ext uri="{BB962C8B-B14F-4D97-AF65-F5344CB8AC3E}">
        <p14:creationId xmlns:p14="http://schemas.microsoft.com/office/powerpoint/2010/main" val="22857559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0DB46-3FD6-DE97-6B05-6A20073213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A4BDD6-E28F-5651-5033-818E3627A6A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940438C3-6CA9-19C5-A12E-2C07DC1FC0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70A215-3E91-612D-93E6-08418187806F}"/>
              </a:ext>
            </a:extLst>
          </p:cNvPr>
          <p:cNvSpPr>
            <a:spLocks noGrp="1"/>
          </p:cNvSpPr>
          <p:nvPr>
            <p:ph type="sldNum" sz="quarter" idx="5"/>
          </p:nvPr>
        </p:nvSpPr>
        <p:spPr/>
        <p:txBody>
          <a:bodyPr/>
          <a:lstStyle/>
          <a:p>
            <a:fld id="{AA3BE989-76B8-4F13-9267-01FDA45C437A}" type="slidenum">
              <a:rPr lang="en-US" smtClean="0"/>
              <a:t>36</a:t>
            </a:fld>
            <a:endParaRPr lang="en-US" dirty="0"/>
          </a:p>
        </p:txBody>
      </p:sp>
    </p:spTree>
    <p:extLst>
      <p:ext uri="{BB962C8B-B14F-4D97-AF65-F5344CB8AC3E}">
        <p14:creationId xmlns:p14="http://schemas.microsoft.com/office/powerpoint/2010/main" val="31033166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91487-601F-6034-295B-088DF97956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BD0858-A47A-8945-72CE-BDB7B116CB24}"/>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1781A0A0-823E-0BB3-9BA5-CA8490B6C9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4267D2-A002-282C-CA8D-2AFD818354A4}"/>
              </a:ext>
            </a:extLst>
          </p:cNvPr>
          <p:cNvSpPr>
            <a:spLocks noGrp="1"/>
          </p:cNvSpPr>
          <p:nvPr>
            <p:ph type="sldNum" sz="quarter" idx="5"/>
          </p:nvPr>
        </p:nvSpPr>
        <p:spPr/>
        <p:txBody>
          <a:bodyPr/>
          <a:lstStyle/>
          <a:p>
            <a:fld id="{AA3BE989-76B8-4F13-9267-01FDA45C437A}" type="slidenum">
              <a:rPr lang="en-US" smtClean="0"/>
              <a:t>37</a:t>
            </a:fld>
            <a:endParaRPr lang="en-US" dirty="0"/>
          </a:p>
        </p:txBody>
      </p:sp>
    </p:spTree>
    <p:extLst>
      <p:ext uri="{BB962C8B-B14F-4D97-AF65-F5344CB8AC3E}">
        <p14:creationId xmlns:p14="http://schemas.microsoft.com/office/powerpoint/2010/main" val="19128717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B2918-8D65-31F4-A6BB-40C9F93B58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D1645F-C58E-FD5A-F070-E543ECF7194E}"/>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0F3493E0-50D2-E247-14D4-9CE80B39A2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C14DD6-03B3-B1CD-0856-6ADF98A471B5}"/>
              </a:ext>
            </a:extLst>
          </p:cNvPr>
          <p:cNvSpPr>
            <a:spLocks noGrp="1"/>
          </p:cNvSpPr>
          <p:nvPr>
            <p:ph type="sldNum" sz="quarter" idx="5"/>
          </p:nvPr>
        </p:nvSpPr>
        <p:spPr/>
        <p:txBody>
          <a:bodyPr/>
          <a:lstStyle/>
          <a:p>
            <a:fld id="{AA3BE989-76B8-4F13-9267-01FDA45C437A}" type="slidenum">
              <a:rPr lang="en-US" smtClean="0"/>
              <a:t>38</a:t>
            </a:fld>
            <a:endParaRPr lang="en-US" dirty="0"/>
          </a:p>
        </p:txBody>
      </p:sp>
    </p:spTree>
    <p:extLst>
      <p:ext uri="{BB962C8B-B14F-4D97-AF65-F5344CB8AC3E}">
        <p14:creationId xmlns:p14="http://schemas.microsoft.com/office/powerpoint/2010/main" val="2960745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743EA-5255-7F4A-0851-90B5B917C0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527F98-9297-4CFC-483E-94CB896D8D40}"/>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A05BDEF1-40FB-501D-0730-C633500A83E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31DBB8-B965-A0DF-C2EF-6F4B3C69600A}"/>
              </a:ext>
            </a:extLst>
          </p:cNvPr>
          <p:cNvSpPr>
            <a:spLocks noGrp="1"/>
          </p:cNvSpPr>
          <p:nvPr>
            <p:ph type="sldNum" sz="quarter" idx="5"/>
          </p:nvPr>
        </p:nvSpPr>
        <p:spPr/>
        <p:txBody>
          <a:bodyPr/>
          <a:lstStyle/>
          <a:p>
            <a:fld id="{AA3BE989-76B8-4F13-9267-01FDA45C437A}" type="slidenum">
              <a:rPr lang="en-US" smtClean="0"/>
              <a:t>39</a:t>
            </a:fld>
            <a:endParaRPr lang="en-US" dirty="0"/>
          </a:p>
        </p:txBody>
      </p:sp>
    </p:spTree>
    <p:extLst>
      <p:ext uri="{BB962C8B-B14F-4D97-AF65-F5344CB8AC3E}">
        <p14:creationId xmlns:p14="http://schemas.microsoft.com/office/powerpoint/2010/main" val="2462141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25803-E7C4-2785-9543-3FA842F090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666602-7A2B-47C6-0E92-38DB9B51449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A682C743-A391-F705-25E5-26A4649665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AB3930-4695-71F6-BCE2-F5524B253525}"/>
              </a:ext>
            </a:extLst>
          </p:cNvPr>
          <p:cNvSpPr>
            <a:spLocks noGrp="1"/>
          </p:cNvSpPr>
          <p:nvPr>
            <p:ph type="sldNum" sz="quarter" idx="5"/>
          </p:nvPr>
        </p:nvSpPr>
        <p:spPr/>
        <p:txBody>
          <a:bodyPr/>
          <a:lstStyle/>
          <a:p>
            <a:fld id="{AA3BE989-76B8-4F13-9267-01FDA45C437A}" type="slidenum">
              <a:rPr lang="en-US" smtClean="0"/>
              <a:t>4</a:t>
            </a:fld>
            <a:endParaRPr lang="en-US" dirty="0"/>
          </a:p>
        </p:txBody>
      </p:sp>
    </p:spTree>
    <p:extLst>
      <p:ext uri="{BB962C8B-B14F-4D97-AF65-F5344CB8AC3E}">
        <p14:creationId xmlns:p14="http://schemas.microsoft.com/office/powerpoint/2010/main" val="30705019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168AB-99E3-F61D-EE4F-3FB69896D5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37CB96-9DC8-93DE-4164-99259631FBFC}"/>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F0E922C9-319E-42D8-D51B-F133FE93EE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00F77F-1657-21AD-204A-8864812FE6E0}"/>
              </a:ext>
            </a:extLst>
          </p:cNvPr>
          <p:cNvSpPr>
            <a:spLocks noGrp="1"/>
          </p:cNvSpPr>
          <p:nvPr>
            <p:ph type="sldNum" sz="quarter" idx="5"/>
          </p:nvPr>
        </p:nvSpPr>
        <p:spPr/>
        <p:txBody>
          <a:bodyPr/>
          <a:lstStyle/>
          <a:p>
            <a:fld id="{AA3BE989-76B8-4F13-9267-01FDA45C437A}" type="slidenum">
              <a:rPr lang="en-US" smtClean="0"/>
              <a:t>40</a:t>
            </a:fld>
            <a:endParaRPr lang="en-US" dirty="0"/>
          </a:p>
        </p:txBody>
      </p:sp>
    </p:spTree>
    <p:extLst>
      <p:ext uri="{BB962C8B-B14F-4D97-AF65-F5344CB8AC3E}">
        <p14:creationId xmlns:p14="http://schemas.microsoft.com/office/powerpoint/2010/main" val="912104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0A5DA-591E-81CB-1728-690DF62031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452165-4CAE-9A2B-B659-BC28423BC433}"/>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B6EC3687-03F6-4BF2-6B06-1592514FA8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5DED0C-8CED-4C76-6EE1-32091971C5D7}"/>
              </a:ext>
            </a:extLst>
          </p:cNvPr>
          <p:cNvSpPr>
            <a:spLocks noGrp="1"/>
          </p:cNvSpPr>
          <p:nvPr>
            <p:ph type="sldNum" sz="quarter" idx="5"/>
          </p:nvPr>
        </p:nvSpPr>
        <p:spPr/>
        <p:txBody>
          <a:bodyPr/>
          <a:lstStyle/>
          <a:p>
            <a:fld id="{AA3BE989-76B8-4F13-9267-01FDA45C437A}" type="slidenum">
              <a:rPr lang="en-US" smtClean="0"/>
              <a:t>41</a:t>
            </a:fld>
            <a:endParaRPr lang="en-US" dirty="0"/>
          </a:p>
        </p:txBody>
      </p:sp>
    </p:spTree>
    <p:extLst>
      <p:ext uri="{BB962C8B-B14F-4D97-AF65-F5344CB8AC3E}">
        <p14:creationId xmlns:p14="http://schemas.microsoft.com/office/powerpoint/2010/main" val="16498543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F48B8-6746-6F8C-DD33-6600904588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6C627A-BCD2-31FC-7165-134DF366F4FD}"/>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EEC2FDA0-0A83-ADE8-E654-A8CA0E1C10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FF4E64-3C02-14C9-642C-0FC1DA3AEA3F}"/>
              </a:ext>
            </a:extLst>
          </p:cNvPr>
          <p:cNvSpPr>
            <a:spLocks noGrp="1"/>
          </p:cNvSpPr>
          <p:nvPr>
            <p:ph type="sldNum" sz="quarter" idx="5"/>
          </p:nvPr>
        </p:nvSpPr>
        <p:spPr/>
        <p:txBody>
          <a:bodyPr/>
          <a:lstStyle/>
          <a:p>
            <a:fld id="{AA3BE989-76B8-4F13-9267-01FDA45C437A}" type="slidenum">
              <a:rPr lang="en-US" smtClean="0"/>
              <a:t>42</a:t>
            </a:fld>
            <a:endParaRPr lang="en-US" dirty="0"/>
          </a:p>
        </p:txBody>
      </p:sp>
    </p:spTree>
    <p:extLst>
      <p:ext uri="{BB962C8B-B14F-4D97-AF65-F5344CB8AC3E}">
        <p14:creationId xmlns:p14="http://schemas.microsoft.com/office/powerpoint/2010/main" val="32079551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E04AB-3DBA-9840-B75E-921429A8DF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48BD2B-530E-1DEA-C842-B45584FA7BE3}"/>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B0E47A0B-AE51-27A2-38A6-5E7999B29D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28FCD2-2963-01E7-4541-CDCD5029D555}"/>
              </a:ext>
            </a:extLst>
          </p:cNvPr>
          <p:cNvSpPr>
            <a:spLocks noGrp="1"/>
          </p:cNvSpPr>
          <p:nvPr>
            <p:ph type="sldNum" sz="quarter" idx="5"/>
          </p:nvPr>
        </p:nvSpPr>
        <p:spPr/>
        <p:txBody>
          <a:bodyPr/>
          <a:lstStyle/>
          <a:p>
            <a:fld id="{AA3BE989-76B8-4F13-9267-01FDA45C437A}" type="slidenum">
              <a:rPr lang="en-US" smtClean="0"/>
              <a:t>43</a:t>
            </a:fld>
            <a:endParaRPr lang="en-US" dirty="0"/>
          </a:p>
        </p:txBody>
      </p:sp>
    </p:spTree>
    <p:extLst>
      <p:ext uri="{BB962C8B-B14F-4D97-AF65-F5344CB8AC3E}">
        <p14:creationId xmlns:p14="http://schemas.microsoft.com/office/powerpoint/2010/main" val="3186392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F0D04-0E12-797A-A1B7-25F34FBCA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B65DBB-735E-6A3F-8925-D4F7BF7AF712}"/>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CDB8C157-7239-C210-4ADD-1C79F7753B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E2AEA0-BEB5-4D88-0036-B9B233ECC48A}"/>
              </a:ext>
            </a:extLst>
          </p:cNvPr>
          <p:cNvSpPr>
            <a:spLocks noGrp="1"/>
          </p:cNvSpPr>
          <p:nvPr>
            <p:ph type="sldNum" sz="quarter" idx="5"/>
          </p:nvPr>
        </p:nvSpPr>
        <p:spPr/>
        <p:txBody>
          <a:bodyPr/>
          <a:lstStyle/>
          <a:p>
            <a:fld id="{AA3BE989-76B8-4F13-9267-01FDA45C437A}" type="slidenum">
              <a:rPr lang="en-US" smtClean="0"/>
              <a:t>44</a:t>
            </a:fld>
            <a:endParaRPr lang="en-US" dirty="0"/>
          </a:p>
        </p:txBody>
      </p:sp>
    </p:spTree>
    <p:extLst>
      <p:ext uri="{BB962C8B-B14F-4D97-AF65-F5344CB8AC3E}">
        <p14:creationId xmlns:p14="http://schemas.microsoft.com/office/powerpoint/2010/main" val="14418195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2B1CD-D943-D1B4-F954-C0B00DF78A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9B3DEE-BB08-4E85-43C4-2E95F1B2BFB9}"/>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5642FDDD-136C-1FE2-10B7-77026341A7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7B3A53-68B8-342E-9DB7-ED7B4D34A656}"/>
              </a:ext>
            </a:extLst>
          </p:cNvPr>
          <p:cNvSpPr>
            <a:spLocks noGrp="1"/>
          </p:cNvSpPr>
          <p:nvPr>
            <p:ph type="sldNum" sz="quarter" idx="5"/>
          </p:nvPr>
        </p:nvSpPr>
        <p:spPr/>
        <p:txBody>
          <a:bodyPr/>
          <a:lstStyle/>
          <a:p>
            <a:fld id="{AA3BE989-76B8-4F13-9267-01FDA45C437A}" type="slidenum">
              <a:rPr lang="en-US" smtClean="0"/>
              <a:t>45</a:t>
            </a:fld>
            <a:endParaRPr lang="en-US" dirty="0"/>
          </a:p>
        </p:txBody>
      </p:sp>
    </p:spTree>
    <p:extLst>
      <p:ext uri="{BB962C8B-B14F-4D97-AF65-F5344CB8AC3E}">
        <p14:creationId xmlns:p14="http://schemas.microsoft.com/office/powerpoint/2010/main" val="21486633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7ACC3-5EBE-FE98-75D2-32076E6E62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BC6948-90DE-2242-5378-809CA89D9ECB}"/>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FCC2AFDA-B2B8-170A-88F9-FAC299F662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D1D8BB-68AC-6C10-9FCA-BBE6A1403A44}"/>
              </a:ext>
            </a:extLst>
          </p:cNvPr>
          <p:cNvSpPr>
            <a:spLocks noGrp="1"/>
          </p:cNvSpPr>
          <p:nvPr>
            <p:ph type="sldNum" sz="quarter" idx="5"/>
          </p:nvPr>
        </p:nvSpPr>
        <p:spPr/>
        <p:txBody>
          <a:bodyPr/>
          <a:lstStyle/>
          <a:p>
            <a:fld id="{AA3BE989-76B8-4F13-9267-01FDA45C437A}" type="slidenum">
              <a:rPr lang="en-US" smtClean="0"/>
              <a:t>46</a:t>
            </a:fld>
            <a:endParaRPr lang="en-US" dirty="0"/>
          </a:p>
        </p:txBody>
      </p:sp>
    </p:spTree>
    <p:extLst>
      <p:ext uri="{BB962C8B-B14F-4D97-AF65-F5344CB8AC3E}">
        <p14:creationId xmlns:p14="http://schemas.microsoft.com/office/powerpoint/2010/main" val="16872227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3FC7D-8DFF-B1B1-54A6-5838CA4634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C6093C-4BB2-6B19-EDF3-EAAC5DE8C73B}"/>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00E27F32-C451-54BA-9887-BA9AABEBE8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A916B9-EA19-6751-BBDF-3E03A60CE6E0}"/>
              </a:ext>
            </a:extLst>
          </p:cNvPr>
          <p:cNvSpPr>
            <a:spLocks noGrp="1"/>
          </p:cNvSpPr>
          <p:nvPr>
            <p:ph type="sldNum" sz="quarter" idx="5"/>
          </p:nvPr>
        </p:nvSpPr>
        <p:spPr/>
        <p:txBody>
          <a:bodyPr/>
          <a:lstStyle/>
          <a:p>
            <a:fld id="{AA3BE989-76B8-4F13-9267-01FDA45C437A}" type="slidenum">
              <a:rPr lang="en-US" smtClean="0"/>
              <a:t>47</a:t>
            </a:fld>
            <a:endParaRPr lang="en-US" dirty="0"/>
          </a:p>
        </p:txBody>
      </p:sp>
    </p:spTree>
    <p:extLst>
      <p:ext uri="{BB962C8B-B14F-4D97-AF65-F5344CB8AC3E}">
        <p14:creationId xmlns:p14="http://schemas.microsoft.com/office/powerpoint/2010/main" val="29866809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E8CB2B-2B2B-4F56-9F4D-1E5C1C06F80F}" type="slidenum">
              <a:rPr lang="en-US" smtClean="0"/>
              <a:t>48</a:t>
            </a:fld>
            <a:endParaRPr lang="en-US"/>
          </a:p>
        </p:txBody>
      </p:sp>
    </p:spTree>
    <p:extLst>
      <p:ext uri="{BB962C8B-B14F-4D97-AF65-F5344CB8AC3E}">
        <p14:creationId xmlns:p14="http://schemas.microsoft.com/office/powerpoint/2010/main" val="356694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5EB84-BE09-84BC-F8AD-D251FECDDC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F8B148-D705-400C-86A0-70E13D11113E}"/>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1CCC9900-7446-49FD-A623-80D034AB45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9C2E6E-611A-78F8-03FB-FEE8D36C8AB3}"/>
              </a:ext>
            </a:extLst>
          </p:cNvPr>
          <p:cNvSpPr>
            <a:spLocks noGrp="1"/>
          </p:cNvSpPr>
          <p:nvPr>
            <p:ph type="sldNum" sz="quarter" idx="5"/>
          </p:nvPr>
        </p:nvSpPr>
        <p:spPr/>
        <p:txBody>
          <a:bodyPr/>
          <a:lstStyle/>
          <a:p>
            <a:fld id="{AA3BE989-76B8-4F13-9267-01FDA45C437A}" type="slidenum">
              <a:rPr lang="en-US" smtClean="0"/>
              <a:t>5</a:t>
            </a:fld>
            <a:endParaRPr lang="en-US" dirty="0"/>
          </a:p>
        </p:txBody>
      </p:sp>
    </p:spTree>
    <p:extLst>
      <p:ext uri="{BB962C8B-B14F-4D97-AF65-F5344CB8AC3E}">
        <p14:creationId xmlns:p14="http://schemas.microsoft.com/office/powerpoint/2010/main" val="692565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75E7F-78E4-3456-0A71-BB05A9BCF1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68FE9A-88ED-60CD-3039-DEBDE609BDEE}"/>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B6D65000-97AC-34B0-09A9-9A7B940DEC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A2E7AA-805C-9758-EA82-F5A77F972F5A}"/>
              </a:ext>
            </a:extLst>
          </p:cNvPr>
          <p:cNvSpPr>
            <a:spLocks noGrp="1"/>
          </p:cNvSpPr>
          <p:nvPr>
            <p:ph type="sldNum" sz="quarter" idx="5"/>
          </p:nvPr>
        </p:nvSpPr>
        <p:spPr/>
        <p:txBody>
          <a:bodyPr/>
          <a:lstStyle/>
          <a:p>
            <a:fld id="{AA3BE989-76B8-4F13-9267-01FDA45C437A}" type="slidenum">
              <a:rPr lang="en-US" smtClean="0"/>
              <a:t>6</a:t>
            </a:fld>
            <a:endParaRPr lang="en-US" dirty="0"/>
          </a:p>
        </p:txBody>
      </p:sp>
    </p:spTree>
    <p:extLst>
      <p:ext uri="{BB962C8B-B14F-4D97-AF65-F5344CB8AC3E}">
        <p14:creationId xmlns:p14="http://schemas.microsoft.com/office/powerpoint/2010/main" val="1885226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8BF05-F1D1-B62A-CD3D-CE3CBDD7CE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BE1F27-11C1-2D1D-9E2D-D90A9140F560}"/>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FF95E851-B0D2-3A69-1A16-27D7037908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653767-4440-E99C-3B21-06FCF39CE499}"/>
              </a:ext>
            </a:extLst>
          </p:cNvPr>
          <p:cNvSpPr>
            <a:spLocks noGrp="1"/>
          </p:cNvSpPr>
          <p:nvPr>
            <p:ph type="sldNum" sz="quarter" idx="5"/>
          </p:nvPr>
        </p:nvSpPr>
        <p:spPr/>
        <p:txBody>
          <a:bodyPr/>
          <a:lstStyle/>
          <a:p>
            <a:fld id="{AA3BE989-76B8-4F13-9267-01FDA45C437A}" type="slidenum">
              <a:rPr lang="en-US" smtClean="0"/>
              <a:t>7</a:t>
            </a:fld>
            <a:endParaRPr lang="en-US" dirty="0"/>
          </a:p>
        </p:txBody>
      </p:sp>
    </p:spTree>
    <p:extLst>
      <p:ext uri="{BB962C8B-B14F-4D97-AF65-F5344CB8AC3E}">
        <p14:creationId xmlns:p14="http://schemas.microsoft.com/office/powerpoint/2010/main" val="713218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01B20-423C-7753-1CA8-8CC539E754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A741CE-B46A-9BD2-E220-1D0940994F11}"/>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DA4DAF5B-E5EF-23E6-D2AC-52B5220DA2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21E0D2-6E3F-785F-7007-1EAFF819D893}"/>
              </a:ext>
            </a:extLst>
          </p:cNvPr>
          <p:cNvSpPr>
            <a:spLocks noGrp="1"/>
          </p:cNvSpPr>
          <p:nvPr>
            <p:ph type="sldNum" sz="quarter" idx="5"/>
          </p:nvPr>
        </p:nvSpPr>
        <p:spPr/>
        <p:txBody>
          <a:bodyPr/>
          <a:lstStyle/>
          <a:p>
            <a:fld id="{AA3BE989-76B8-4F13-9267-01FDA45C437A}" type="slidenum">
              <a:rPr lang="en-US" smtClean="0"/>
              <a:t>8</a:t>
            </a:fld>
            <a:endParaRPr lang="en-US" dirty="0"/>
          </a:p>
        </p:txBody>
      </p:sp>
    </p:spTree>
    <p:extLst>
      <p:ext uri="{BB962C8B-B14F-4D97-AF65-F5344CB8AC3E}">
        <p14:creationId xmlns:p14="http://schemas.microsoft.com/office/powerpoint/2010/main" val="1399302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E737F-B717-75AD-3B7F-52A1EFBE30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D4D4EC-C2AA-61EE-8648-9F3B271537F5}"/>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9143C460-3E69-CCEF-4920-7FCD57FA6E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844A49C-25FA-FF80-71CD-478087115BFA}"/>
              </a:ext>
            </a:extLst>
          </p:cNvPr>
          <p:cNvSpPr>
            <a:spLocks noGrp="1"/>
          </p:cNvSpPr>
          <p:nvPr>
            <p:ph type="sldNum" sz="quarter" idx="5"/>
          </p:nvPr>
        </p:nvSpPr>
        <p:spPr/>
        <p:txBody>
          <a:bodyPr/>
          <a:lstStyle/>
          <a:p>
            <a:fld id="{AA3BE989-76B8-4F13-9267-01FDA45C437A}" type="slidenum">
              <a:rPr lang="en-US" smtClean="0"/>
              <a:t>9</a:t>
            </a:fld>
            <a:endParaRPr lang="en-US" dirty="0"/>
          </a:p>
        </p:txBody>
      </p:sp>
    </p:spTree>
    <p:extLst>
      <p:ext uri="{BB962C8B-B14F-4D97-AF65-F5344CB8AC3E}">
        <p14:creationId xmlns:p14="http://schemas.microsoft.com/office/powerpoint/2010/main" val="3062855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fidentiality Statem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2CFCBB8-31B9-4775-9F82-A1B2A1DC072F}"/>
              </a:ext>
            </a:extLst>
          </p:cNvPr>
          <p:cNvSpPr txBox="1"/>
          <p:nvPr userDrawn="1"/>
        </p:nvSpPr>
        <p:spPr>
          <a:xfrm>
            <a:off x="573579" y="881149"/>
            <a:ext cx="10939548" cy="5232202"/>
          </a:xfrm>
          <a:prstGeom prst="rect">
            <a:avLst/>
          </a:prstGeom>
          <a:noFill/>
        </p:spPr>
        <p:txBody>
          <a:bodyPr wrap="square" rtlCol="0">
            <a:spAutoFit/>
          </a:bodyPr>
          <a:lstStyle/>
          <a:p>
            <a:pPr algn="ctr"/>
            <a:r>
              <a:rPr lang="en-US" sz="2800" b="1" kern="1200" dirty="0">
                <a:solidFill>
                  <a:schemeClr val="tx1"/>
                </a:solidFill>
                <a:effectLst/>
                <a:latin typeface="+mn-lt"/>
                <a:ea typeface="+mn-ea"/>
                <a:cs typeface="+mn-cs"/>
              </a:rPr>
              <a:t>Confidential Presentation Materials</a:t>
            </a:r>
          </a:p>
          <a:p>
            <a:pPr algn="ctr"/>
            <a:endParaRPr lang="en-US" sz="1600" kern="1200" dirty="0">
              <a:solidFill>
                <a:schemeClr val="tx1"/>
              </a:solidFill>
              <a:effectLst/>
              <a:latin typeface="+mn-lt"/>
              <a:ea typeface="+mn-ea"/>
              <a:cs typeface="+mn-cs"/>
            </a:endParaRPr>
          </a:p>
          <a:p>
            <a:pPr algn="ctr"/>
            <a:r>
              <a:rPr lang="en-US" sz="1600" b="1" kern="1200" dirty="0">
                <a:solidFill>
                  <a:schemeClr val="tx1"/>
                </a:solidFill>
                <a:effectLst/>
                <a:latin typeface="+mn-lt"/>
                <a:ea typeface="+mn-ea"/>
                <a:cs typeface="+mn-cs"/>
              </a:rPr>
              <a:t>General </a:t>
            </a:r>
            <a:endParaRPr lang="en-US" sz="1600" kern="1200" dirty="0">
              <a:solidFill>
                <a:schemeClr val="tx1"/>
              </a:solidFill>
              <a:effectLst/>
              <a:latin typeface="+mn-lt"/>
              <a:ea typeface="+mn-ea"/>
              <a:cs typeface="+mn-cs"/>
            </a:endParaRPr>
          </a:p>
          <a:p>
            <a:r>
              <a:rPr lang="en-US" sz="1600" b="1" kern="1200" dirty="0">
                <a:solidFill>
                  <a:schemeClr val="tx1"/>
                </a:solidFill>
                <a:effectLst/>
                <a:latin typeface="+mn-lt"/>
                <a:ea typeface="+mn-ea"/>
                <a:cs typeface="+mn-cs"/>
              </a:rPr>
              <a:t> </a:t>
            </a:r>
            <a:endParaRPr lang="en-US" sz="1600" kern="1200" dirty="0">
              <a:solidFill>
                <a:schemeClr val="tx1"/>
              </a:solidFill>
              <a:effectLst/>
              <a:latin typeface="+mn-lt"/>
              <a:ea typeface="+mn-ea"/>
              <a:cs typeface="+mn-cs"/>
            </a:endParaRPr>
          </a:p>
          <a:p>
            <a:pPr lvl="0"/>
            <a:r>
              <a:rPr lang="en-US" sz="1400" kern="1200" dirty="0">
                <a:solidFill>
                  <a:schemeClr val="tx1"/>
                </a:solidFill>
                <a:effectLst/>
                <a:latin typeface="+mn-lt"/>
                <a:ea typeface="+mn-ea"/>
                <a:cs typeface="+mn-cs"/>
              </a:rPr>
              <a:t>The information in this presentation has been prepared for discussion group meetings with Alta Equipment Group Inc.’s (“AEG” or the "Company") sales and marketing terms.  This information should not be relied upon by any recipient as advice to buy or sell or hold any securities of AEG. </a:t>
            </a:r>
          </a:p>
          <a:p>
            <a:r>
              <a:rPr lang="en-US" sz="1400" kern="1200" dirty="0">
                <a:solidFill>
                  <a:schemeClr val="tx1"/>
                </a:solidFill>
                <a:effectLst/>
                <a:latin typeface="+mn-lt"/>
                <a:ea typeface="+mn-ea"/>
                <a:cs typeface="+mn-cs"/>
              </a:rPr>
              <a:t> </a:t>
            </a:r>
          </a:p>
          <a:p>
            <a:pPr lvl="0"/>
            <a:r>
              <a:rPr lang="en-US" sz="1400" kern="1200" dirty="0">
                <a:solidFill>
                  <a:schemeClr val="tx1"/>
                </a:solidFill>
                <a:effectLst/>
                <a:latin typeface="+mn-lt"/>
                <a:ea typeface="+mn-ea"/>
                <a:cs typeface="+mn-cs"/>
              </a:rPr>
              <a:t>The information contained in this presentation is intended only for the persons to whom it is transmitted for the purposes of participating in AEG’s internal meetings. evaluating the Company. The contents are not to be reproduced or distributed to the public or press. Each person who has received a copy of this presentation is deemed to have agreed not to reproduce or distribute this presentation, in whole or in part, without the prior written consent of the Company. </a:t>
            </a:r>
          </a:p>
          <a:p>
            <a:r>
              <a:rPr lang="en-US" sz="1400" b="1"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pPr algn="ctr"/>
            <a:r>
              <a:rPr lang="en-US" sz="1600" b="1" kern="1200" dirty="0">
                <a:solidFill>
                  <a:schemeClr val="tx1"/>
                </a:solidFill>
                <a:effectLst/>
                <a:latin typeface="+mn-lt"/>
                <a:ea typeface="+mn-ea"/>
                <a:cs typeface="+mn-cs"/>
              </a:rPr>
              <a:t>Forward Looking Statements and Financial Projections</a:t>
            </a:r>
            <a:endParaRPr lang="en-US" sz="16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 </a:t>
            </a:r>
          </a:p>
          <a:p>
            <a:pPr lvl="0"/>
            <a:r>
              <a:rPr lang="en-US" sz="1400" kern="1200" dirty="0">
                <a:solidFill>
                  <a:schemeClr val="tx1"/>
                </a:solidFill>
                <a:effectLst/>
                <a:latin typeface="+mn-lt"/>
                <a:ea typeface="+mn-ea"/>
                <a:cs typeface="+mn-cs"/>
              </a:rPr>
              <a:t>Certain information in this presentation and oral statements made in any meeting are forward-looking and relate to AEG and its anticipated financial position, sales and business strategy, events and courses of action.  Although we believe that the expectations reflected in this presentation are reasonable, there can be no assurance that such expectations will prove to be correct. We cannot guarantee future results, level of activity, performance or achievements and there is no representation that the actual results achieved will be the same, in whole or in part, as those set out in the presentation and forward-looking statements and financial projections.  The Company undertakes no obligation to update or revise any forward-looking statements included in this presentation, whether as a result of new information, future events or otherwise, after the date on which the statements are made or to reflect the occurrence of unanticipated events. </a:t>
            </a:r>
          </a:p>
          <a:p>
            <a:endParaRPr lang="en-US" sz="1800" dirty="0"/>
          </a:p>
        </p:txBody>
      </p:sp>
    </p:spTree>
    <p:extLst>
      <p:ext uri="{BB962C8B-B14F-4D97-AF65-F5344CB8AC3E}">
        <p14:creationId xmlns:p14="http://schemas.microsoft.com/office/powerpoint/2010/main" val="2143356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19CE2-A7C2-4939-9430-3BFCD8621CB5}"/>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B973CF-12A9-4502-9754-6305BC9D8703}"/>
              </a:ext>
            </a:extLst>
          </p:cNvPr>
          <p:cNvSpPr>
            <a:spLocks noGrp="1"/>
          </p:cNvSpPr>
          <p:nvPr>
            <p:ph type="pic" idx="1"/>
          </p:nvPr>
        </p:nvSpPr>
        <p:spPr>
          <a:xfrm>
            <a:off x="5183190" y="987425"/>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EDB140E-D448-4284-A962-384EC6982EE3}"/>
              </a:ext>
            </a:extLst>
          </p:cNvPr>
          <p:cNvSpPr>
            <a:spLocks noGrp="1"/>
          </p:cNvSpPr>
          <p:nvPr>
            <p:ph type="body" sz="half" idx="2"/>
          </p:nvPr>
        </p:nvSpPr>
        <p:spPr>
          <a:xfrm>
            <a:off x="839791"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CAF820-B7EC-4483-B281-91203D2B2AD7}"/>
              </a:ext>
            </a:extLst>
          </p:cNvPr>
          <p:cNvSpPr>
            <a:spLocks noGrp="1"/>
          </p:cNvSpPr>
          <p:nvPr>
            <p:ph type="dt" sz="half" idx="10"/>
          </p:nvPr>
        </p:nvSpPr>
        <p:spPr/>
        <p:txBody>
          <a:bodyPr/>
          <a:lstStyle/>
          <a:p>
            <a:fld id="{9147B3D1-68DB-4329-A162-F2CCC95D5519}" type="datetimeFigureOut">
              <a:rPr lang="en-US" smtClean="0"/>
              <a:t>2/17/25</a:t>
            </a:fld>
            <a:endParaRPr lang="en-US"/>
          </a:p>
        </p:txBody>
      </p:sp>
      <p:sp>
        <p:nvSpPr>
          <p:cNvPr id="6" name="Footer Placeholder 5">
            <a:extLst>
              <a:ext uri="{FF2B5EF4-FFF2-40B4-BE49-F238E27FC236}">
                <a16:creationId xmlns:a16="http://schemas.microsoft.com/office/drawing/2014/main" id="{E95B4E0E-09D1-4967-8C69-BC79B6BC1A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1A82F5-8852-428A-920F-E7E3E699E437}"/>
              </a:ext>
            </a:extLst>
          </p:cNvPr>
          <p:cNvSpPr>
            <a:spLocks noGrp="1"/>
          </p:cNvSpPr>
          <p:nvPr>
            <p:ph type="sldNum" sz="quarter" idx="12"/>
          </p:nvPr>
        </p:nvSpPr>
        <p:spPr/>
        <p:txBody>
          <a:bodyPr/>
          <a:lstStyle/>
          <a:p>
            <a:fld id="{38FE4162-7199-45F4-B0FE-D8721B9C8EAE}" type="slidenum">
              <a:rPr lang="en-US" smtClean="0"/>
              <a:t>‹#›</a:t>
            </a:fld>
            <a:endParaRPr lang="en-US"/>
          </a:p>
        </p:txBody>
      </p:sp>
    </p:spTree>
    <p:extLst>
      <p:ext uri="{BB962C8B-B14F-4D97-AF65-F5344CB8AC3E}">
        <p14:creationId xmlns:p14="http://schemas.microsoft.com/office/powerpoint/2010/main" val="1325156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A8818-B511-4367-A4B5-3D81BE9CAF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DA8E8F-8DF1-417D-9D85-473AC88F20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04CB7C-DAF3-4CEF-9888-135FA2C68CDA}"/>
              </a:ext>
            </a:extLst>
          </p:cNvPr>
          <p:cNvSpPr>
            <a:spLocks noGrp="1"/>
          </p:cNvSpPr>
          <p:nvPr>
            <p:ph type="dt" sz="half" idx="10"/>
          </p:nvPr>
        </p:nvSpPr>
        <p:spPr/>
        <p:txBody>
          <a:bodyPr/>
          <a:lstStyle/>
          <a:p>
            <a:fld id="{9147B3D1-68DB-4329-A162-F2CCC95D5519}" type="datetimeFigureOut">
              <a:rPr lang="en-US" smtClean="0"/>
              <a:t>2/17/25</a:t>
            </a:fld>
            <a:endParaRPr lang="en-US"/>
          </a:p>
        </p:txBody>
      </p:sp>
      <p:sp>
        <p:nvSpPr>
          <p:cNvPr id="5" name="Footer Placeholder 4">
            <a:extLst>
              <a:ext uri="{FF2B5EF4-FFF2-40B4-BE49-F238E27FC236}">
                <a16:creationId xmlns:a16="http://schemas.microsoft.com/office/drawing/2014/main" id="{33BEBCC4-80BA-4046-8A32-5583BD9248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9CF95E-9FB2-4F1C-911D-2D6637AB2B08}"/>
              </a:ext>
            </a:extLst>
          </p:cNvPr>
          <p:cNvSpPr>
            <a:spLocks noGrp="1"/>
          </p:cNvSpPr>
          <p:nvPr>
            <p:ph type="sldNum" sz="quarter" idx="12"/>
          </p:nvPr>
        </p:nvSpPr>
        <p:spPr/>
        <p:txBody>
          <a:bodyPr/>
          <a:lstStyle/>
          <a:p>
            <a:fld id="{38FE4162-7199-45F4-B0FE-D8721B9C8EAE}" type="slidenum">
              <a:rPr lang="en-US" smtClean="0"/>
              <a:t>‹#›</a:t>
            </a:fld>
            <a:endParaRPr lang="en-US"/>
          </a:p>
        </p:txBody>
      </p:sp>
    </p:spTree>
    <p:extLst>
      <p:ext uri="{BB962C8B-B14F-4D97-AF65-F5344CB8AC3E}">
        <p14:creationId xmlns:p14="http://schemas.microsoft.com/office/powerpoint/2010/main" val="1290635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84F0C0-76E4-455B-BBD6-32E5B6D8875B}"/>
              </a:ext>
            </a:extLst>
          </p:cNvPr>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DA6B98-8162-49EE-99C9-0BAA7D40A14A}"/>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008F21-3FEA-454A-9300-9A5584E97B66}"/>
              </a:ext>
            </a:extLst>
          </p:cNvPr>
          <p:cNvSpPr>
            <a:spLocks noGrp="1"/>
          </p:cNvSpPr>
          <p:nvPr>
            <p:ph type="dt" sz="half" idx="10"/>
          </p:nvPr>
        </p:nvSpPr>
        <p:spPr/>
        <p:txBody>
          <a:bodyPr/>
          <a:lstStyle/>
          <a:p>
            <a:fld id="{9147B3D1-68DB-4329-A162-F2CCC95D5519}" type="datetimeFigureOut">
              <a:rPr lang="en-US" smtClean="0"/>
              <a:t>2/17/25</a:t>
            </a:fld>
            <a:endParaRPr lang="en-US"/>
          </a:p>
        </p:txBody>
      </p:sp>
      <p:sp>
        <p:nvSpPr>
          <p:cNvPr id="5" name="Footer Placeholder 4">
            <a:extLst>
              <a:ext uri="{FF2B5EF4-FFF2-40B4-BE49-F238E27FC236}">
                <a16:creationId xmlns:a16="http://schemas.microsoft.com/office/drawing/2014/main" id="{ED93036D-9FA3-4B34-AB3B-B50C0D2F8B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6C2056-F366-4713-B2E6-EE582FF123C8}"/>
              </a:ext>
            </a:extLst>
          </p:cNvPr>
          <p:cNvSpPr>
            <a:spLocks noGrp="1"/>
          </p:cNvSpPr>
          <p:nvPr>
            <p:ph type="sldNum" sz="quarter" idx="12"/>
          </p:nvPr>
        </p:nvSpPr>
        <p:spPr/>
        <p:txBody>
          <a:bodyPr/>
          <a:lstStyle/>
          <a:p>
            <a:fld id="{38FE4162-7199-45F4-B0FE-D8721B9C8EAE}" type="slidenum">
              <a:rPr lang="en-US" smtClean="0"/>
              <a:t>‹#›</a:t>
            </a:fld>
            <a:endParaRPr lang="en-US"/>
          </a:p>
        </p:txBody>
      </p:sp>
    </p:spTree>
    <p:extLst>
      <p:ext uri="{BB962C8B-B14F-4D97-AF65-F5344CB8AC3E}">
        <p14:creationId xmlns:p14="http://schemas.microsoft.com/office/powerpoint/2010/main" val="158135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CA9DD-6959-4A40-9D58-5ED0F49058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D136AB-4F1B-42B5-87EB-8044E76AA228}"/>
              </a:ext>
            </a:extLst>
          </p:cNvPr>
          <p:cNvSpPr>
            <a:spLocks noGrp="1"/>
          </p:cNvSpPr>
          <p:nvPr>
            <p:ph type="dt" sz="half" idx="10"/>
          </p:nvPr>
        </p:nvSpPr>
        <p:spPr/>
        <p:txBody>
          <a:bodyPr/>
          <a:lstStyle/>
          <a:p>
            <a:fld id="{9147B3D1-68DB-4329-A162-F2CCC95D5519}" type="datetimeFigureOut">
              <a:rPr lang="en-US" smtClean="0"/>
              <a:t>2/17/25</a:t>
            </a:fld>
            <a:endParaRPr lang="en-US"/>
          </a:p>
        </p:txBody>
      </p:sp>
      <p:sp>
        <p:nvSpPr>
          <p:cNvPr id="4" name="Footer Placeholder 3">
            <a:extLst>
              <a:ext uri="{FF2B5EF4-FFF2-40B4-BE49-F238E27FC236}">
                <a16:creationId xmlns:a16="http://schemas.microsoft.com/office/drawing/2014/main" id="{A8803080-2586-4627-A12E-6B34D56B51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5EC0CA-436A-43D5-8B35-2723EF0A5998}"/>
              </a:ext>
            </a:extLst>
          </p:cNvPr>
          <p:cNvSpPr>
            <a:spLocks noGrp="1"/>
          </p:cNvSpPr>
          <p:nvPr>
            <p:ph type="sldNum" sz="quarter" idx="12"/>
          </p:nvPr>
        </p:nvSpPr>
        <p:spPr/>
        <p:txBody>
          <a:bodyPr/>
          <a:lstStyle/>
          <a:p>
            <a:fld id="{38FE4162-7199-45F4-B0FE-D8721B9C8EAE}" type="slidenum">
              <a:rPr lang="en-US" smtClean="0"/>
              <a:t>‹#›</a:t>
            </a:fld>
            <a:endParaRPr lang="en-US"/>
          </a:p>
        </p:txBody>
      </p:sp>
    </p:spTree>
    <p:extLst>
      <p:ext uri="{BB962C8B-B14F-4D97-AF65-F5344CB8AC3E}">
        <p14:creationId xmlns:p14="http://schemas.microsoft.com/office/powerpoint/2010/main" val="1852665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ver Slide">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9FB41AE7-07AD-43D7-9418-6D32BE5E3192}"/>
              </a:ext>
            </a:extLst>
          </p:cNvPr>
          <p:cNvSpPr>
            <a:spLocks noGrp="1"/>
          </p:cNvSpPr>
          <p:nvPr>
            <p:ph type="pic" sz="quarter" idx="15"/>
          </p:nvPr>
        </p:nvSpPr>
        <p:spPr>
          <a:xfrm>
            <a:off x="-71015" y="0"/>
            <a:ext cx="12263015" cy="6858000"/>
          </a:xfrm>
          <a:solidFill>
            <a:schemeClr val="bg1">
              <a:lumMod val="50000"/>
            </a:schemeClr>
          </a:solidFill>
        </p:spPr>
        <p:txBody>
          <a:bodyPr/>
          <a:lstStyle/>
          <a:p>
            <a:r>
              <a:rPr lang="en-US"/>
              <a:t>Click icon to add picture</a:t>
            </a:r>
            <a:endParaRPr lang="en-US" dirty="0"/>
          </a:p>
        </p:txBody>
      </p:sp>
      <p:grpSp>
        <p:nvGrpSpPr>
          <p:cNvPr id="14" name="Group 13">
            <a:extLst>
              <a:ext uri="{FF2B5EF4-FFF2-40B4-BE49-F238E27FC236}">
                <a16:creationId xmlns:a16="http://schemas.microsoft.com/office/drawing/2014/main" id="{846D6A0C-E2C3-43CB-83D0-B5F6221079CA}"/>
              </a:ext>
            </a:extLst>
          </p:cNvPr>
          <p:cNvGrpSpPr/>
          <p:nvPr userDrawn="1"/>
        </p:nvGrpSpPr>
        <p:grpSpPr>
          <a:xfrm flipH="1">
            <a:off x="2076201" y="1374278"/>
            <a:ext cx="7324427" cy="3883523"/>
            <a:chOff x="252031" y="-22763"/>
            <a:chExt cx="7324426" cy="7269964"/>
          </a:xfrm>
        </p:grpSpPr>
        <p:sp>
          <p:nvSpPr>
            <p:cNvPr id="16" name="Rectangle 15">
              <a:extLst>
                <a:ext uri="{FF2B5EF4-FFF2-40B4-BE49-F238E27FC236}">
                  <a16:creationId xmlns:a16="http://schemas.microsoft.com/office/drawing/2014/main" id="{EDC96296-0FBF-47A5-9D6A-5D9BB647A4D7}"/>
                </a:ext>
              </a:extLst>
            </p:cNvPr>
            <p:cNvSpPr/>
            <p:nvPr userDrawn="1"/>
          </p:nvSpPr>
          <p:spPr>
            <a:xfrm>
              <a:off x="979714" y="1181211"/>
              <a:ext cx="6117771" cy="6065990"/>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p:txBody>
        </p:sp>
        <p:sp>
          <p:nvSpPr>
            <p:cNvPr id="15" name="Rectangle 14">
              <a:extLst>
                <a:ext uri="{FF2B5EF4-FFF2-40B4-BE49-F238E27FC236}">
                  <a16:creationId xmlns:a16="http://schemas.microsoft.com/office/drawing/2014/main" id="{F997D03F-0BE2-458F-92A2-4FE73B0FBF51}"/>
                </a:ext>
              </a:extLst>
            </p:cNvPr>
            <p:cNvSpPr/>
            <p:nvPr userDrawn="1"/>
          </p:nvSpPr>
          <p:spPr>
            <a:xfrm>
              <a:off x="500743" y="-22763"/>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ectangle 16">
              <a:extLst>
                <a:ext uri="{FF2B5EF4-FFF2-40B4-BE49-F238E27FC236}">
                  <a16:creationId xmlns:a16="http://schemas.microsoft.com/office/drawing/2014/main" id="{53F17719-10FE-433E-9CCC-4509DE17F22A}"/>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 name="Title 1">
            <a:extLst>
              <a:ext uri="{FF2B5EF4-FFF2-40B4-BE49-F238E27FC236}">
                <a16:creationId xmlns:a16="http://schemas.microsoft.com/office/drawing/2014/main" id="{0DE73F1A-AAF0-4EB4-8DF0-C152BD93C69B}"/>
              </a:ext>
            </a:extLst>
          </p:cNvPr>
          <p:cNvSpPr>
            <a:spLocks noGrp="1"/>
          </p:cNvSpPr>
          <p:nvPr>
            <p:ph type="ctrTitle" hasCustomPrompt="1"/>
          </p:nvPr>
        </p:nvSpPr>
        <p:spPr>
          <a:xfrm>
            <a:off x="2791375" y="2238426"/>
            <a:ext cx="6609257" cy="1508126"/>
          </a:xfrm>
        </p:spPr>
        <p:txBody>
          <a:bodyPr anchor="b">
            <a:normAutofit/>
          </a:bodyPr>
          <a:lstStyle>
            <a:lvl1pPr algn="ctr">
              <a:defRPr sz="4400" b="1">
                <a:solidFill>
                  <a:schemeClr val="bg1"/>
                </a:solidFill>
                <a:latin typeface="+mj-lt"/>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A3075AE6-92D3-4205-B268-E1AD6C5901DE}"/>
              </a:ext>
            </a:extLst>
          </p:cNvPr>
          <p:cNvSpPr>
            <a:spLocks noGrp="1"/>
          </p:cNvSpPr>
          <p:nvPr>
            <p:ph type="subTitle" idx="1"/>
          </p:nvPr>
        </p:nvSpPr>
        <p:spPr>
          <a:xfrm>
            <a:off x="2791375" y="3838629"/>
            <a:ext cx="6609257" cy="450503"/>
          </a:xfrm>
        </p:spPr>
        <p:txBody>
          <a:bodyPr/>
          <a:lstStyle>
            <a:lvl1pPr marL="0" indent="0" algn="ctr">
              <a:buNone/>
              <a:defRPr sz="2400" spc="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441609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with Ima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C3A4379-5E89-42FE-AA5C-BEA0CDFCDD6F}"/>
              </a:ext>
            </a:extLst>
          </p:cNvPr>
          <p:cNvSpPr/>
          <p:nvPr userDrawn="1"/>
        </p:nvSpPr>
        <p:spPr>
          <a:xfrm>
            <a:off x="4887688" y="1431586"/>
            <a:ext cx="2873833"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ext Placeholder 2">
            <a:extLst>
              <a:ext uri="{FF2B5EF4-FFF2-40B4-BE49-F238E27FC236}">
                <a16:creationId xmlns:a16="http://schemas.microsoft.com/office/drawing/2014/main" id="{CF38A5A1-070F-43C9-B2D5-C557B0D72B9C}"/>
              </a:ext>
            </a:extLst>
          </p:cNvPr>
          <p:cNvSpPr>
            <a:spLocks noGrp="1"/>
          </p:cNvSpPr>
          <p:nvPr>
            <p:ph type="body" idx="1"/>
          </p:nvPr>
        </p:nvSpPr>
        <p:spPr>
          <a:xfrm>
            <a:off x="573886" y="1061132"/>
            <a:ext cx="3464716" cy="823912"/>
          </a:xfrm>
          <a:ln>
            <a:noFill/>
          </a:ln>
        </p:spPr>
        <p:txBody>
          <a:bodyPr anchor="ctr"/>
          <a:lstStyle>
            <a:lvl1pPr marL="0" indent="0" algn="ctr">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CCBEC1-2F48-4E90-ADF0-BEE2B9E477B0}"/>
              </a:ext>
            </a:extLst>
          </p:cNvPr>
          <p:cNvSpPr>
            <a:spLocks noGrp="1"/>
          </p:cNvSpPr>
          <p:nvPr>
            <p:ph sz="half" idx="2"/>
          </p:nvPr>
        </p:nvSpPr>
        <p:spPr>
          <a:xfrm>
            <a:off x="573886" y="2108201"/>
            <a:ext cx="3464716" cy="3684588"/>
          </a:xfrm>
        </p:spPr>
        <p:txBody>
          <a:bodyPr>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200">
                <a:solidFill>
                  <a:schemeClr val="bg1"/>
                </a:solidFill>
              </a:defRPr>
            </a:lvl3pPr>
            <a:lvl4pPr>
              <a:lnSpc>
                <a:spcPct val="150000"/>
              </a:lnSpc>
              <a:defRPr sz="1100">
                <a:solidFill>
                  <a:schemeClr val="bg1"/>
                </a:solidFill>
              </a:defRPr>
            </a:lvl4pPr>
            <a:lvl5pPr>
              <a:lnSpc>
                <a:spcPct val="150000"/>
              </a:lnSpc>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2">
            <a:extLst>
              <a:ext uri="{FF2B5EF4-FFF2-40B4-BE49-F238E27FC236}">
                <a16:creationId xmlns:a16="http://schemas.microsoft.com/office/drawing/2014/main" id="{367F380C-58A9-4490-AC57-579A90290F36}"/>
              </a:ext>
            </a:extLst>
          </p:cNvPr>
          <p:cNvSpPr>
            <a:spLocks noGrp="1"/>
          </p:cNvSpPr>
          <p:nvPr>
            <p:ph type="body" idx="13"/>
          </p:nvPr>
        </p:nvSpPr>
        <p:spPr>
          <a:xfrm>
            <a:off x="8153404" y="1061132"/>
            <a:ext cx="3464716" cy="823912"/>
          </a:xfrm>
          <a:ln>
            <a:noFill/>
          </a:ln>
        </p:spPr>
        <p:txBody>
          <a:bodyPr anchor="ctr"/>
          <a:lstStyle>
            <a:lvl1pPr marL="0" indent="0" algn="ctr">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DA285A94-0E4E-47DC-8E61-41F684F37003}"/>
              </a:ext>
            </a:extLst>
          </p:cNvPr>
          <p:cNvSpPr>
            <a:spLocks noGrp="1"/>
          </p:cNvSpPr>
          <p:nvPr>
            <p:ph sz="half" idx="14"/>
          </p:nvPr>
        </p:nvSpPr>
        <p:spPr>
          <a:xfrm>
            <a:off x="8153404" y="2108201"/>
            <a:ext cx="3464716" cy="3684588"/>
          </a:xfrm>
        </p:spPr>
        <p:txBody>
          <a:bodyPr>
            <a:normAutofit/>
          </a:bodyPr>
          <a:lstStyle>
            <a:lvl1pPr>
              <a:lnSpc>
                <a:spcPct val="150000"/>
              </a:lnSpc>
              <a:defRPr sz="1600">
                <a:solidFill>
                  <a:schemeClr val="bg1"/>
                </a:solidFill>
              </a:defRPr>
            </a:lvl1pPr>
            <a:lvl2pPr>
              <a:lnSpc>
                <a:spcPct val="150000"/>
              </a:lnSpc>
              <a:defRPr sz="1400">
                <a:solidFill>
                  <a:schemeClr val="bg1"/>
                </a:solidFill>
              </a:defRPr>
            </a:lvl2pPr>
            <a:lvl3pPr>
              <a:lnSpc>
                <a:spcPct val="150000"/>
              </a:lnSpc>
              <a:defRPr sz="1200">
                <a:solidFill>
                  <a:schemeClr val="bg1"/>
                </a:solidFill>
              </a:defRPr>
            </a:lvl3pPr>
            <a:lvl4pPr>
              <a:lnSpc>
                <a:spcPct val="150000"/>
              </a:lnSpc>
              <a:defRPr sz="1100">
                <a:solidFill>
                  <a:schemeClr val="bg1"/>
                </a:solidFill>
              </a:defRPr>
            </a:lvl4pPr>
            <a:lvl5pPr>
              <a:lnSpc>
                <a:spcPct val="150000"/>
              </a:lnSpc>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Rectangle 17">
            <a:extLst>
              <a:ext uri="{FF2B5EF4-FFF2-40B4-BE49-F238E27FC236}">
                <a16:creationId xmlns:a16="http://schemas.microsoft.com/office/drawing/2014/main" id="{6EDCBFD0-7AE5-4346-AD3A-01F956626091}"/>
              </a:ext>
            </a:extLst>
          </p:cNvPr>
          <p:cNvSpPr/>
          <p:nvPr userDrawn="1"/>
        </p:nvSpPr>
        <p:spPr>
          <a:xfrm>
            <a:off x="4430488" y="0"/>
            <a:ext cx="2873833" cy="5426414"/>
          </a:xfrm>
          <a:prstGeom prst="rect">
            <a:avLst/>
          </a:prstGeom>
          <a:noFill/>
          <a:ln w="889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Picture Placeholder 13">
            <a:extLst>
              <a:ext uri="{FF2B5EF4-FFF2-40B4-BE49-F238E27FC236}">
                <a16:creationId xmlns:a16="http://schemas.microsoft.com/office/drawing/2014/main" id="{354FBDC8-CD65-4972-A821-C25297B1A8AB}"/>
              </a:ext>
            </a:extLst>
          </p:cNvPr>
          <p:cNvSpPr>
            <a:spLocks noGrp="1"/>
          </p:cNvSpPr>
          <p:nvPr>
            <p:ph type="pic" sz="quarter" idx="15"/>
          </p:nvPr>
        </p:nvSpPr>
        <p:spPr>
          <a:xfrm>
            <a:off x="4659085" y="489291"/>
            <a:ext cx="2873833" cy="5920920"/>
          </a:xfrm>
          <a:solidFill>
            <a:schemeClr val="bg1"/>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A41F4A2F-9480-4E94-806C-5D65C71DFB9F}"/>
              </a:ext>
            </a:extLst>
          </p:cNvPr>
          <p:cNvSpPr>
            <a:spLocks noGrp="1"/>
          </p:cNvSpPr>
          <p:nvPr>
            <p:ph type="title"/>
          </p:nvPr>
        </p:nvSpPr>
        <p:spPr>
          <a:xfrm>
            <a:off x="595884" y="0"/>
            <a:ext cx="3834596" cy="1124404"/>
          </a:xfrm>
        </p:spPr>
        <p:txBody>
          <a:bodyPr>
            <a:noAutofit/>
          </a:bodyPr>
          <a:lstStyle>
            <a:lvl1pPr>
              <a:defRPr sz="2800"/>
            </a:lvl1pPr>
          </a:lstStyle>
          <a:p>
            <a:r>
              <a:rPr lang="en-US"/>
              <a:t>Click to edit Master title style</a:t>
            </a:r>
          </a:p>
        </p:txBody>
      </p:sp>
      <p:sp>
        <p:nvSpPr>
          <p:cNvPr id="5" name="Footer Placeholder 4">
            <a:extLst>
              <a:ext uri="{FF2B5EF4-FFF2-40B4-BE49-F238E27FC236}">
                <a16:creationId xmlns:a16="http://schemas.microsoft.com/office/drawing/2014/main" id="{750DA028-023B-4883-9A48-70FD7A2E5226}"/>
              </a:ext>
            </a:extLst>
          </p:cNvPr>
          <p:cNvSpPr>
            <a:spLocks noGrp="1"/>
          </p:cNvSpPr>
          <p:nvPr>
            <p:ph type="ftr" sz="quarter" idx="16"/>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492AA6DE-6D7A-4135-8B9F-99A91527F21D}"/>
              </a:ext>
            </a:extLst>
          </p:cNvPr>
          <p:cNvSpPr>
            <a:spLocks noGrp="1"/>
          </p:cNvSpPr>
          <p:nvPr>
            <p:ph type="sldNum" sz="quarter" idx="17"/>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34621179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42E9CCD-6BB8-4209-A6BA-851867956084}"/>
              </a:ext>
            </a:extLst>
          </p:cNvPr>
          <p:cNvSpPr>
            <a:spLocks noGrp="1"/>
          </p:cNvSpPr>
          <p:nvPr>
            <p:ph sz="quarter" idx="16"/>
          </p:nvPr>
        </p:nvSpPr>
        <p:spPr>
          <a:xfrm>
            <a:off x="6400192" y="470641"/>
            <a:ext cx="5220309" cy="59167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a:extLst>
              <a:ext uri="{FF2B5EF4-FFF2-40B4-BE49-F238E27FC236}">
                <a16:creationId xmlns:a16="http://schemas.microsoft.com/office/drawing/2014/main" id="{1E8CB484-5390-4B2F-9BFB-D0733BEE88A5}"/>
              </a:ext>
            </a:extLst>
          </p:cNvPr>
          <p:cNvGrpSpPr/>
          <p:nvPr userDrawn="1"/>
        </p:nvGrpSpPr>
        <p:grpSpPr>
          <a:xfrm>
            <a:off x="657062" y="435126"/>
            <a:ext cx="5134750" cy="6215741"/>
            <a:chOff x="252031" y="391887"/>
            <a:chExt cx="7433283" cy="6215741"/>
          </a:xfrm>
        </p:grpSpPr>
        <p:sp>
          <p:nvSpPr>
            <p:cNvPr id="24" name="Rectangle 23">
              <a:extLst>
                <a:ext uri="{FF2B5EF4-FFF2-40B4-BE49-F238E27FC236}">
                  <a16:creationId xmlns:a16="http://schemas.microsoft.com/office/drawing/2014/main" id="{A8354BDC-9788-4AB5-A841-99D95C68804F}"/>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36778BD9-B865-4156-B319-6A8242F0D4D5}"/>
                </a:ext>
              </a:extLst>
            </p:cNvPr>
            <p:cNvSpPr/>
            <p:nvPr userDrawn="1"/>
          </p:nvSpPr>
          <p:spPr>
            <a:xfrm>
              <a:off x="609600" y="391887"/>
              <a:ext cx="7075714" cy="5878284"/>
            </a:xfrm>
            <a:prstGeom prst="rect">
              <a:avLst/>
            </a:prstGeom>
            <a:no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AEB70006-7799-4F63-912B-45662CE14500}"/>
                </a:ext>
              </a:extLst>
            </p:cNvPr>
            <p:cNvSpPr/>
            <p:nvPr userDrawn="1"/>
          </p:nvSpPr>
          <p:spPr>
            <a:xfrm>
              <a:off x="252031" y="655467"/>
              <a:ext cx="6475341"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599169" y="1099004"/>
            <a:ext cx="4226025" cy="573989"/>
          </a:xfrm>
        </p:spPr>
        <p:txBody>
          <a:bodyPr lIns="0" rIns="0">
            <a:noAutofit/>
          </a:bodyPr>
          <a:lstStyle>
            <a:lvl1pPr>
              <a:defRPr sz="3200" b="1" spc="0">
                <a:solidFill>
                  <a:schemeClr val="bg1"/>
                </a:solidFill>
                <a:latin typeface="+mj-lt"/>
              </a:defRPr>
            </a:lvl1pPr>
          </a:lstStyle>
          <a:p>
            <a:r>
              <a:rPr lang="en-US" dirty="0"/>
              <a:t>CLICK TO EDIT MASTER</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599169" y="2145234"/>
            <a:ext cx="4226025" cy="3857329"/>
          </a:xfrm>
        </p:spPr>
        <p:txBody>
          <a:bodyPr lIns="0" rIns="0">
            <a:normAutofit/>
          </a:bodyPr>
          <a:lstStyle>
            <a:lvl1pPr>
              <a:lnSpc>
                <a:spcPct val="150000"/>
              </a:lnSpc>
              <a:defRPr sz="1600">
                <a:solidFill>
                  <a:schemeClr val="bg1"/>
                </a:solidFill>
              </a:defRPr>
            </a:lvl1pPr>
            <a:lvl2pPr>
              <a:lnSpc>
                <a:spcPct val="150000"/>
              </a:lnSpc>
              <a:defRPr sz="1600">
                <a:solidFill>
                  <a:schemeClr val="bg1"/>
                </a:solidFill>
              </a:defRPr>
            </a:lvl2pPr>
            <a:lvl3pPr>
              <a:lnSpc>
                <a:spcPct val="150000"/>
              </a:lnSpc>
              <a:defRPr sz="1400">
                <a:solidFill>
                  <a:schemeClr val="bg1"/>
                </a:solidFill>
              </a:defRPr>
            </a:lvl3pPr>
            <a:lvl4pPr>
              <a:lnSpc>
                <a:spcPct val="150000"/>
              </a:lnSpc>
              <a:defRPr sz="1200">
                <a:solidFill>
                  <a:schemeClr val="bg1"/>
                </a:solidFill>
              </a:defRPr>
            </a:lvl4pPr>
            <a:lvl5pPr>
              <a:lnSpc>
                <a:spcPct val="150000"/>
              </a:lnSpc>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6CAAB964-0A56-4842-AA82-7610F726CD14}"/>
              </a:ext>
            </a:extLst>
          </p:cNvPr>
          <p:cNvSpPr>
            <a:spLocks noGrp="1"/>
          </p:cNvSpPr>
          <p:nvPr>
            <p:ph type="body" idx="13" hasCustomPrompt="1"/>
          </p:nvPr>
        </p:nvSpPr>
        <p:spPr>
          <a:xfrm>
            <a:off x="611804" y="1737564"/>
            <a:ext cx="4197803" cy="407670"/>
          </a:xfrm>
        </p:spPr>
        <p:txBody>
          <a:bodyPr lIns="0" rIns="0">
            <a:noAutofit/>
          </a:bodyPr>
          <a:lstStyle>
            <a:lvl1pPr marL="0" indent="0">
              <a:buNone/>
              <a:defRPr sz="2000" spc="6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STYLES</a:t>
            </a:r>
          </a:p>
        </p:txBody>
      </p:sp>
      <p:sp>
        <p:nvSpPr>
          <p:cNvPr id="4" name="Footer Placeholder 3">
            <a:extLst>
              <a:ext uri="{FF2B5EF4-FFF2-40B4-BE49-F238E27FC236}">
                <a16:creationId xmlns:a16="http://schemas.microsoft.com/office/drawing/2014/main" id="{15311BA1-4F61-4FA7-9C20-685B3689CAEF}"/>
              </a:ext>
            </a:extLst>
          </p:cNvPr>
          <p:cNvSpPr>
            <a:spLocks noGrp="1"/>
          </p:cNvSpPr>
          <p:nvPr>
            <p:ph type="ftr" sz="quarter" idx="17"/>
          </p:nvPr>
        </p:nvSpPr>
        <p:spPr/>
        <p:txBody>
          <a:bodyPr/>
          <a:lstStyle/>
          <a:p>
            <a:r>
              <a:rPr lang="en-US" dirty="0"/>
              <a:t>Add a Footer</a:t>
            </a:r>
          </a:p>
        </p:txBody>
      </p:sp>
      <p:sp>
        <p:nvSpPr>
          <p:cNvPr id="8" name="Slide Number Placeholder 7">
            <a:extLst>
              <a:ext uri="{FF2B5EF4-FFF2-40B4-BE49-F238E27FC236}">
                <a16:creationId xmlns:a16="http://schemas.microsoft.com/office/drawing/2014/main" id="{8EF357A5-40C6-41A4-B1BE-0AF78D459AC3}"/>
              </a:ext>
            </a:extLst>
          </p:cNvPr>
          <p:cNvSpPr>
            <a:spLocks noGrp="1"/>
          </p:cNvSpPr>
          <p:nvPr>
            <p:ph type="sldNum" sz="quarter" idx="18"/>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19850899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CD688C-90DA-4D2F-90AB-D4AFD659FA20}"/>
              </a:ext>
            </a:extLst>
          </p:cNvPr>
          <p:cNvSpPr>
            <a:spLocks noGrp="1"/>
          </p:cNvSpPr>
          <p:nvPr>
            <p:ph type="dt" sz="half" idx="10"/>
          </p:nvPr>
        </p:nvSpPr>
        <p:spPr/>
        <p:txBody>
          <a:bodyPr/>
          <a:lstStyle/>
          <a:p>
            <a:fld id="{9147B3D1-68DB-4329-A162-F2CCC95D5519}" type="datetimeFigureOut">
              <a:rPr lang="en-US" smtClean="0"/>
              <a:t>2/17/25</a:t>
            </a:fld>
            <a:endParaRPr lang="en-US"/>
          </a:p>
        </p:txBody>
      </p:sp>
      <p:sp>
        <p:nvSpPr>
          <p:cNvPr id="3" name="Footer Placeholder 2">
            <a:extLst>
              <a:ext uri="{FF2B5EF4-FFF2-40B4-BE49-F238E27FC236}">
                <a16:creationId xmlns:a16="http://schemas.microsoft.com/office/drawing/2014/main" id="{3026EDF6-102C-4520-88C4-15B8AF637B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5E1089-81C2-4E91-B7F5-7F1E94F885F5}"/>
              </a:ext>
            </a:extLst>
          </p:cNvPr>
          <p:cNvSpPr>
            <a:spLocks noGrp="1"/>
          </p:cNvSpPr>
          <p:nvPr>
            <p:ph type="sldNum" sz="quarter" idx="12"/>
          </p:nvPr>
        </p:nvSpPr>
        <p:spPr/>
        <p:txBody>
          <a:bodyPr/>
          <a:lstStyle/>
          <a:p>
            <a:fld id="{38FE4162-7199-45F4-B0FE-D8721B9C8EAE}" type="slidenum">
              <a:rPr lang="en-US" smtClean="0"/>
              <a:t>‹#›</a:t>
            </a:fld>
            <a:endParaRPr lang="en-US"/>
          </a:p>
        </p:txBody>
      </p:sp>
    </p:spTree>
    <p:extLst>
      <p:ext uri="{BB962C8B-B14F-4D97-AF65-F5344CB8AC3E}">
        <p14:creationId xmlns:p14="http://schemas.microsoft.com/office/powerpoint/2010/main" val="2114456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42204-C5CA-4088-A3ED-D926D8C661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1D2525-4E3C-40A2-B326-CCACB007B9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A6886D-FB17-48F1-88A6-964D55F4AB34}"/>
              </a:ext>
            </a:extLst>
          </p:cNvPr>
          <p:cNvSpPr>
            <a:spLocks noGrp="1"/>
          </p:cNvSpPr>
          <p:nvPr>
            <p:ph type="dt" sz="half" idx="10"/>
          </p:nvPr>
        </p:nvSpPr>
        <p:spPr/>
        <p:txBody>
          <a:bodyPr/>
          <a:lstStyle/>
          <a:p>
            <a:fld id="{9147B3D1-68DB-4329-A162-F2CCC95D5519}" type="datetimeFigureOut">
              <a:rPr lang="en-US" smtClean="0"/>
              <a:t>2/17/25</a:t>
            </a:fld>
            <a:endParaRPr lang="en-US"/>
          </a:p>
        </p:txBody>
      </p:sp>
      <p:sp>
        <p:nvSpPr>
          <p:cNvPr id="5" name="Footer Placeholder 4">
            <a:extLst>
              <a:ext uri="{FF2B5EF4-FFF2-40B4-BE49-F238E27FC236}">
                <a16:creationId xmlns:a16="http://schemas.microsoft.com/office/drawing/2014/main" id="{8222B34F-0D93-42C7-8264-E9502D269D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2BB6AD-E102-45F0-B291-40BDF97E8E24}"/>
              </a:ext>
            </a:extLst>
          </p:cNvPr>
          <p:cNvSpPr>
            <a:spLocks noGrp="1"/>
          </p:cNvSpPr>
          <p:nvPr>
            <p:ph type="sldNum" sz="quarter" idx="12"/>
          </p:nvPr>
        </p:nvSpPr>
        <p:spPr/>
        <p:txBody>
          <a:bodyPr/>
          <a:lstStyle/>
          <a:p>
            <a:fld id="{38FE4162-7199-45F4-B0FE-D8721B9C8EAE}" type="slidenum">
              <a:rPr lang="en-US" smtClean="0"/>
              <a:t>‹#›</a:t>
            </a:fld>
            <a:endParaRPr lang="en-US"/>
          </a:p>
        </p:txBody>
      </p:sp>
    </p:spTree>
    <p:extLst>
      <p:ext uri="{BB962C8B-B14F-4D97-AF65-F5344CB8AC3E}">
        <p14:creationId xmlns:p14="http://schemas.microsoft.com/office/powerpoint/2010/main" val="1962812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27163-0654-479F-8486-755B9DB66A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086068-8E31-4CE5-98DD-5837D957C4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DB3EE-0EC6-4F74-929A-EC7D0047803D}"/>
              </a:ext>
            </a:extLst>
          </p:cNvPr>
          <p:cNvSpPr>
            <a:spLocks noGrp="1"/>
          </p:cNvSpPr>
          <p:nvPr>
            <p:ph type="dt" sz="half" idx="10"/>
          </p:nvPr>
        </p:nvSpPr>
        <p:spPr/>
        <p:txBody>
          <a:bodyPr/>
          <a:lstStyle/>
          <a:p>
            <a:fld id="{9147B3D1-68DB-4329-A162-F2CCC95D5519}" type="datetimeFigureOut">
              <a:rPr lang="en-US" smtClean="0"/>
              <a:t>2/17/25</a:t>
            </a:fld>
            <a:endParaRPr lang="en-US"/>
          </a:p>
        </p:txBody>
      </p:sp>
      <p:sp>
        <p:nvSpPr>
          <p:cNvPr id="5" name="Footer Placeholder 4">
            <a:extLst>
              <a:ext uri="{FF2B5EF4-FFF2-40B4-BE49-F238E27FC236}">
                <a16:creationId xmlns:a16="http://schemas.microsoft.com/office/drawing/2014/main" id="{C445DF7C-1C9B-4CC9-9175-A5EF9DE069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7BE5C-85C4-4F7A-9122-2636A16FE26D}"/>
              </a:ext>
            </a:extLst>
          </p:cNvPr>
          <p:cNvSpPr>
            <a:spLocks noGrp="1"/>
          </p:cNvSpPr>
          <p:nvPr>
            <p:ph type="sldNum" sz="quarter" idx="12"/>
          </p:nvPr>
        </p:nvSpPr>
        <p:spPr/>
        <p:txBody>
          <a:bodyPr/>
          <a:lstStyle/>
          <a:p>
            <a:fld id="{38FE4162-7199-45F4-B0FE-D8721B9C8EAE}" type="slidenum">
              <a:rPr lang="en-US" smtClean="0"/>
              <a:t>‹#›</a:t>
            </a:fld>
            <a:endParaRPr lang="en-US"/>
          </a:p>
        </p:txBody>
      </p:sp>
    </p:spTree>
    <p:extLst>
      <p:ext uri="{BB962C8B-B14F-4D97-AF65-F5344CB8AC3E}">
        <p14:creationId xmlns:p14="http://schemas.microsoft.com/office/powerpoint/2010/main" val="218251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CE48F-8C26-4F53-9347-0A56B376C32B}"/>
              </a:ext>
            </a:extLst>
          </p:cNvPr>
          <p:cNvSpPr>
            <a:spLocks noGrp="1"/>
          </p:cNvSpPr>
          <p:nvPr>
            <p:ph type="title"/>
          </p:nvPr>
        </p:nvSpPr>
        <p:spPr>
          <a:xfrm>
            <a:off x="831853"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29BB63-1E49-4A01-9224-069AFAE8B824}"/>
              </a:ext>
            </a:extLst>
          </p:cNvPr>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CAF0D0-EAD9-43A0-A5EE-84597B4ADB99}"/>
              </a:ext>
            </a:extLst>
          </p:cNvPr>
          <p:cNvSpPr>
            <a:spLocks noGrp="1"/>
          </p:cNvSpPr>
          <p:nvPr>
            <p:ph type="dt" sz="half" idx="10"/>
          </p:nvPr>
        </p:nvSpPr>
        <p:spPr/>
        <p:txBody>
          <a:bodyPr/>
          <a:lstStyle/>
          <a:p>
            <a:fld id="{9147B3D1-68DB-4329-A162-F2CCC95D5519}" type="datetimeFigureOut">
              <a:rPr lang="en-US" smtClean="0"/>
              <a:t>2/17/25</a:t>
            </a:fld>
            <a:endParaRPr lang="en-US"/>
          </a:p>
        </p:txBody>
      </p:sp>
      <p:sp>
        <p:nvSpPr>
          <p:cNvPr id="5" name="Footer Placeholder 4">
            <a:extLst>
              <a:ext uri="{FF2B5EF4-FFF2-40B4-BE49-F238E27FC236}">
                <a16:creationId xmlns:a16="http://schemas.microsoft.com/office/drawing/2014/main" id="{640101E6-4895-4D9B-80FA-57FB7F30D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077306-94E6-4015-93C5-A9A4BAABD1E0}"/>
              </a:ext>
            </a:extLst>
          </p:cNvPr>
          <p:cNvSpPr>
            <a:spLocks noGrp="1"/>
          </p:cNvSpPr>
          <p:nvPr>
            <p:ph type="sldNum" sz="quarter" idx="12"/>
          </p:nvPr>
        </p:nvSpPr>
        <p:spPr/>
        <p:txBody>
          <a:bodyPr/>
          <a:lstStyle/>
          <a:p>
            <a:fld id="{38FE4162-7199-45F4-B0FE-D8721B9C8EAE}" type="slidenum">
              <a:rPr lang="en-US" smtClean="0"/>
              <a:t>‹#›</a:t>
            </a:fld>
            <a:endParaRPr lang="en-US"/>
          </a:p>
        </p:txBody>
      </p:sp>
    </p:spTree>
    <p:extLst>
      <p:ext uri="{BB962C8B-B14F-4D97-AF65-F5344CB8AC3E}">
        <p14:creationId xmlns:p14="http://schemas.microsoft.com/office/powerpoint/2010/main" val="2141988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60F6E-199F-4DA3-8303-C70878FD02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E8DCDA-D66A-4ED4-82C9-3D86FE8C51C9}"/>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881BC5-6CCC-4CBC-A99E-2343F504DB74}"/>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224BA-A16F-4BA5-9CBB-98E02766EEB6}"/>
              </a:ext>
            </a:extLst>
          </p:cNvPr>
          <p:cNvSpPr>
            <a:spLocks noGrp="1"/>
          </p:cNvSpPr>
          <p:nvPr>
            <p:ph type="dt" sz="half" idx="10"/>
          </p:nvPr>
        </p:nvSpPr>
        <p:spPr/>
        <p:txBody>
          <a:bodyPr/>
          <a:lstStyle/>
          <a:p>
            <a:fld id="{9147B3D1-68DB-4329-A162-F2CCC95D5519}" type="datetimeFigureOut">
              <a:rPr lang="en-US" smtClean="0"/>
              <a:t>2/17/25</a:t>
            </a:fld>
            <a:endParaRPr lang="en-US"/>
          </a:p>
        </p:txBody>
      </p:sp>
      <p:sp>
        <p:nvSpPr>
          <p:cNvPr id="6" name="Footer Placeholder 5">
            <a:extLst>
              <a:ext uri="{FF2B5EF4-FFF2-40B4-BE49-F238E27FC236}">
                <a16:creationId xmlns:a16="http://schemas.microsoft.com/office/drawing/2014/main" id="{848A7595-23C5-4990-A700-D1318F8B16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1B20C8-050B-4FD1-AA86-5CF822AFAD48}"/>
              </a:ext>
            </a:extLst>
          </p:cNvPr>
          <p:cNvSpPr>
            <a:spLocks noGrp="1"/>
          </p:cNvSpPr>
          <p:nvPr>
            <p:ph type="sldNum" sz="quarter" idx="12"/>
          </p:nvPr>
        </p:nvSpPr>
        <p:spPr/>
        <p:txBody>
          <a:bodyPr/>
          <a:lstStyle/>
          <a:p>
            <a:fld id="{38FE4162-7199-45F4-B0FE-D8721B9C8EAE}" type="slidenum">
              <a:rPr lang="en-US" smtClean="0"/>
              <a:t>‹#›</a:t>
            </a:fld>
            <a:endParaRPr lang="en-US"/>
          </a:p>
        </p:txBody>
      </p:sp>
    </p:spTree>
    <p:extLst>
      <p:ext uri="{BB962C8B-B14F-4D97-AF65-F5344CB8AC3E}">
        <p14:creationId xmlns:p14="http://schemas.microsoft.com/office/powerpoint/2010/main" val="116332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4E4FE-8DC6-4BBC-B704-ED4ACDD63A66}"/>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638AEE-34EA-4EDE-B8BF-BD6B8C15528A}"/>
              </a:ext>
            </a:extLst>
          </p:cNvPr>
          <p:cNvSpPr>
            <a:spLocks noGrp="1"/>
          </p:cNvSpPr>
          <p:nvPr>
            <p:ph type="body" idx="1"/>
          </p:nvPr>
        </p:nvSpPr>
        <p:spPr>
          <a:xfrm>
            <a:off x="83979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80EA82-7BB6-40D2-8479-DB3BFA91D983}"/>
              </a:ext>
            </a:extLst>
          </p:cNvPr>
          <p:cNvSpPr>
            <a:spLocks noGrp="1"/>
          </p:cNvSpPr>
          <p:nvPr>
            <p:ph sz="half" idx="2"/>
          </p:nvPr>
        </p:nvSpPr>
        <p:spPr>
          <a:xfrm>
            <a:off x="839791"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3ECA35-B63F-412B-991E-CE9BFFCF9DD5}"/>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E937C6-8379-4627-8931-30B446FEAD64}"/>
              </a:ext>
            </a:extLst>
          </p:cNvPr>
          <p:cNvSpPr>
            <a:spLocks noGrp="1"/>
          </p:cNvSpPr>
          <p:nvPr>
            <p:ph sz="quarter" idx="4"/>
          </p:nvPr>
        </p:nvSpPr>
        <p:spPr>
          <a:xfrm>
            <a:off x="6172203"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7EB238-85C0-4863-BBB9-A64A8F6B8B3D}"/>
              </a:ext>
            </a:extLst>
          </p:cNvPr>
          <p:cNvSpPr>
            <a:spLocks noGrp="1"/>
          </p:cNvSpPr>
          <p:nvPr>
            <p:ph type="dt" sz="half" idx="10"/>
          </p:nvPr>
        </p:nvSpPr>
        <p:spPr/>
        <p:txBody>
          <a:bodyPr/>
          <a:lstStyle/>
          <a:p>
            <a:fld id="{9147B3D1-68DB-4329-A162-F2CCC95D5519}" type="datetimeFigureOut">
              <a:rPr lang="en-US" smtClean="0"/>
              <a:t>2/17/25</a:t>
            </a:fld>
            <a:endParaRPr lang="en-US"/>
          </a:p>
        </p:txBody>
      </p:sp>
      <p:sp>
        <p:nvSpPr>
          <p:cNvPr id="8" name="Footer Placeholder 7">
            <a:extLst>
              <a:ext uri="{FF2B5EF4-FFF2-40B4-BE49-F238E27FC236}">
                <a16:creationId xmlns:a16="http://schemas.microsoft.com/office/drawing/2014/main" id="{3A3388F8-AE38-4BAA-B1C1-9AABFE9F8E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82CC7E-5AAD-48AD-AED9-476420A1C37E}"/>
              </a:ext>
            </a:extLst>
          </p:cNvPr>
          <p:cNvSpPr>
            <a:spLocks noGrp="1"/>
          </p:cNvSpPr>
          <p:nvPr>
            <p:ph type="sldNum" sz="quarter" idx="12"/>
          </p:nvPr>
        </p:nvSpPr>
        <p:spPr/>
        <p:txBody>
          <a:bodyPr/>
          <a:lstStyle/>
          <a:p>
            <a:fld id="{38FE4162-7199-45F4-B0FE-D8721B9C8EAE}" type="slidenum">
              <a:rPr lang="en-US" smtClean="0"/>
              <a:t>‹#›</a:t>
            </a:fld>
            <a:endParaRPr lang="en-US"/>
          </a:p>
        </p:txBody>
      </p:sp>
    </p:spTree>
    <p:extLst>
      <p:ext uri="{BB962C8B-B14F-4D97-AF65-F5344CB8AC3E}">
        <p14:creationId xmlns:p14="http://schemas.microsoft.com/office/powerpoint/2010/main" val="1907635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3B8C1-1056-49D7-A4FC-F41FA3C5FC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EA66A4-54E9-4415-8362-88C18708C3F9}"/>
              </a:ext>
            </a:extLst>
          </p:cNvPr>
          <p:cNvSpPr>
            <a:spLocks noGrp="1"/>
          </p:cNvSpPr>
          <p:nvPr>
            <p:ph type="dt" sz="half" idx="10"/>
          </p:nvPr>
        </p:nvSpPr>
        <p:spPr/>
        <p:txBody>
          <a:bodyPr/>
          <a:lstStyle/>
          <a:p>
            <a:fld id="{9147B3D1-68DB-4329-A162-F2CCC95D5519}" type="datetimeFigureOut">
              <a:rPr lang="en-US" smtClean="0"/>
              <a:t>2/17/25</a:t>
            </a:fld>
            <a:endParaRPr lang="en-US"/>
          </a:p>
        </p:txBody>
      </p:sp>
      <p:sp>
        <p:nvSpPr>
          <p:cNvPr id="4" name="Footer Placeholder 3">
            <a:extLst>
              <a:ext uri="{FF2B5EF4-FFF2-40B4-BE49-F238E27FC236}">
                <a16:creationId xmlns:a16="http://schemas.microsoft.com/office/drawing/2014/main" id="{8F7EAC4E-C6DA-4790-A88F-21D32227FB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8B4454-6154-4EDB-B5EF-B34CE166EB07}"/>
              </a:ext>
            </a:extLst>
          </p:cNvPr>
          <p:cNvSpPr>
            <a:spLocks noGrp="1"/>
          </p:cNvSpPr>
          <p:nvPr>
            <p:ph type="sldNum" sz="quarter" idx="12"/>
          </p:nvPr>
        </p:nvSpPr>
        <p:spPr/>
        <p:txBody>
          <a:bodyPr/>
          <a:lstStyle/>
          <a:p>
            <a:fld id="{38FE4162-7199-45F4-B0FE-D8721B9C8EAE}" type="slidenum">
              <a:rPr lang="en-US" smtClean="0"/>
              <a:t>‹#›</a:t>
            </a:fld>
            <a:endParaRPr lang="en-US"/>
          </a:p>
        </p:txBody>
      </p:sp>
    </p:spTree>
    <p:extLst>
      <p:ext uri="{BB962C8B-B14F-4D97-AF65-F5344CB8AC3E}">
        <p14:creationId xmlns:p14="http://schemas.microsoft.com/office/powerpoint/2010/main" val="4073810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1B99F-8939-4904-AF43-137E5F06BDBF}"/>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9078EF-0BB5-4F6C-A7FC-3130A25308F2}"/>
              </a:ext>
            </a:extLst>
          </p:cNvPr>
          <p:cNvSpPr>
            <a:spLocks noGrp="1"/>
          </p:cNvSpPr>
          <p:nvPr>
            <p:ph idx="1"/>
          </p:nvPr>
        </p:nvSpPr>
        <p:spPr>
          <a:xfrm>
            <a:off x="5183190"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C71E5B-B3FA-417B-B2C1-C3923B237603}"/>
              </a:ext>
            </a:extLst>
          </p:cNvPr>
          <p:cNvSpPr>
            <a:spLocks noGrp="1"/>
          </p:cNvSpPr>
          <p:nvPr>
            <p:ph type="body" sz="half" idx="2"/>
          </p:nvPr>
        </p:nvSpPr>
        <p:spPr>
          <a:xfrm>
            <a:off x="839791"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241BB8-C363-4F25-98BF-D16485D3AD6E}"/>
              </a:ext>
            </a:extLst>
          </p:cNvPr>
          <p:cNvSpPr>
            <a:spLocks noGrp="1"/>
          </p:cNvSpPr>
          <p:nvPr>
            <p:ph type="dt" sz="half" idx="10"/>
          </p:nvPr>
        </p:nvSpPr>
        <p:spPr/>
        <p:txBody>
          <a:bodyPr/>
          <a:lstStyle/>
          <a:p>
            <a:fld id="{9147B3D1-68DB-4329-A162-F2CCC95D5519}" type="datetimeFigureOut">
              <a:rPr lang="en-US" smtClean="0"/>
              <a:t>2/17/25</a:t>
            </a:fld>
            <a:endParaRPr lang="en-US"/>
          </a:p>
        </p:txBody>
      </p:sp>
      <p:sp>
        <p:nvSpPr>
          <p:cNvPr id="6" name="Footer Placeholder 5">
            <a:extLst>
              <a:ext uri="{FF2B5EF4-FFF2-40B4-BE49-F238E27FC236}">
                <a16:creationId xmlns:a16="http://schemas.microsoft.com/office/drawing/2014/main" id="{590D7D2B-9CF9-4C05-BD55-52209099CC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282BC7-D82E-485B-BD9C-E7CC3EA1D4E6}"/>
              </a:ext>
            </a:extLst>
          </p:cNvPr>
          <p:cNvSpPr>
            <a:spLocks noGrp="1"/>
          </p:cNvSpPr>
          <p:nvPr>
            <p:ph type="sldNum" sz="quarter" idx="12"/>
          </p:nvPr>
        </p:nvSpPr>
        <p:spPr/>
        <p:txBody>
          <a:bodyPr/>
          <a:lstStyle/>
          <a:p>
            <a:fld id="{38FE4162-7199-45F4-B0FE-D8721B9C8EAE}" type="slidenum">
              <a:rPr lang="en-US" smtClean="0"/>
              <a:t>‹#›</a:t>
            </a:fld>
            <a:endParaRPr lang="en-US"/>
          </a:p>
        </p:txBody>
      </p:sp>
    </p:spTree>
    <p:extLst>
      <p:ext uri="{BB962C8B-B14F-4D97-AF65-F5344CB8AC3E}">
        <p14:creationId xmlns:p14="http://schemas.microsoft.com/office/powerpoint/2010/main" val="670911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F2E3B9-B8B4-46EF-8EFB-0BC46213852B}"/>
              </a:ext>
            </a:extLst>
          </p:cNvPr>
          <p:cNvSpPr>
            <a:spLocks noGrp="1"/>
          </p:cNvSpPr>
          <p:nvPr>
            <p:ph type="title"/>
          </p:nvPr>
        </p:nvSpPr>
        <p:spPr>
          <a:xfrm>
            <a:off x="838204"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9C23A9-E0F1-44FA-94E4-A04E86960221}"/>
              </a:ext>
            </a:extLst>
          </p:cNvPr>
          <p:cNvSpPr>
            <a:spLocks noGrp="1"/>
          </p:cNvSpPr>
          <p:nvPr>
            <p:ph type="body" idx="1"/>
          </p:nvPr>
        </p:nvSpPr>
        <p:spPr>
          <a:xfrm>
            <a:off x="838204"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6E48D8-B335-4BD6-A9C8-09A3A1E9DAA3}"/>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47B3D1-68DB-4329-A162-F2CCC95D5519}" type="datetimeFigureOut">
              <a:rPr lang="en-US" smtClean="0"/>
              <a:t>2/17/25</a:t>
            </a:fld>
            <a:endParaRPr lang="en-US"/>
          </a:p>
        </p:txBody>
      </p:sp>
      <p:sp>
        <p:nvSpPr>
          <p:cNvPr id="5" name="Footer Placeholder 4">
            <a:extLst>
              <a:ext uri="{FF2B5EF4-FFF2-40B4-BE49-F238E27FC236}">
                <a16:creationId xmlns:a16="http://schemas.microsoft.com/office/drawing/2014/main" id="{FBBA8C59-2370-4514-AEC5-CE562D57160C}"/>
              </a:ext>
            </a:extLst>
          </p:cNvPr>
          <p:cNvSpPr>
            <a:spLocks noGrp="1"/>
          </p:cNvSpPr>
          <p:nvPr>
            <p:ph type="ftr" sz="quarter" idx="3"/>
          </p:nvPr>
        </p:nvSpPr>
        <p:spPr>
          <a:xfrm>
            <a:off x="4038604"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E1800A-BFE6-401B-9A6F-D30E70999887}"/>
              </a:ext>
            </a:extLst>
          </p:cNvPr>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FE4162-7199-45F4-B0FE-D8721B9C8EAE}" type="slidenum">
              <a:rPr lang="en-US" smtClean="0"/>
              <a:t>‹#›</a:t>
            </a:fld>
            <a:endParaRPr lang="en-US"/>
          </a:p>
        </p:txBody>
      </p:sp>
      <p:pic>
        <p:nvPicPr>
          <p:cNvPr id="7" name="Picture 6" descr="A close up of a logo&#10;&#10;Description automatically generated">
            <a:extLst>
              <a:ext uri="{FF2B5EF4-FFF2-40B4-BE49-F238E27FC236}">
                <a16:creationId xmlns:a16="http://schemas.microsoft.com/office/drawing/2014/main" id="{F13172B7-65BC-4399-81A5-52CC5101074F}"/>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148EBBA7-4DCC-4208-9099-7DABFC05277D}"/>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5202049" y="6359675"/>
            <a:ext cx="1787909" cy="279774"/>
          </a:xfrm>
          <a:prstGeom prst="rect">
            <a:avLst/>
          </a:prstGeom>
        </p:spPr>
      </p:pic>
      <p:sp>
        <p:nvSpPr>
          <p:cNvPr id="9" name="TextBox 8">
            <a:extLst>
              <a:ext uri="{FF2B5EF4-FFF2-40B4-BE49-F238E27FC236}">
                <a16:creationId xmlns:a16="http://schemas.microsoft.com/office/drawing/2014/main" id="{53667457-21D4-4F1A-B775-8E2EB8664347}"/>
              </a:ext>
            </a:extLst>
          </p:cNvPr>
          <p:cNvSpPr txBox="1"/>
          <p:nvPr userDrawn="1"/>
        </p:nvSpPr>
        <p:spPr>
          <a:xfrm>
            <a:off x="0" y="6393227"/>
            <a:ext cx="4668252" cy="477054"/>
          </a:xfrm>
          <a:prstGeom prst="rect">
            <a:avLst/>
          </a:prstGeom>
          <a:noFill/>
        </p:spPr>
        <p:txBody>
          <a:bodyPr wrap="square" rtlCol="0">
            <a:spAutoFit/>
          </a:bodyPr>
          <a:lstStyle/>
          <a:p>
            <a:r>
              <a:rPr lang="en-US" sz="1100" dirty="0">
                <a:solidFill>
                  <a:schemeClr val="bg1"/>
                </a:solidFill>
              </a:rPr>
              <a:t>CONFIDENTIAL INTERNAL PRESENTATION MATERIALS.  </a:t>
            </a:r>
          </a:p>
          <a:p>
            <a:r>
              <a:rPr lang="en-US" sz="1100" dirty="0">
                <a:solidFill>
                  <a:schemeClr val="bg1"/>
                </a:solidFill>
              </a:rPr>
              <a:t>NOT TO BE REPRODUCED OR DISTRIBUTED BY RECIPIENTS</a:t>
            </a:r>
            <a:r>
              <a:rPr lang="en-US" sz="1400" dirty="0">
                <a:solidFill>
                  <a:schemeClr val="bg1"/>
                </a:solidFill>
              </a:rPr>
              <a:t>. </a:t>
            </a:r>
          </a:p>
        </p:txBody>
      </p:sp>
      <p:pic>
        <p:nvPicPr>
          <p:cNvPr id="10" name="Picture 9" descr="A close up of a sign&#10;&#10;Description automatically generated">
            <a:extLst>
              <a:ext uri="{FF2B5EF4-FFF2-40B4-BE49-F238E27FC236}">
                <a16:creationId xmlns:a16="http://schemas.microsoft.com/office/drawing/2014/main" id="{857D4E2C-3B2C-4D7D-836A-CEF4F3D2F624}"/>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10488250" y="215608"/>
            <a:ext cx="1529460" cy="239232"/>
          </a:xfrm>
          <a:prstGeom prst="rect">
            <a:avLst/>
          </a:prstGeom>
        </p:spPr>
      </p:pic>
    </p:spTree>
    <p:extLst>
      <p:ext uri="{BB962C8B-B14F-4D97-AF65-F5344CB8AC3E}">
        <p14:creationId xmlns:p14="http://schemas.microsoft.com/office/powerpoint/2010/main" val="3100986500"/>
      </p:ext>
    </p:extLst>
  </p:cSld>
  <p:clrMap bg1="lt1" tx1="dk1" bg2="lt2" tx2="dk2" accent1="accent1" accent2="accent2" accent3="accent3" accent4="accent4" accent5="accent5" accent6="accent6" hlink="hlink" folHlink="folHlink"/>
  <p:sldLayoutIdLst>
    <p:sldLayoutId id="2147483673" r:id="rId1"/>
    <p:sldLayoutId id="2147483676" r:id="rId2"/>
    <p:sldLayoutId id="2147483677" r:id="rId3"/>
    <p:sldLayoutId id="2147483662" r:id="rId4"/>
    <p:sldLayoutId id="2147483674" r:id="rId5"/>
    <p:sldLayoutId id="2147483664" r:id="rId6"/>
    <p:sldLayoutId id="2147483665" r:id="rId7"/>
    <p:sldLayoutId id="2147483678" r:id="rId8"/>
    <p:sldLayoutId id="2147483679" r:id="rId9"/>
    <p:sldLayoutId id="2147483669" r:id="rId10"/>
    <p:sldLayoutId id="2147483670" r:id="rId11"/>
    <p:sldLayoutId id="2147483671" r:id="rId12"/>
    <p:sldLayoutId id="2147483672" r:id="rId13"/>
    <p:sldLayoutId id="2147483680" r:id="rId14"/>
    <p:sldLayoutId id="2147483681" r:id="rId15"/>
    <p:sldLayoutId id="214748368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3" Type="http://schemas.openxmlformats.org/officeDocument/2006/relationships/image" Target="../media/image31.jpeg"/><Relationship Id="rId7" Type="http://schemas.openxmlformats.org/officeDocument/2006/relationships/image" Target="../media/image35.jpeg"/><Relationship Id="rId12"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pn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jpe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jpeg"/></Relationships>
</file>

<file path=ppt/slides/_rels/slide19.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78.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81.emf"/></Relationships>
</file>

<file path=ppt/slides/_rels/slide2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eg"/></Relationships>
</file>

<file path=ppt/slides/_rels/slide2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jpeg"/></Relationships>
</file>

<file path=ppt/slides/_rels/slide24.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92.jpeg"/><Relationship Id="rId4" Type="http://schemas.openxmlformats.org/officeDocument/2006/relationships/image" Target="../media/image91.jpeg"/></Relationships>
</file>

<file path=ppt/slides/_rels/slide26.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jpeg"/><Relationship Id="rId9" Type="http://schemas.openxmlformats.org/officeDocument/2006/relationships/image" Target="../media/image99.jpeg"/></Relationships>
</file>

<file path=ppt/slides/_rels/slide2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106.png"/><Relationship Id="rId4" Type="http://schemas.openxmlformats.org/officeDocument/2006/relationships/image" Target="../media/image105.jpeg"/></Relationships>
</file>

<file path=ppt/slides/_rels/slide2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118.jpg"/><Relationship Id="rId5" Type="http://schemas.openxmlformats.org/officeDocument/2006/relationships/image" Target="../media/image117.jpg"/><Relationship Id="rId4" Type="http://schemas.openxmlformats.org/officeDocument/2006/relationships/image" Target="../media/image116.jpg"/></Relationships>
</file>

<file path=ppt/slides/_rels/slide33.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122.jpg"/><Relationship Id="rId5" Type="http://schemas.openxmlformats.org/officeDocument/2006/relationships/image" Target="../media/image121.jpg"/><Relationship Id="rId4" Type="http://schemas.openxmlformats.org/officeDocument/2006/relationships/image" Target="../media/image120.jpg"/></Relationships>
</file>

<file path=ppt/slides/_rels/slide3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124.jpeg"/></Relationships>
</file>

<file path=ppt/slides/_rels/slide3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3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3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132.jpe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133.jpeg"/><Relationship Id="rId4" Type="http://schemas.openxmlformats.org/officeDocument/2006/relationships/image" Target="../media/image132.jpeg"/></Relationships>
</file>

<file path=ppt/slides/_rels/slide4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4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138.png"/><Relationship Id="rId5" Type="http://schemas.openxmlformats.org/officeDocument/2006/relationships/image" Target="../media/image137.jpeg"/><Relationship Id="rId4" Type="http://schemas.openxmlformats.org/officeDocument/2006/relationships/image" Target="../media/image136.jpeg"/></Relationships>
</file>

<file path=ppt/slides/_rels/slide4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445F47-6D74-450C-BC16-998D2021AD78}"/>
              </a:ext>
            </a:extLst>
          </p:cNvPr>
          <p:cNvSpPr>
            <a:spLocks noGrp="1"/>
          </p:cNvSpPr>
          <p:nvPr>
            <p:ph type="ctrTitle"/>
          </p:nvPr>
        </p:nvSpPr>
        <p:spPr/>
        <p:txBody>
          <a:bodyPr/>
          <a:lstStyle/>
          <a:p>
            <a:r>
              <a:rPr lang="en-US" dirty="0"/>
              <a:t>Vibration Analysis and Thermography</a:t>
            </a:r>
          </a:p>
        </p:txBody>
      </p:sp>
      <p:sp>
        <p:nvSpPr>
          <p:cNvPr id="8" name="Text Placeholder 7">
            <a:extLst>
              <a:ext uri="{FF2B5EF4-FFF2-40B4-BE49-F238E27FC236}">
                <a16:creationId xmlns:a16="http://schemas.microsoft.com/office/drawing/2014/main" id="{E79DECD2-B85E-4CB3-BBFB-C64131454B65}"/>
              </a:ext>
            </a:extLst>
          </p:cNvPr>
          <p:cNvSpPr>
            <a:spLocks noGrp="1"/>
          </p:cNvSpPr>
          <p:nvPr>
            <p:ph type="subTitle" idx="1"/>
          </p:nvPr>
        </p:nvSpPr>
        <p:spPr/>
        <p:txBody>
          <a:bodyPr>
            <a:normAutofit/>
          </a:bodyPr>
          <a:lstStyle/>
          <a:p>
            <a:r>
              <a:rPr lang="en-US" dirty="0"/>
              <a:t>Presented by:  Alta Mine Services</a:t>
            </a:r>
          </a:p>
          <a:p>
            <a:r>
              <a:rPr lang="en-US" dirty="0"/>
              <a:t>Michigan Aggregates Annual Meeting 2025</a:t>
            </a:r>
          </a:p>
          <a:p>
            <a:endParaRPr lang="en-US" dirty="0"/>
          </a:p>
        </p:txBody>
      </p:sp>
      <p:sp>
        <p:nvSpPr>
          <p:cNvPr id="4" name="Rectangle 3">
            <a:extLst>
              <a:ext uri="{FF2B5EF4-FFF2-40B4-BE49-F238E27FC236}">
                <a16:creationId xmlns:a16="http://schemas.microsoft.com/office/drawing/2014/main" id="{0D86191A-C5D6-D700-91E2-B521234F3146}"/>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6069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35333-BBBE-2212-BF48-DFB3BAFC02F5}"/>
            </a:ext>
          </a:extLst>
        </p:cNvPr>
        <p:cNvGrpSpPr/>
        <p:nvPr/>
      </p:nvGrpSpPr>
      <p:grpSpPr>
        <a:xfrm>
          <a:off x="0" y="0"/>
          <a:ext cx="0" cy="0"/>
          <a:chOff x="0" y="0"/>
          <a:chExt cx="0" cy="0"/>
        </a:xfrm>
      </p:grpSpPr>
      <p:pic>
        <p:nvPicPr>
          <p:cNvPr id="5130" name="Picture 10" descr="A render of a CTC TXFA331 stainless steel, side exit triaxial industrial accelerometer with axis orientation diagram.">
            <a:extLst>
              <a:ext uri="{FF2B5EF4-FFF2-40B4-BE49-F238E27FC236}">
                <a16:creationId xmlns:a16="http://schemas.microsoft.com/office/drawing/2014/main" id="{DDA17D74-703B-4DF3-0BA2-A76A29A91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3975" y="1352911"/>
            <a:ext cx="1578295" cy="157829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FC27AEE5-DCA1-4213-DB11-EF83B7C377D1}"/>
              </a:ext>
            </a:extLst>
          </p:cNvPr>
          <p:cNvSpPr>
            <a:spLocks noGrp="1"/>
          </p:cNvSpPr>
          <p:nvPr>
            <p:ph type="title"/>
          </p:nvPr>
        </p:nvSpPr>
        <p:spPr/>
        <p:txBody>
          <a:bodyPr/>
          <a:lstStyle/>
          <a:p>
            <a:r>
              <a:rPr lang="en-US" dirty="0"/>
              <a:t>Vibration Analysis– Tools of the Trade</a:t>
            </a:r>
          </a:p>
        </p:txBody>
      </p:sp>
      <p:sp>
        <p:nvSpPr>
          <p:cNvPr id="13" name="Rectangle 12">
            <a:extLst>
              <a:ext uri="{FF2B5EF4-FFF2-40B4-BE49-F238E27FC236}">
                <a16:creationId xmlns:a16="http://schemas.microsoft.com/office/drawing/2014/main" id="{0E3A5A6D-1CA5-9B95-A9B4-361CA22E54BF}"/>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EK_Enpac2500DataCollector_front1-large_312w255h">
            <a:extLst>
              <a:ext uri="{FF2B5EF4-FFF2-40B4-BE49-F238E27FC236}">
                <a16:creationId xmlns:a16="http://schemas.microsoft.com/office/drawing/2014/main" id="{1E2B24B8-8F19-790B-504F-A56CB2F390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97" r="19190"/>
          <a:stretch/>
        </p:blipFill>
        <p:spPr bwMode="auto">
          <a:xfrm>
            <a:off x="10052300" y="1874204"/>
            <a:ext cx="1914258" cy="24288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oute-Based Vibration Analysis vs. Permanent Monitoring | CTC">
            <a:extLst>
              <a:ext uri="{FF2B5EF4-FFF2-40B4-BE49-F238E27FC236}">
                <a16:creationId xmlns:a16="http://schemas.microsoft.com/office/drawing/2014/main" id="{92740DA7-F08B-CEC7-92B1-6D4935914C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1094" y="2931206"/>
            <a:ext cx="5214087" cy="338915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 side view of an R2C black polyurethane connector with stainless steel connector, on a black CTC industrial cable, above a front view showing the two sockets.">
            <a:extLst>
              <a:ext uri="{FF2B5EF4-FFF2-40B4-BE49-F238E27FC236}">
                <a16:creationId xmlns:a16="http://schemas.microsoft.com/office/drawing/2014/main" id="{4863A608-3D16-12E5-ECA4-89AE267AA37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3389"/>
          <a:stretch/>
        </p:blipFill>
        <p:spPr bwMode="auto">
          <a:xfrm>
            <a:off x="5979307" y="1211422"/>
            <a:ext cx="1377002" cy="132556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A side view of an A2E black polycarbonate right-angle connector with stainless steel locking ring, on a black CTC industrial cable, above a front view showing the two sockets.">
            <a:extLst>
              <a:ext uri="{FF2B5EF4-FFF2-40B4-BE49-F238E27FC236}">
                <a16:creationId xmlns:a16="http://schemas.microsoft.com/office/drawing/2014/main" id="{F9C23879-F66F-3163-0CC7-58122B67EF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9863" y="1306570"/>
            <a:ext cx="1191686" cy="1191686"/>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6C306ABD-5B2C-3E49-14B4-373EB1D9BF8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5574"/>
          <a:stretch/>
        </p:blipFill>
        <p:spPr bwMode="auto">
          <a:xfrm>
            <a:off x="490538" y="1352912"/>
            <a:ext cx="1759246" cy="13093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Bently Nevada Commtest VB7 Dual Channel Vibration Analyzer">
            <a:extLst>
              <a:ext uri="{FF2B5EF4-FFF2-40B4-BE49-F238E27FC236}">
                <a16:creationId xmlns:a16="http://schemas.microsoft.com/office/drawing/2014/main" id="{4C1359F6-AE4D-B662-4B77-B7F2BF47293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0288" t="26717" r="21860" b="26667"/>
          <a:stretch/>
        </p:blipFill>
        <p:spPr bwMode="auto">
          <a:xfrm>
            <a:off x="9220200" y="4391870"/>
            <a:ext cx="2971800" cy="1712125"/>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MH114-3B">
            <a:extLst>
              <a:ext uri="{FF2B5EF4-FFF2-40B4-BE49-F238E27FC236}">
                <a16:creationId xmlns:a16="http://schemas.microsoft.com/office/drawing/2014/main" id="{CC1F8FA1-3400-27DA-20C3-5D019D85435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230" t="23353" r="18490" b="26045"/>
          <a:stretch/>
        </p:blipFill>
        <p:spPr bwMode="auto">
          <a:xfrm>
            <a:off x="436694" y="2910289"/>
            <a:ext cx="1578295" cy="1204957"/>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MH101-1B">
            <a:extLst>
              <a:ext uri="{FF2B5EF4-FFF2-40B4-BE49-F238E27FC236}">
                <a16:creationId xmlns:a16="http://schemas.microsoft.com/office/drawing/2014/main" id="{D1EE0C4A-F69C-A466-702F-E2A424B303D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6195" t="32642" r="25716" b="35071"/>
          <a:stretch/>
        </p:blipFill>
        <p:spPr bwMode="auto">
          <a:xfrm>
            <a:off x="2233181" y="3361300"/>
            <a:ext cx="1145136" cy="768838"/>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a:extLst>
              <a:ext uri="{FF2B5EF4-FFF2-40B4-BE49-F238E27FC236}">
                <a16:creationId xmlns:a16="http://schemas.microsoft.com/office/drawing/2014/main" id="{79C26FD4-35DF-3EDB-BFF6-AC235F87D93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2119" t="16593" r="9579" b="15589"/>
          <a:stretch/>
        </p:blipFill>
        <p:spPr bwMode="auto">
          <a:xfrm>
            <a:off x="735774" y="4156251"/>
            <a:ext cx="2358876" cy="1944479"/>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Vibration Instruments - Vibration data collectors and Analyzers - Asset  Matrix Energy">
            <a:extLst>
              <a:ext uri="{FF2B5EF4-FFF2-40B4-BE49-F238E27FC236}">
                <a16:creationId xmlns:a16="http://schemas.microsoft.com/office/drawing/2014/main" id="{A0A1E92D-1AEC-B1C2-052E-1584F5B065A3}"/>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1636" t="7346" r="11349" b="12979"/>
          <a:stretch/>
        </p:blipFill>
        <p:spPr bwMode="auto">
          <a:xfrm>
            <a:off x="7634066" y="1324689"/>
            <a:ext cx="2471609" cy="1517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369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B09BD-67C9-DC56-22E7-277C86C4E44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D539522-233A-0626-F62B-35813456369C}"/>
              </a:ext>
            </a:extLst>
          </p:cNvPr>
          <p:cNvSpPr>
            <a:spLocks noGrp="1"/>
          </p:cNvSpPr>
          <p:nvPr>
            <p:ph type="title"/>
          </p:nvPr>
        </p:nvSpPr>
        <p:spPr/>
        <p:txBody>
          <a:bodyPr/>
          <a:lstStyle/>
          <a:p>
            <a:r>
              <a:rPr lang="en-US" dirty="0"/>
              <a:t>Vibration Analysis– Data Collection</a:t>
            </a:r>
          </a:p>
        </p:txBody>
      </p:sp>
      <p:sp>
        <p:nvSpPr>
          <p:cNvPr id="8" name="Text Placeholder 7">
            <a:extLst>
              <a:ext uri="{FF2B5EF4-FFF2-40B4-BE49-F238E27FC236}">
                <a16:creationId xmlns:a16="http://schemas.microsoft.com/office/drawing/2014/main" id="{7545463E-416B-54D6-F23A-84251F25CFCE}"/>
              </a:ext>
            </a:extLst>
          </p:cNvPr>
          <p:cNvSpPr>
            <a:spLocks noGrp="1"/>
          </p:cNvSpPr>
          <p:nvPr>
            <p:ph sz="half" idx="1"/>
          </p:nvPr>
        </p:nvSpPr>
        <p:spPr>
          <a:xfrm>
            <a:off x="479752" y="1414145"/>
            <a:ext cx="5473162" cy="4351338"/>
          </a:xfrm>
        </p:spPr>
        <p:txBody>
          <a:bodyPr>
            <a:normAutofit fontScale="92500" lnSpcReduction="10000"/>
          </a:bodyPr>
          <a:lstStyle/>
          <a:p>
            <a:pPr marL="0" indent="0">
              <a:buNone/>
            </a:pPr>
            <a:r>
              <a:rPr lang="en-US" dirty="0"/>
              <a:t>	</a:t>
            </a:r>
          </a:p>
          <a:p>
            <a:r>
              <a:rPr lang="en-US" dirty="0"/>
              <a:t>Collecting the data</a:t>
            </a:r>
          </a:p>
          <a:p>
            <a:pPr lvl="1"/>
            <a:r>
              <a:rPr lang="en-US" dirty="0"/>
              <a:t>Physically</a:t>
            </a:r>
          </a:p>
          <a:p>
            <a:pPr lvl="2"/>
            <a:r>
              <a:rPr lang="en-US" dirty="0"/>
              <a:t>Walking up to each asset and attaching the accelerometers to each of the predetermined data collection locations</a:t>
            </a:r>
          </a:p>
          <a:p>
            <a:pPr lvl="3"/>
            <a:r>
              <a:rPr lang="en-US" dirty="0"/>
              <a:t>Magnet mounted (most common)</a:t>
            </a:r>
          </a:p>
          <a:p>
            <a:pPr lvl="3"/>
            <a:r>
              <a:rPr lang="en-US" dirty="0"/>
              <a:t>Stud mounted</a:t>
            </a:r>
          </a:p>
          <a:p>
            <a:pPr lvl="3"/>
            <a:r>
              <a:rPr lang="en-US" dirty="0"/>
              <a:t>Probe</a:t>
            </a:r>
          </a:p>
          <a:p>
            <a:pPr lvl="3"/>
            <a:r>
              <a:rPr lang="en-US" dirty="0"/>
              <a:t>Pole accessible</a:t>
            </a:r>
          </a:p>
          <a:p>
            <a:pPr lvl="1"/>
            <a:r>
              <a:rPr lang="en-US" dirty="0"/>
              <a:t>Wireless</a:t>
            </a:r>
          </a:p>
          <a:p>
            <a:pPr lvl="2"/>
            <a:r>
              <a:rPr lang="en-US" dirty="0"/>
              <a:t>This method typically sends more frequent , less detailed readings directly to a data storage site or directly imports into the database</a:t>
            </a:r>
          </a:p>
          <a:p>
            <a:pPr lvl="1"/>
            <a:endParaRPr lang="en-US" dirty="0"/>
          </a:p>
        </p:txBody>
      </p:sp>
      <p:sp>
        <p:nvSpPr>
          <p:cNvPr id="13" name="Rectangle 12">
            <a:extLst>
              <a:ext uri="{FF2B5EF4-FFF2-40B4-BE49-F238E27FC236}">
                <a16:creationId xmlns:a16="http://schemas.microsoft.com/office/drawing/2014/main" id="{9A30743E-4AF8-71E5-395A-4A4ACE7C5CDD}"/>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Vibration Analysis Service | Vibration Monitoring Services | RMS Ltd">
            <a:extLst>
              <a:ext uri="{FF2B5EF4-FFF2-40B4-BE49-F238E27FC236}">
                <a16:creationId xmlns:a16="http://schemas.microsoft.com/office/drawing/2014/main" id="{2FC94FCE-DC5A-6BF8-5C41-712F68707D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77" b="11667"/>
          <a:stretch/>
        </p:blipFill>
        <p:spPr bwMode="auto">
          <a:xfrm>
            <a:off x="8967108" y="1275399"/>
            <a:ext cx="2745140" cy="21564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ntly Nevada Commtest VB7 Dual Channel Vibration Analyzer">
            <a:extLst>
              <a:ext uri="{FF2B5EF4-FFF2-40B4-BE49-F238E27FC236}">
                <a16:creationId xmlns:a16="http://schemas.microsoft.com/office/drawing/2014/main" id="{8146ED3A-6B57-EE8C-817C-8AB189E6A0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288" t="26717" r="21860" b="26667"/>
          <a:stretch/>
        </p:blipFill>
        <p:spPr bwMode="auto">
          <a:xfrm>
            <a:off x="5726306" y="3917154"/>
            <a:ext cx="3266904" cy="188214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H128-1A large image">
            <a:extLst>
              <a:ext uri="{FF2B5EF4-FFF2-40B4-BE49-F238E27FC236}">
                <a16:creationId xmlns:a16="http://schemas.microsoft.com/office/drawing/2014/main" id="{C676422E-26C9-012E-9FE5-1257E72899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9862" y="2158366"/>
            <a:ext cx="14859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H101-1B large image">
            <a:extLst>
              <a:ext uri="{FF2B5EF4-FFF2-40B4-BE49-F238E27FC236}">
                <a16:creationId xmlns:a16="http://schemas.microsoft.com/office/drawing/2014/main" id="{D1785475-4D6E-DEC3-451E-FAA7EE0A43C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481" t="31802" r="20141" b="33216"/>
          <a:stretch/>
        </p:blipFill>
        <p:spPr bwMode="auto">
          <a:xfrm>
            <a:off x="7521538" y="1403986"/>
            <a:ext cx="1345166" cy="75438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MH118-3A large image">
            <a:extLst>
              <a:ext uri="{FF2B5EF4-FFF2-40B4-BE49-F238E27FC236}">
                <a16:creationId xmlns:a16="http://schemas.microsoft.com/office/drawing/2014/main" id="{A076FB6D-CDBE-7FA0-907C-8D7F6BEB688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8111" t="6223" r="28702" b="5324"/>
          <a:stretch/>
        </p:blipFill>
        <p:spPr bwMode="auto">
          <a:xfrm>
            <a:off x="10657260" y="3536632"/>
            <a:ext cx="1052881" cy="215646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VN1000 Series large image">
            <a:extLst>
              <a:ext uri="{FF2B5EF4-FFF2-40B4-BE49-F238E27FC236}">
                <a16:creationId xmlns:a16="http://schemas.microsoft.com/office/drawing/2014/main" id="{01AEB725-2910-C0F0-333A-D3320C06E8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1357" y="1227773"/>
            <a:ext cx="4465320" cy="4465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408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889B9-BB17-33EB-D765-8ABA6CE7B91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A2325D3-3FD3-823E-3355-91F2B4E733F9}"/>
              </a:ext>
            </a:extLst>
          </p:cNvPr>
          <p:cNvSpPr>
            <a:spLocks noGrp="1"/>
          </p:cNvSpPr>
          <p:nvPr>
            <p:ph type="title"/>
          </p:nvPr>
        </p:nvSpPr>
        <p:spPr/>
        <p:txBody>
          <a:bodyPr/>
          <a:lstStyle/>
          <a:p>
            <a:r>
              <a:rPr lang="en-US" dirty="0"/>
              <a:t>Vibration Analysis– Fault types</a:t>
            </a:r>
          </a:p>
        </p:txBody>
      </p:sp>
      <p:sp>
        <p:nvSpPr>
          <p:cNvPr id="8" name="Text Placeholder 7">
            <a:extLst>
              <a:ext uri="{FF2B5EF4-FFF2-40B4-BE49-F238E27FC236}">
                <a16:creationId xmlns:a16="http://schemas.microsoft.com/office/drawing/2014/main" id="{D46D857F-7F6B-D654-0E4E-CC438B5D0840}"/>
              </a:ext>
            </a:extLst>
          </p:cNvPr>
          <p:cNvSpPr>
            <a:spLocks noGrp="1"/>
          </p:cNvSpPr>
          <p:nvPr>
            <p:ph sz="half" idx="1"/>
          </p:nvPr>
        </p:nvSpPr>
        <p:spPr>
          <a:xfrm>
            <a:off x="1491882" y="1395730"/>
            <a:ext cx="4604118" cy="4483777"/>
          </a:xfrm>
        </p:spPr>
        <p:txBody>
          <a:bodyPr>
            <a:normAutofit/>
          </a:bodyPr>
          <a:lstStyle/>
          <a:p>
            <a:pPr marL="0" indent="0">
              <a:buNone/>
            </a:pPr>
            <a:r>
              <a:rPr lang="en-US" dirty="0"/>
              <a:t>	</a:t>
            </a:r>
          </a:p>
          <a:p>
            <a:r>
              <a:rPr lang="en-US" sz="3200" dirty="0"/>
              <a:t>More Common Faults</a:t>
            </a:r>
          </a:p>
          <a:p>
            <a:pPr lvl="1"/>
            <a:r>
              <a:rPr lang="en-US" sz="2800" b="1" dirty="0">
                <a:solidFill>
                  <a:srgbClr val="FF0000"/>
                </a:solidFill>
                <a:cs typeface="Biome Light" panose="020B0303030204020804" pitchFamily="34" charset="0"/>
              </a:rPr>
              <a:t>V-Belt issues</a:t>
            </a:r>
          </a:p>
          <a:p>
            <a:pPr lvl="1"/>
            <a:r>
              <a:rPr lang="en-US" sz="2800" b="1" dirty="0">
                <a:solidFill>
                  <a:srgbClr val="FF0000"/>
                </a:solidFill>
                <a:cs typeface="Biome Light" panose="020B0303030204020804" pitchFamily="34" charset="0"/>
              </a:rPr>
              <a:t>Bearing issues</a:t>
            </a:r>
          </a:p>
          <a:p>
            <a:pPr lvl="1"/>
            <a:r>
              <a:rPr lang="en-US" sz="2800" b="1" dirty="0">
                <a:solidFill>
                  <a:srgbClr val="FF0000"/>
                </a:solidFill>
                <a:cs typeface="Biome Light" panose="020B0303030204020804" pitchFamily="34" charset="0"/>
              </a:rPr>
              <a:t>Imbalance</a:t>
            </a:r>
          </a:p>
          <a:p>
            <a:pPr lvl="1"/>
            <a:r>
              <a:rPr lang="en-US" sz="2800" b="1" dirty="0">
                <a:solidFill>
                  <a:srgbClr val="FF0000"/>
                </a:solidFill>
                <a:cs typeface="Biome Light" panose="020B0303030204020804" pitchFamily="34" charset="0"/>
              </a:rPr>
              <a:t>Gear Issues</a:t>
            </a:r>
          </a:p>
          <a:p>
            <a:pPr lvl="1"/>
            <a:r>
              <a:rPr lang="en-US" sz="2800" b="1" dirty="0">
                <a:solidFill>
                  <a:srgbClr val="FF0000"/>
                </a:solidFill>
                <a:cs typeface="Biome Light" panose="020B0303030204020804" pitchFamily="34" charset="0"/>
              </a:rPr>
              <a:t>Looseness </a:t>
            </a:r>
          </a:p>
          <a:p>
            <a:pPr lvl="1"/>
            <a:r>
              <a:rPr lang="en-US" sz="2800" b="1" dirty="0">
                <a:solidFill>
                  <a:srgbClr val="FF0000"/>
                </a:solidFill>
                <a:cs typeface="Biome Light" panose="020B0303030204020804" pitchFamily="34" charset="0"/>
              </a:rPr>
              <a:t>Misalignment</a:t>
            </a:r>
          </a:p>
          <a:p>
            <a:pPr lvl="2"/>
            <a:endParaRPr lang="en-US" b="1" dirty="0">
              <a:solidFill>
                <a:srgbClr val="FF0000"/>
              </a:solidFill>
              <a:cs typeface="Biome Light" panose="020B0303030204020804" pitchFamily="34" charset="0"/>
            </a:endParaRPr>
          </a:p>
          <a:p>
            <a:pPr lvl="2"/>
            <a:endParaRPr lang="en-US" b="1" dirty="0">
              <a:solidFill>
                <a:srgbClr val="FF0000"/>
              </a:solidFill>
              <a:cs typeface="Biome Light" panose="020B0303030204020804" pitchFamily="34" charset="0"/>
            </a:endParaRPr>
          </a:p>
          <a:p>
            <a:pPr lvl="1"/>
            <a:endParaRPr lang="en-US" dirty="0"/>
          </a:p>
          <a:p>
            <a:pPr lvl="1"/>
            <a:endParaRPr lang="en-US" dirty="0"/>
          </a:p>
          <a:p>
            <a:pPr lvl="1"/>
            <a:endParaRPr lang="en-US" dirty="0"/>
          </a:p>
        </p:txBody>
      </p:sp>
      <p:sp>
        <p:nvSpPr>
          <p:cNvPr id="13" name="Rectangle 12">
            <a:extLst>
              <a:ext uri="{FF2B5EF4-FFF2-40B4-BE49-F238E27FC236}">
                <a16:creationId xmlns:a16="http://schemas.microsoft.com/office/drawing/2014/main" id="{4A09CF5B-3B6F-C8FF-D2A1-B9F124A3FCA4}"/>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7">
            <a:extLst>
              <a:ext uri="{FF2B5EF4-FFF2-40B4-BE49-F238E27FC236}">
                <a16:creationId xmlns:a16="http://schemas.microsoft.com/office/drawing/2014/main" id="{93297AB4-AD8D-70A9-4A37-0418100FAE47}"/>
              </a:ext>
            </a:extLst>
          </p:cNvPr>
          <p:cNvSpPr txBox="1">
            <a:spLocks/>
          </p:cNvSpPr>
          <p:nvPr/>
        </p:nvSpPr>
        <p:spPr>
          <a:xfrm>
            <a:off x="7205102" y="1395730"/>
            <a:ext cx="379445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a:t>
            </a:r>
          </a:p>
          <a:p>
            <a:r>
              <a:rPr lang="en-US" sz="3200" dirty="0"/>
              <a:t>Less Common Faults</a:t>
            </a:r>
          </a:p>
          <a:p>
            <a:pPr lvl="1"/>
            <a:r>
              <a:rPr lang="en-US" sz="2800" b="1" dirty="0">
                <a:solidFill>
                  <a:srgbClr val="FF0000"/>
                </a:solidFill>
                <a:cs typeface="Biome Light" panose="020B0303030204020804" pitchFamily="34" charset="0"/>
              </a:rPr>
              <a:t>Electrical issues in motors</a:t>
            </a:r>
          </a:p>
          <a:p>
            <a:pPr lvl="1"/>
            <a:r>
              <a:rPr lang="en-US" sz="2800" b="1" dirty="0">
                <a:solidFill>
                  <a:srgbClr val="FF0000"/>
                </a:solidFill>
                <a:cs typeface="Biome Light" panose="020B0303030204020804" pitchFamily="34" charset="0"/>
              </a:rPr>
              <a:t>Turbulence</a:t>
            </a:r>
          </a:p>
          <a:p>
            <a:pPr lvl="1"/>
            <a:r>
              <a:rPr lang="en-US" sz="2800" b="1" dirty="0">
                <a:solidFill>
                  <a:srgbClr val="FF0000"/>
                </a:solidFill>
                <a:cs typeface="Biome Light" panose="020B0303030204020804" pitchFamily="34" charset="0"/>
              </a:rPr>
              <a:t>Cavitation</a:t>
            </a:r>
          </a:p>
          <a:p>
            <a:pPr lvl="1"/>
            <a:r>
              <a:rPr lang="en-US" sz="2800" b="1" dirty="0">
                <a:solidFill>
                  <a:srgbClr val="FF0000"/>
                </a:solidFill>
                <a:cs typeface="Biome Light" panose="020B0303030204020804" pitchFamily="34" charset="0"/>
              </a:rPr>
              <a:t>Resonance</a:t>
            </a:r>
          </a:p>
          <a:p>
            <a:pPr lvl="1"/>
            <a:r>
              <a:rPr lang="en-US" sz="2800" b="1" dirty="0">
                <a:solidFill>
                  <a:srgbClr val="FF0000"/>
                </a:solidFill>
                <a:cs typeface="Biome Light" panose="020B0303030204020804" pitchFamily="34" charset="0"/>
              </a:rPr>
              <a:t>Beating</a:t>
            </a:r>
          </a:p>
          <a:p>
            <a:pPr lvl="1"/>
            <a:r>
              <a:rPr lang="en-US" sz="2800" b="1" dirty="0">
                <a:solidFill>
                  <a:srgbClr val="FF0000"/>
                </a:solidFill>
                <a:cs typeface="Biome Light" panose="020B0303030204020804" pitchFamily="34" charset="0"/>
              </a:rPr>
              <a:t>Vane/Blade issues</a:t>
            </a:r>
          </a:p>
          <a:p>
            <a:pPr marL="457200" lvl="1" indent="0">
              <a:buNone/>
            </a:pPr>
            <a:endParaRPr lang="en-US" b="1" dirty="0">
              <a:solidFill>
                <a:srgbClr val="FF0000"/>
              </a:solidFill>
              <a:cs typeface="Biome Light" panose="020B0303030204020804" pitchFamily="34" charset="0"/>
            </a:endParaRPr>
          </a:p>
          <a:p>
            <a:pPr lvl="2"/>
            <a:endParaRPr lang="en-US" b="1" dirty="0">
              <a:solidFill>
                <a:srgbClr val="FF0000"/>
              </a:solidFill>
              <a:cs typeface="Biome Light" panose="020B0303030204020804" pitchFamily="34" charset="0"/>
            </a:endParaRPr>
          </a:p>
          <a:p>
            <a:pPr lvl="1"/>
            <a:endParaRPr lang="en-US" dirty="0"/>
          </a:p>
          <a:p>
            <a:pPr lvl="1"/>
            <a:endParaRPr lang="en-US" dirty="0"/>
          </a:p>
          <a:p>
            <a:pPr lvl="1"/>
            <a:endParaRPr lang="en-US" dirty="0"/>
          </a:p>
        </p:txBody>
      </p:sp>
    </p:spTree>
    <p:extLst>
      <p:ext uri="{BB962C8B-B14F-4D97-AF65-F5344CB8AC3E}">
        <p14:creationId xmlns:p14="http://schemas.microsoft.com/office/powerpoint/2010/main" val="3819836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2E61C-A1CD-88F3-2142-80581237644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BC64C63-75AA-B23B-FC4A-F1102EDB21D9}"/>
              </a:ext>
            </a:extLst>
          </p:cNvPr>
          <p:cNvSpPr>
            <a:spLocks noGrp="1"/>
          </p:cNvSpPr>
          <p:nvPr>
            <p:ph type="title"/>
          </p:nvPr>
        </p:nvSpPr>
        <p:spPr/>
        <p:txBody>
          <a:bodyPr/>
          <a:lstStyle/>
          <a:p>
            <a:r>
              <a:rPr lang="en-US" dirty="0"/>
              <a:t>Vibration Analysis–Misalignments</a:t>
            </a:r>
          </a:p>
        </p:txBody>
      </p:sp>
      <p:sp>
        <p:nvSpPr>
          <p:cNvPr id="8" name="Text Placeholder 7">
            <a:extLst>
              <a:ext uri="{FF2B5EF4-FFF2-40B4-BE49-F238E27FC236}">
                <a16:creationId xmlns:a16="http://schemas.microsoft.com/office/drawing/2014/main" id="{54F96E08-0D3D-AF28-AF20-9A2D8EDFB366}"/>
              </a:ext>
            </a:extLst>
          </p:cNvPr>
          <p:cNvSpPr>
            <a:spLocks noGrp="1"/>
          </p:cNvSpPr>
          <p:nvPr>
            <p:ph sz="half" idx="1"/>
          </p:nvPr>
        </p:nvSpPr>
        <p:spPr>
          <a:xfrm>
            <a:off x="868376" y="1414144"/>
            <a:ext cx="4831669" cy="4661915"/>
          </a:xfrm>
        </p:spPr>
        <p:txBody>
          <a:bodyPr>
            <a:normAutofit/>
          </a:bodyPr>
          <a:lstStyle/>
          <a:p>
            <a:pPr marL="0" indent="0">
              <a:buNone/>
            </a:pPr>
            <a:r>
              <a:rPr lang="en-US" dirty="0"/>
              <a:t>	</a:t>
            </a:r>
          </a:p>
          <a:p>
            <a:r>
              <a:rPr lang="en-US" dirty="0"/>
              <a:t>Possible asset damage</a:t>
            </a:r>
          </a:p>
          <a:p>
            <a:pPr lvl="1"/>
            <a:r>
              <a:rPr lang="en-US" dirty="0"/>
              <a:t>Sheave wear or breakage</a:t>
            </a:r>
          </a:p>
          <a:p>
            <a:pPr lvl="1"/>
            <a:r>
              <a:rPr lang="en-US" dirty="0"/>
              <a:t>Wearing and breaking belts</a:t>
            </a:r>
          </a:p>
          <a:p>
            <a:pPr lvl="1"/>
            <a:r>
              <a:rPr lang="en-US" dirty="0"/>
              <a:t>Coupler degradation and premature failure</a:t>
            </a:r>
          </a:p>
          <a:p>
            <a:pPr lvl="1"/>
            <a:r>
              <a:rPr lang="en-US" dirty="0"/>
              <a:t>Bearing damage</a:t>
            </a:r>
          </a:p>
          <a:p>
            <a:pPr lvl="1"/>
            <a:r>
              <a:rPr lang="en-US" dirty="0"/>
              <a:t>Significant shaking of all mounting components</a:t>
            </a:r>
          </a:p>
          <a:p>
            <a:pPr lvl="1"/>
            <a:endParaRPr lang="en-US" dirty="0"/>
          </a:p>
        </p:txBody>
      </p:sp>
      <p:sp>
        <p:nvSpPr>
          <p:cNvPr id="13" name="Rectangle 12">
            <a:extLst>
              <a:ext uri="{FF2B5EF4-FFF2-40B4-BE49-F238E27FC236}">
                <a16:creationId xmlns:a16="http://schemas.microsoft.com/office/drawing/2014/main" id="{4BB0A1FC-5E8B-5723-B4C5-9DE6DC0DF96D}"/>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Figure 6.7: Misaligned pulleys">
            <a:extLst>
              <a:ext uri="{FF2B5EF4-FFF2-40B4-BE49-F238E27FC236}">
                <a16:creationId xmlns:a16="http://schemas.microsoft.com/office/drawing/2014/main" id="{B92E5B8C-2F65-219D-407C-8BE0F2F859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4293" y="1322533"/>
            <a:ext cx="3009900" cy="15039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igure 6.6: Bearing misalignment">
            <a:extLst>
              <a:ext uri="{FF2B5EF4-FFF2-40B4-BE49-F238E27FC236}">
                <a16:creationId xmlns:a16="http://schemas.microsoft.com/office/drawing/2014/main" id="{70DEB13F-AFE1-E4E8-9366-2E48797A50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8226" y="1322533"/>
            <a:ext cx="3184247" cy="15039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Figure 6.5: Offset or parallel misalignment">
            <a:extLst>
              <a:ext uri="{FF2B5EF4-FFF2-40B4-BE49-F238E27FC236}">
                <a16:creationId xmlns:a16="http://schemas.microsoft.com/office/drawing/2014/main" id="{DA606872-9E0E-97DC-9666-A857F21F6E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4293" y="2993727"/>
            <a:ext cx="3009900" cy="16086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Figure 6.4: Angular misalignment">
            <a:extLst>
              <a:ext uri="{FF2B5EF4-FFF2-40B4-BE49-F238E27FC236}">
                <a16:creationId xmlns:a16="http://schemas.microsoft.com/office/drawing/2014/main" id="{C0561E1C-1505-C23E-84AC-3915F39053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1518" y="2993728"/>
            <a:ext cx="3170955" cy="16086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Understanding Shaft and Housing Alignment &amp; Fits (to Prevent Bearing Failure )">
            <a:extLst>
              <a:ext uri="{FF2B5EF4-FFF2-40B4-BE49-F238E27FC236}">
                <a16:creationId xmlns:a16="http://schemas.microsoft.com/office/drawing/2014/main" id="{C624D666-5B92-4B9D-5A01-B383EC49EC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4294" y="4769639"/>
            <a:ext cx="3009900" cy="15039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Dynamic Model Analysis for Unsteady Operating of Double V-Belt Drive System">
            <a:extLst>
              <a:ext uri="{FF2B5EF4-FFF2-40B4-BE49-F238E27FC236}">
                <a16:creationId xmlns:a16="http://schemas.microsoft.com/office/drawing/2014/main" id="{844B8BDD-82A9-EDBE-7EE8-E806D12927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81518" y="4769640"/>
            <a:ext cx="3170955" cy="1503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291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31F03-6E50-FDD4-7525-4489F298DB8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EFD4C04-9BA2-2622-D49D-E0938F682C11}"/>
              </a:ext>
            </a:extLst>
          </p:cNvPr>
          <p:cNvSpPr>
            <a:spLocks noGrp="1"/>
          </p:cNvSpPr>
          <p:nvPr>
            <p:ph type="title"/>
          </p:nvPr>
        </p:nvSpPr>
        <p:spPr/>
        <p:txBody>
          <a:bodyPr/>
          <a:lstStyle/>
          <a:p>
            <a:r>
              <a:rPr lang="en-US" dirty="0"/>
              <a:t>Vibration Analysis–Bearing Faults</a:t>
            </a:r>
          </a:p>
        </p:txBody>
      </p:sp>
      <p:sp>
        <p:nvSpPr>
          <p:cNvPr id="8" name="Text Placeholder 7">
            <a:extLst>
              <a:ext uri="{FF2B5EF4-FFF2-40B4-BE49-F238E27FC236}">
                <a16:creationId xmlns:a16="http://schemas.microsoft.com/office/drawing/2014/main" id="{3F6D7CB7-1387-9A6F-30C4-B1FBBF6C7B84}"/>
              </a:ext>
            </a:extLst>
          </p:cNvPr>
          <p:cNvSpPr>
            <a:spLocks noGrp="1"/>
          </p:cNvSpPr>
          <p:nvPr>
            <p:ph sz="half" idx="1"/>
          </p:nvPr>
        </p:nvSpPr>
        <p:spPr>
          <a:xfrm>
            <a:off x="868376" y="1414144"/>
            <a:ext cx="4831669" cy="4661915"/>
          </a:xfrm>
        </p:spPr>
        <p:txBody>
          <a:bodyPr>
            <a:normAutofit/>
          </a:bodyPr>
          <a:lstStyle/>
          <a:p>
            <a:pPr marL="0" indent="0">
              <a:buNone/>
            </a:pPr>
            <a:r>
              <a:rPr lang="en-US" dirty="0"/>
              <a:t>	</a:t>
            </a:r>
          </a:p>
          <a:p>
            <a:r>
              <a:rPr lang="en-US" dirty="0"/>
              <a:t>Possible asset damage</a:t>
            </a:r>
          </a:p>
          <a:p>
            <a:pPr lvl="1"/>
            <a:r>
              <a:rPr lang="en-US" spc="300" dirty="0"/>
              <a:t>Fire</a:t>
            </a:r>
          </a:p>
          <a:p>
            <a:pPr lvl="1"/>
            <a:r>
              <a:rPr lang="en-US" spc="300" dirty="0"/>
              <a:t>Shaft damage</a:t>
            </a:r>
          </a:p>
          <a:p>
            <a:pPr lvl="1"/>
            <a:r>
              <a:rPr lang="en-US" spc="300" dirty="0"/>
              <a:t>Extended downtime due to ancillary damage of housing</a:t>
            </a:r>
          </a:p>
          <a:p>
            <a:pPr lvl="1"/>
            <a:r>
              <a:rPr lang="en-US" spc="300" dirty="0"/>
              <a:t>Gear damage if in a gearbox</a:t>
            </a:r>
          </a:p>
          <a:p>
            <a:pPr lvl="1"/>
            <a:r>
              <a:rPr lang="en-US" spc="300" dirty="0"/>
              <a:t>Significant damage to motor internal components</a:t>
            </a:r>
          </a:p>
          <a:p>
            <a:pPr lvl="1"/>
            <a:endParaRPr lang="en-US" dirty="0"/>
          </a:p>
        </p:txBody>
      </p:sp>
      <p:sp>
        <p:nvSpPr>
          <p:cNvPr id="13" name="Rectangle 12">
            <a:extLst>
              <a:ext uri="{FF2B5EF4-FFF2-40B4-BE49-F238E27FC236}">
                <a16:creationId xmlns:a16="http://schemas.microsoft.com/office/drawing/2014/main" id="{37217405-8F59-AA79-BC65-5C10524F438D}"/>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6" descr="Top 5 Reasons for Premature Bearing Failure - Insight - Acorn Industrial  Services ltd">
            <a:extLst>
              <a:ext uri="{FF2B5EF4-FFF2-40B4-BE49-F238E27FC236}">
                <a16:creationId xmlns:a16="http://schemas.microsoft.com/office/drawing/2014/main" id="{4A126250-61B7-EEC8-6016-E231D5243B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4293" y="1322533"/>
            <a:ext cx="3009899" cy="15055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What Causes Bearing Failures and Preventative Measures You Need to Know">
            <a:extLst>
              <a:ext uri="{FF2B5EF4-FFF2-40B4-BE49-F238E27FC236}">
                <a16:creationId xmlns:a16="http://schemas.microsoft.com/office/drawing/2014/main" id="{53806A9D-6952-3362-1159-94D787787A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4227" y="1322534"/>
            <a:ext cx="3158246" cy="15039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3 More Reasons For Premature Bearing Failure (And How To Avoid Them) -  Efficient Plant">
            <a:extLst>
              <a:ext uri="{FF2B5EF4-FFF2-40B4-BE49-F238E27FC236}">
                <a16:creationId xmlns:a16="http://schemas.microsoft.com/office/drawing/2014/main" id="{8B0EB11A-F1F4-E299-1CE2-DC6A18FD53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4227" y="2993727"/>
            <a:ext cx="3158246" cy="16086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Bearing Fault Detection Vibration Analysis - How To Measure ...">
            <a:extLst>
              <a:ext uri="{FF2B5EF4-FFF2-40B4-BE49-F238E27FC236}">
                <a16:creationId xmlns:a16="http://schemas.microsoft.com/office/drawing/2014/main" id="{671AC083-C247-8802-8C9A-D1D3C46A40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4290" y="2993727"/>
            <a:ext cx="3009901" cy="16086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Identifying And Correcting The Causes Of Bearing Failure">
            <a:extLst>
              <a:ext uri="{FF2B5EF4-FFF2-40B4-BE49-F238E27FC236}">
                <a16:creationId xmlns:a16="http://schemas.microsoft.com/office/drawing/2014/main" id="{00064780-D8D3-E434-4E67-4D691B7A08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6227260" y="4015063"/>
            <a:ext cx="1503955" cy="300989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2" descr="Flaking">
            <a:extLst>
              <a:ext uri="{FF2B5EF4-FFF2-40B4-BE49-F238E27FC236}">
                <a16:creationId xmlns:a16="http://schemas.microsoft.com/office/drawing/2014/main" id="{872F8B7D-0259-AE00-8307-140EF67298F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36473"/>
          <a:stretch/>
        </p:blipFill>
        <p:spPr bwMode="auto">
          <a:xfrm>
            <a:off x="8794227" y="4768034"/>
            <a:ext cx="3158246" cy="1503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337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AADF8-53E4-EA8A-C8CA-88617EB985D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E4FE3D7-80DE-B671-8A53-93D3923843FA}"/>
              </a:ext>
            </a:extLst>
          </p:cNvPr>
          <p:cNvSpPr>
            <a:spLocks noGrp="1"/>
          </p:cNvSpPr>
          <p:nvPr>
            <p:ph type="title"/>
          </p:nvPr>
        </p:nvSpPr>
        <p:spPr/>
        <p:txBody>
          <a:bodyPr/>
          <a:lstStyle/>
          <a:p>
            <a:r>
              <a:rPr lang="en-US" dirty="0"/>
              <a:t>Vibration Analysis–Imbalance</a:t>
            </a:r>
          </a:p>
        </p:txBody>
      </p:sp>
      <p:sp>
        <p:nvSpPr>
          <p:cNvPr id="8" name="Text Placeholder 7">
            <a:extLst>
              <a:ext uri="{FF2B5EF4-FFF2-40B4-BE49-F238E27FC236}">
                <a16:creationId xmlns:a16="http://schemas.microsoft.com/office/drawing/2014/main" id="{9007E708-7569-E722-1CDC-3492B4F23F6D}"/>
              </a:ext>
            </a:extLst>
          </p:cNvPr>
          <p:cNvSpPr>
            <a:spLocks noGrp="1"/>
          </p:cNvSpPr>
          <p:nvPr>
            <p:ph sz="half" idx="1"/>
          </p:nvPr>
        </p:nvSpPr>
        <p:spPr>
          <a:xfrm>
            <a:off x="717848" y="1414144"/>
            <a:ext cx="4631820" cy="4661915"/>
          </a:xfrm>
        </p:spPr>
        <p:txBody>
          <a:bodyPr>
            <a:normAutofit/>
          </a:bodyPr>
          <a:lstStyle/>
          <a:p>
            <a:pPr marL="0" indent="0">
              <a:buNone/>
            </a:pPr>
            <a:r>
              <a:rPr lang="en-US" dirty="0"/>
              <a:t>	</a:t>
            </a:r>
          </a:p>
          <a:p>
            <a:r>
              <a:rPr lang="en-US" dirty="0"/>
              <a:t>Possible asset damage</a:t>
            </a:r>
          </a:p>
          <a:p>
            <a:pPr lvl="1"/>
            <a:r>
              <a:rPr lang="en-US" sz="2400" spc="300" dirty="0"/>
              <a:t>Housing damage</a:t>
            </a:r>
          </a:p>
          <a:p>
            <a:pPr lvl="1"/>
            <a:r>
              <a:rPr lang="en-US" sz="2400" spc="300" dirty="0"/>
              <a:t>Bearing life significantly shortened</a:t>
            </a:r>
          </a:p>
          <a:p>
            <a:pPr lvl="1"/>
            <a:r>
              <a:rPr lang="en-US" sz="2400" spc="300" dirty="0"/>
              <a:t>Structural damage</a:t>
            </a:r>
            <a:endParaRPr lang="en-US" sz="2400" dirty="0"/>
          </a:p>
          <a:p>
            <a:pPr lvl="1"/>
            <a:r>
              <a:rPr lang="en-US" dirty="0"/>
              <a:t>Shorts in electric motors due to constant change in airgap</a:t>
            </a:r>
          </a:p>
          <a:p>
            <a:pPr lvl="1"/>
            <a:endParaRPr lang="en-US" dirty="0"/>
          </a:p>
        </p:txBody>
      </p:sp>
      <p:sp>
        <p:nvSpPr>
          <p:cNvPr id="13" name="Rectangle 12">
            <a:extLst>
              <a:ext uri="{FF2B5EF4-FFF2-40B4-BE49-F238E27FC236}">
                <a16:creationId xmlns:a16="http://schemas.microsoft.com/office/drawing/2014/main" id="{AB9FB8F1-8311-1C3D-9C6A-90917E5489AE}"/>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descr="Balancing Archives - Ludeca">
            <a:extLst>
              <a:ext uri="{FF2B5EF4-FFF2-40B4-BE49-F238E27FC236}">
                <a16:creationId xmlns:a16="http://schemas.microsoft.com/office/drawing/2014/main" id="{64341592-17E6-957D-B801-F491EA283A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0683" b="47748"/>
          <a:stretch/>
        </p:blipFill>
        <p:spPr bwMode="auto">
          <a:xfrm>
            <a:off x="5470024" y="1322534"/>
            <a:ext cx="3014163" cy="15039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Balancing Archives - Ludeca">
            <a:extLst>
              <a:ext uri="{FF2B5EF4-FFF2-40B4-BE49-F238E27FC236}">
                <a16:creationId xmlns:a16="http://schemas.microsoft.com/office/drawing/2014/main" id="{3C941D0D-4C97-8401-3620-9E95ABA2BC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636" t="2634" b="47748"/>
          <a:stretch/>
        </p:blipFill>
        <p:spPr bwMode="auto">
          <a:xfrm>
            <a:off x="8794226" y="2993727"/>
            <a:ext cx="3158245" cy="16025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Balancing Archives - Ludeca">
            <a:extLst>
              <a:ext uri="{FF2B5EF4-FFF2-40B4-BE49-F238E27FC236}">
                <a16:creationId xmlns:a16="http://schemas.microsoft.com/office/drawing/2014/main" id="{63483D21-F70E-6DAB-EC1A-87B93B1D53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447" t="47624" r="34578" b="3460"/>
          <a:stretch/>
        </p:blipFill>
        <p:spPr bwMode="auto">
          <a:xfrm>
            <a:off x="5470024" y="4768034"/>
            <a:ext cx="3014163" cy="14362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etecting and Diagnosing Imbalance in a System | CBM">
            <a:extLst>
              <a:ext uri="{FF2B5EF4-FFF2-40B4-BE49-F238E27FC236}">
                <a16:creationId xmlns:a16="http://schemas.microsoft.com/office/drawing/2014/main" id="{116379B8-4F83-2A8D-1873-534948B228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0025" y="2993728"/>
            <a:ext cx="3014162" cy="16039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3232817-3F7E-9AB3-CE70-4C6BD1BC7869}"/>
              </a:ext>
            </a:extLst>
          </p:cNvPr>
          <p:cNvPicPr>
            <a:picLocks noChangeAspect="1"/>
          </p:cNvPicPr>
          <p:nvPr/>
        </p:nvPicPr>
        <p:blipFill>
          <a:blip r:embed="rId5"/>
          <a:srcRect t="6362"/>
          <a:stretch/>
        </p:blipFill>
        <p:spPr>
          <a:xfrm>
            <a:off x="8793314" y="1322534"/>
            <a:ext cx="3158244" cy="1503956"/>
          </a:xfrm>
          <a:prstGeom prst="rect">
            <a:avLst/>
          </a:prstGeom>
        </p:spPr>
      </p:pic>
      <p:pic>
        <p:nvPicPr>
          <p:cNvPr id="18" name="Picture 17">
            <a:extLst>
              <a:ext uri="{FF2B5EF4-FFF2-40B4-BE49-F238E27FC236}">
                <a16:creationId xmlns:a16="http://schemas.microsoft.com/office/drawing/2014/main" id="{89A4C2F7-74AD-4053-4DE3-E72F636ECA45}"/>
              </a:ext>
            </a:extLst>
          </p:cNvPr>
          <p:cNvPicPr>
            <a:picLocks noChangeAspect="1"/>
          </p:cNvPicPr>
          <p:nvPr/>
        </p:nvPicPr>
        <p:blipFill>
          <a:blip r:embed="rId6"/>
          <a:srcRect t="6362"/>
          <a:stretch/>
        </p:blipFill>
        <p:spPr>
          <a:xfrm>
            <a:off x="8793314" y="4763524"/>
            <a:ext cx="3158244" cy="1436214"/>
          </a:xfrm>
          <a:prstGeom prst="rect">
            <a:avLst/>
          </a:prstGeom>
        </p:spPr>
      </p:pic>
    </p:spTree>
    <p:extLst>
      <p:ext uri="{BB962C8B-B14F-4D97-AF65-F5344CB8AC3E}">
        <p14:creationId xmlns:p14="http://schemas.microsoft.com/office/powerpoint/2010/main" val="2923268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5C76E-BB41-253E-5C73-46822BEE56A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868E038-1119-FDBC-480D-BAFC7978C7D0}"/>
              </a:ext>
            </a:extLst>
          </p:cNvPr>
          <p:cNvSpPr>
            <a:spLocks noGrp="1"/>
          </p:cNvSpPr>
          <p:nvPr>
            <p:ph type="title"/>
          </p:nvPr>
        </p:nvSpPr>
        <p:spPr/>
        <p:txBody>
          <a:bodyPr/>
          <a:lstStyle/>
          <a:p>
            <a:r>
              <a:rPr lang="en-US" dirty="0"/>
              <a:t>Vibration Analysis–Gear Issues</a:t>
            </a:r>
          </a:p>
        </p:txBody>
      </p:sp>
      <p:sp>
        <p:nvSpPr>
          <p:cNvPr id="8" name="Text Placeholder 7">
            <a:extLst>
              <a:ext uri="{FF2B5EF4-FFF2-40B4-BE49-F238E27FC236}">
                <a16:creationId xmlns:a16="http://schemas.microsoft.com/office/drawing/2014/main" id="{E5205718-EAFD-141E-4EA2-FA4DE247C9CA}"/>
              </a:ext>
            </a:extLst>
          </p:cNvPr>
          <p:cNvSpPr>
            <a:spLocks noGrp="1"/>
          </p:cNvSpPr>
          <p:nvPr>
            <p:ph sz="half" idx="1"/>
          </p:nvPr>
        </p:nvSpPr>
        <p:spPr>
          <a:xfrm>
            <a:off x="717848" y="1414144"/>
            <a:ext cx="4631820" cy="4661915"/>
          </a:xfrm>
        </p:spPr>
        <p:txBody>
          <a:bodyPr>
            <a:normAutofit/>
          </a:bodyPr>
          <a:lstStyle/>
          <a:p>
            <a:pPr marL="0" indent="0">
              <a:buNone/>
            </a:pPr>
            <a:r>
              <a:rPr lang="en-US" dirty="0"/>
              <a:t>	</a:t>
            </a:r>
          </a:p>
          <a:p>
            <a:r>
              <a:rPr lang="en-US" dirty="0"/>
              <a:t>Possible asset damage</a:t>
            </a:r>
          </a:p>
          <a:p>
            <a:pPr lvl="1"/>
            <a:r>
              <a:rPr lang="en-US" sz="2400" spc="300" dirty="0"/>
              <a:t>Complete self destruction gears</a:t>
            </a:r>
          </a:p>
          <a:p>
            <a:pPr lvl="1"/>
            <a:r>
              <a:rPr lang="en-US" sz="2400" spc="300" dirty="0"/>
              <a:t>Housing damage </a:t>
            </a:r>
          </a:p>
          <a:p>
            <a:pPr lvl="1"/>
            <a:r>
              <a:rPr lang="en-US" sz="2400" spc="300" dirty="0"/>
              <a:t>Bearing failures</a:t>
            </a:r>
          </a:p>
          <a:p>
            <a:pPr lvl="1"/>
            <a:r>
              <a:rPr lang="en-US" sz="2400" spc="300" dirty="0"/>
              <a:t>Shaft binding/fracturing</a:t>
            </a:r>
          </a:p>
          <a:p>
            <a:pPr lvl="1"/>
            <a:r>
              <a:rPr lang="en-US" sz="2400" spc="300" dirty="0"/>
              <a:t>“Snowball” effect on all gearbox components</a:t>
            </a:r>
            <a:endParaRPr lang="en-US" sz="2400" dirty="0"/>
          </a:p>
          <a:p>
            <a:pPr lvl="1"/>
            <a:endParaRPr lang="en-US" dirty="0"/>
          </a:p>
        </p:txBody>
      </p:sp>
      <p:sp>
        <p:nvSpPr>
          <p:cNvPr id="13" name="Rectangle 12">
            <a:extLst>
              <a:ext uri="{FF2B5EF4-FFF2-40B4-BE49-F238E27FC236}">
                <a16:creationId xmlns:a16="http://schemas.microsoft.com/office/drawing/2014/main" id="{86835725-C62B-9739-E8E0-BA22C7E4D703}"/>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6" descr="Gear And Reducer Inspection And Analysis - Efficient Plant">
            <a:extLst>
              <a:ext uri="{FF2B5EF4-FFF2-40B4-BE49-F238E27FC236}">
                <a16:creationId xmlns:a16="http://schemas.microsoft.com/office/drawing/2014/main" id="{5587B079-D662-8A2A-AEFF-EE5AFA3648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3468"/>
          <a:stretch/>
        </p:blipFill>
        <p:spPr bwMode="auto">
          <a:xfrm>
            <a:off x="5470024" y="1318077"/>
            <a:ext cx="3014163" cy="15070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What can be done about this worn gear? : r/Machinists">
            <a:extLst>
              <a:ext uri="{FF2B5EF4-FFF2-40B4-BE49-F238E27FC236}">
                <a16:creationId xmlns:a16="http://schemas.microsoft.com/office/drawing/2014/main" id="{FB1C31F7-30AA-D0D5-897E-C582B8164C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3314" y="2993728"/>
            <a:ext cx="3158244" cy="160392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ow to Inspect a Gearbox">
            <a:extLst>
              <a:ext uri="{FF2B5EF4-FFF2-40B4-BE49-F238E27FC236}">
                <a16:creationId xmlns:a16="http://schemas.microsoft.com/office/drawing/2014/main" id="{D7F23DF5-66AF-9F17-DE68-9E72FC7264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0024" y="4763525"/>
            <a:ext cx="3014163" cy="14362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Troubleshooting of gears | Power-MI">
            <a:extLst>
              <a:ext uri="{FF2B5EF4-FFF2-40B4-BE49-F238E27FC236}">
                <a16:creationId xmlns:a16="http://schemas.microsoft.com/office/drawing/2014/main" id="{3FB415B8-9579-9746-3744-52887B0279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93314" y="1318077"/>
            <a:ext cx="3158244" cy="15070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2ABAE57-FDA8-EBCD-65E3-CD582E398AD5}"/>
              </a:ext>
            </a:extLst>
          </p:cNvPr>
          <p:cNvPicPr>
            <a:picLocks noChangeAspect="1"/>
          </p:cNvPicPr>
          <p:nvPr/>
        </p:nvPicPr>
        <p:blipFill>
          <a:blip r:embed="rId7"/>
          <a:srcRect t="6433"/>
          <a:stretch/>
        </p:blipFill>
        <p:spPr>
          <a:xfrm>
            <a:off x="5470024" y="2993728"/>
            <a:ext cx="3014163" cy="1603928"/>
          </a:xfrm>
          <a:prstGeom prst="rect">
            <a:avLst/>
          </a:prstGeom>
        </p:spPr>
      </p:pic>
      <p:pic>
        <p:nvPicPr>
          <p:cNvPr id="16" name="Picture 15">
            <a:extLst>
              <a:ext uri="{FF2B5EF4-FFF2-40B4-BE49-F238E27FC236}">
                <a16:creationId xmlns:a16="http://schemas.microsoft.com/office/drawing/2014/main" id="{9921218A-FF56-CFA3-EB25-964A55F4B6FF}"/>
              </a:ext>
            </a:extLst>
          </p:cNvPr>
          <p:cNvPicPr>
            <a:picLocks noChangeAspect="1"/>
          </p:cNvPicPr>
          <p:nvPr/>
        </p:nvPicPr>
        <p:blipFill>
          <a:blip r:embed="rId8"/>
          <a:srcRect t="6433"/>
          <a:stretch/>
        </p:blipFill>
        <p:spPr>
          <a:xfrm>
            <a:off x="8793315" y="4763526"/>
            <a:ext cx="3158244" cy="1436214"/>
          </a:xfrm>
          <a:prstGeom prst="rect">
            <a:avLst/>
          </a:prstGeom>
        </p:spPr>
      </p:pic>
    </p:spTree>
    <p:extLst>
      <p:ext uri="{BB962C8B-B14F-4D97-AF65-F5344CB8AC3E}">
        <p14:creationId xmlns:p14="http://schemas.microsoft.com/office/powerpoint/2010/main" val="1045517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09788-DE74-97B8-C8F5-FDB2454F278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807BD9C-AD61-709E-E10F-E27142EFEDF2}"/>
              </a:ext>
            </a:extLst>
          </p:cNvPr>
          <p:cNvSpPr>
            <a:spLocks noGrp="1"/>
          </p:cNvSpPr>
          <p:nvPr>
            <p:ph type="title"/>
          </p:nvPr>
        </p:nvSpPr>
        <p:spPr/>
        <p:txBody>
          <a:bodyPr/>
          <a:lstStyle/>
          <a:p>
            <a:r>
              <a:rPr lang="en-US" dirty="0"/>
              <a:t>Vibration Analysis–Screen Orbits</a:t>
            </a:r>
          </a:p>
        </p:txBody>
      </p:sp>
      <p:sp>
        <p:nvSpPr>
          <p:cNvPr id="8" name="Text Placeholder 7">
            <a:extLst>
              <a:ext uri="{FF2B5EF4-FFF2-40B4-BE49-F238E27FC236}">
                <a16:creationId xmlns:a16="http://schemas.microsoft.com/office/drawing/2014/main" id="{054CABF0-ABA5-C78D-CAF9-19A4A51DE8D7}"/>
              </a:ext>
            </a:extLst>
          </p:cNvPr>
          <p:cNvSpPr>
            <a:spLocks noGrp="1"/>
          </p:cNvSpPr>
          <p:nvPr>
            <p:ph sz="half" idx="1"/>
          </p:nvPr>
        </p:nvSpPr>
        <p:spPr>
          <a:xfrm>
            <a:off x="717848" y="1414144"/>
            <a:ext cx="4631820" cy="4661915"/>
          </a:xfrm>
        </p:spPr>
        <p:txBody>
          <a:bodyPr>
            <a:normAutofit/>
          </a:bodyPr>
          <a:lstStyle/>
          <a:p>
            <a:pPr marL="0" indent="0">
              <a:buNone/>
            </a:pPr>
            <a:r>
              <a:rPr lang="en-US" dirty="0"/>
              <a:t>	</a:t>
            </a:r>
          </a:p>
          <a:p>
            <a:r>
              <a:rPr lang="en-US" dirty="0"/>
              <a:t>Possible asset damage</a:t>
            </a:r>
          </a:p>
          <a:p>
            <a:pPr lvl="1"/>
            <a:r>
              <a:rPr lang="en-US" sz="2400" spc="300" dirty="0"/>
              <a:t>Spring Damage</a:t>
            </a:r>
          </a:p>
          <a:p>
            <a:pPr lvl="1"/>
            <a:r>
              <a:rPr lang="en-US" spc="300" dirty="0"/>
              <a:t>Loose Media</a:t>
            </a:r>
          </a:p>
          <a:p>
            <a:pPr lvl="1"/>
            <a:r>
              <a:rPr lang="en-US" spc="300" dirty="0"/>
              <a:t>Mistimed shaft(s)</a:t>
            </a:r>
          </a:p>
          <a:p>
            <a:pPr lvl="1"/>
            <a:r>
              <a:rPr lang="en-US" spc="300" dirty="0"/>
              <a:t>Speed issues</a:t>
            </a:r>
          </a:p>
          <a:p>
            <a:pPr lvl="1"/>
            <a:r>
              <a:rPr lang="en-US" sz="2400" spc="300" dirty="0"/>
              <a:t>Material distribution issues</a:t>
            </a:r>
          </a:p>
          <a:p>
            <a:pPr lvl="1"/>
            <a:r>
              <a:rPr lang="en-US" spc="300" dirty="0"/>
              <a:t>Broken crossmembers</a:t>
            </a:r>
            <a:endParaRPr lang="en-US" sz="2400" dirty="0"/>
          </a:p>
          <a:p>
            <a:pPr lvl="1"/>
            <a:endParaRPr lang="en-US" dirty="0"/>
          </a:p>
        </p:txBody>
      </p:sp>
      <p:sp>
        <p:nvSpPr>
          <p:cNvPr id="13" name="Rectangle 12">
            <a:extLst>
              <a:ext uri="{FF2B5EF4-FFF2-40B4-BE49-F238E27FC236}">
                <a16:creationId xmlns:a16="http://schemas.microsoft.com/office/drawing/2014/main" id="{63C90D1C-7581-CFBC-9651-602C4DB0F5E5}"/>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F602C88-3B63-B51F-0D78-2AA3E8C4E018}"/>
              </a:ext>
            </a:extLst>
          </p:cNvPr>
          <p:cNvPicPr>
            <a:picLocks noChangeAspect="1"/>
          </p:cNvPicPr>
          <p:nvPr/>
        </p:nvPicPr>
        <p:blipFill>
          <a:blip r:embed="rId3"/>
          <a:stretch>
            <a:fillRect/>
          </a:stretch>
        </p:blipFill>
        <p:spPr>
          <a:xfrm>
            <a:off x="4911726" y="1355843"/>
            <a:ext cx="3915805" cy="2487283"/>
          </a:xfrm>
          <a:prstGeom prst="rect">
            <a:avLst/>
          </a:prstGeom>
        </p:spPr>
      </p:pic>
      <p:pic>
        <p:nvPicPr>
          <p:cNvPr id="9" name="Picture 8">
            <a:extLst>
              <a:ext uri="{FF2B5EF4-FFF2-40B4-BE49-F238E27FC236}">
                <a16:creationId xmlns:a16="http://schemas.microsoft.com/office/drawing/2014/main" id="{40574CFA-3CFA-FDBB-4AD2-FAD524BD4E6F}"/>
              </a:ext>
            </a:extLst>
          </p:cNvPr>
          <p:cNvPicPr>
            <a:picLocks noChangeAspect="1"/>
          </p:cNvPicPr>
          <p:nvPr/>
        </p:nvPicPr>
        <p:blipFill>
          <a:blip r:embed="rId4"/>
          <a:stretch>
            <a:fillRect/>
          </a:stretch>
        </p:blipFill>
        <p:spPr>
          <a:xfrm>
            <a:off x="8276197" y="3883373"/>
            <a:ext cx="3915804" cy="2487283"/>
          </a:xfrm>
          <a:prstGeom prst="rect">
            <a:avLst/>
          </a:prstGeom>
        </p:spPr>
      </p:pic>
      <p:pic>
        <p:nvPicPr>
          <p:cNvPr id="12" name="Picture 11">
            <a:extLst>
              <a:ext uri="{FF2B5EF4-FFF2-40B4-BE49-F238E27FC236}">
                <a16:creationId xmlns:a16="http://schemas.microsoft.com/office/drawing/2014/main" id="{1D64F9C3-C0FC-095D-CB61-70E464D4936D}"/>
              </a:ext>
            </a:extLst>
          </p:cNvPr>
          <p:cNvPicPr>
            <a:picLocks noChangeAspect="1"/>
          </p:cNvPicPr>
          <p:nvPr/>
        </p:nvPicPr>
        <p:blipFill>
          <a:blip r:embed="rId5"/>
          <a:srcRect l="52285" t="57144" r="24859" b="1823"/>
          <a:stretch/>
        </p:blipFill>
        <p:spPr>
          <a:xfrm>
            <a:off x="9275506" y="1355014"/>
            <a:ext cx="2786514" cy="2609502"/>
          </a:xfrm>
          <a:prstGeom prst="rect">
            <a:avLst/>
          </a:prstGeom>
        </p:spPr>
      </p:pic>
      <p:pic>
        <p:nvPicPr>
          <p:cNvPr id="17" name="Picture 16">
            <a:extLst>
              <a:ext uri="{FF2B5EF4-FFF2-40B4-BE49-F238E27FC236}">
                <a16:creationId xmlns:a16="http://schemas.microsoft.com/office/drawing/2014/main" id="{54F6417B-52FA-B4C9-AF92-2B6FBA66E099}"/>
              </a:ext>
            </a:extLst>
          </p:cNvPr>
          <p:cNvPicPr>
            <a:picLocks noChangeAspect="1"/>
          </p:cNvPicPr>
          <p:nvPr/>
        </p:nvPicPr>
        <p:blipFill>
          <a:blip r:embed="rId5"/>
          <a:srcRect l="2734" t="57428" r="75607" b="1824"/>
          <a:stretch/>
        </p:blipFill>
        <p:spPr>
          <a:xfrm>
            <a:off x="5054254" y="3883373"/>
            <a:ext cx="2534508" cy="2487283"/>
          </a:xfrm>
          <a:prstGeom prst="rect">
            <a:avLst/>
          </a:prstGeom>
        </p:spPr>
      </p:pic>
    </p:spTree>
    <p:extLst>
      <p:ext uri="{BB962C8B-B14F-4D97-AF65-F5344CB8AC3E}">
        <p14:creationId xmlns:p14="http://schemas.microsoft.com/office/powerpoint/2010/main" val="3284742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A9236-B747-5837-5EBF-35B6AF6A77E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A8DDB15-BF54-24B7-F391-85C5DBFB1AA8}"/>
              </a:ext>
            </a:extLst>
          </p:cNvPr>
          <p:cNvSpPr>
            <a:spLocks noGrp="1"/>
          </p:cNvSpPr>
          <p:nvPr>
            <p:ph type="title"/>
          </p:nvPr>
        </p:nvSpPr>
        <p:spPr/>
        <p:txBody>
          <a:bodyPr/>
          <a:lstStyle/>
          <a:p>
            <a:r>
              <a:rPr lang="en-US" dirty="0"/>
              <a:t>Vibration Analysis– Screen Orbits</a:t>
            </a:r>
          </a:p>
        </p:txBody>
      </p:sp>
      <p:sp>
        <p:nvSpPr>
          <p:cNvPr id="8" name="Text Placeholder 7">
            <a:extLst>
              <a:ext uri="{FF2B5EF4-FFF2-40B4-BE49-F238E27FC236}">
                <a16:creationId xmlns:a16="http://schemas.microsoft.com/office/drawing/2014/main" id="{9CA10671-7201-0377-2A98-067477B60C21}"/>
              </a:ext>
            </a:extLst>
          </p:cNvPr>
          <p:cNvSpPr>
            <a:spLocks noGrp="1"/>
          </p:cNvSpPr>
          <p:nvPr>
            <p:ph sz="half" idx="1"/>
          </p:nvPr>
        </p:nvSpPr>
        <p:spPr>
          <a:xfrm>
            <a:off x="838201" y="1825625"/>
            <a:ext cx="4819115" cy="4351338"/>
          </a:xfrm>
        </p:spPr>
        <p:txBody>
          <a:bodyPr>
            <a:normAutofit fontScale="92500"/>
          </a:bodyPr>
          <a:lstStyle/>
          <a:p>
            <a:r>
              <a:rPr lang="en-US" dirty="0"/>
              <a:t>Orbits are plotted using two accelerometers fixed 90° apart</a:t>
            </a:r>
          </a:p>
          <a:p>
            <a:r>
              <a:rPr lang="en-US" dirty="0"/>
              <a:t>The readings are taken simultaneously, and the resulting displacement and acceleration differences are graphed concurrently, resulting in an orbital shape</a:t>
            </a:r>
          </a:p>
          <a:p>
            <a:r>
              <a:rPr lang="en-US" dirty="0"/>
              <a:t>This measurement also reads the speed(RPM) and stroke of the screen</a:t>
            </a:r>
          </a:p>
          <a:p>
            <a:pPr lvl="1"/>
            <a:endParaRPr lang="en-US" dirty="0"/>
          </a:p>
        </p:txBody>
      </p:sp>
      <p:sp>
        <p:nvSpPr>
          <p:cNvPr id="13" name="Rectangle 12">
            <a:extLst>
              <a:ext uri="{FF2B5EF4-FFF2-40B4-BE49-F238E27FC236}">
                <a16:creationId xmlns:a16="http://schemas.microsoft.com/office/drawing/2014/main" id="{8C7BEE01-F378-873D-0A00-0521A4671734}"/>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Shaft Vibration - an overview | ScienceDirect Topics">
            <a:extLst>
              <a:ext uri="{FF2B5EF4-FFF2-40B4-BE49-F238E27FC236}">
                <a16:creationId xmlns:a16="http://schemas.microsoft.com/office/drawing/2014/main" id="{E776D203-B48B-7105-2D89-DB01E1EC23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21" t="42425" r="61284" b="15154"/>
          <a:stretch/>
        </p:blipFill>
        <p:spPr bwMode="auto">
          <a:xfrm>
            <a:off x="5740240" y="1315116"/>
            <a:ext cx="2743200" cy="245264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at is an Orbit Plot?">
            <a:extLst>
              <a:ext uri="{FF2B5EF4-FFF2-40B4-BE49-F238E27FC236}">
                <a16:creationId xmlns:a16="http://schemas.microsoft.com/office/drawing/2014/main" id="{54E2C8F0-C888-BF25-0766-3883FD1173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374" t="19689" r="34813" b="11651"/>
          <a:stretch/>
        </p:blipFill>
        <p:spPr bwMode="auto">
          <a:xfrm>
            <a:off x="5735848" y="3729883"/>
            <a:ext cx="2522580" cy="24470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5EDDEA29-824E-41B4-C24B-106749A8FE2C}"/>
              </a:ext>
            </a:extLst>
          </p:cNvPr>
          <p:cNvPicPr>
            <a:picLocks noChangeAspect="1"/>
          </p:cNvPicPr>
          <p:nvPr/>
        </p:nvPicPr>
        <p:blipFill>
          <a:blip r:embed="rId5"/>
          <a:srcRect t="57448" r="50000"/>
          <a:stretch/>
        </p:blipFill>
        <p:spPr>
          <a:xfrm>
            <a:off x="8570754" y="1027906"/>
            <a:ext cx="3342386" cy="1325563"/>
          </a:xfrm>
          <a:prstGeom prst="rect">
            <a:avLst/>
          </a:prstGeom>
        </p:spPr>
      </p:pic>
      <p:pic>
        <p:nvPicPr>
          <p:cNvPr id="23" name="Picture 22">
            <a:extLst>
              <a:ext uri="{FF2B5EF4-FFF2-40B4-BE49-F238E27FC236}">
                <a16:creationId xmlns:a16="http://schemas.microsoft.com/office/drawing/2014/main" id="{1265A648-73F6-D56F-1632-E7EEA8479AE0}"/>
              </a:ext>
            </a:extLst>
          </p:cNvPr>
          <p:cNvPicPr>
            <a:picLocks noChangeAspect="1"/>
          </p:cNvPicPr>
          <p:nvPr/>
        </p:nvPicPr>
        <p:blipFill>
          <a:blip r:embed="rId6"/>
          <a:srcRect t="57448" r="50000"/>
          <a:stretch/>
        </p:blipFill>
        <p:spPr>
          <a:xfrm>
            <a:off x="8561972" y="2353468"/>
            <a:ext cx="3342386" cy="1325564"/>
          </a:xfrm>
          <a:prstGeom prst="rect">
            <a:avLst/>
          </a:prstGeom>
        </p:spPr>
      </p:pic>
      <p:pic>
        <p:nvPicPr>
          <p:cNvPr id="25" name="Picture 24">
            <a:extLst>
              <a:ext uri="{FF2B5EF4-FFF2-40B4-BE49-F238E27FC236}">
                <a16:creationId xmlns:a16="http://schemas.microsoft.com/office/drawing/2014/main" id="{D2B3177A-7F4D-EE5D-979C-430F056A3237}"/>
              </a:ext>
            </a:extLst>
          </p:cNvPr>
          <p:cNvPicPr>
            <a:picLocks noChangeAspect="1"/>
          </p:cNvPicPr>
          <p:nvPr/>
        </p:nvPicPr>
        <p:blipFill>
          <a:blip r:embed="rId7"/>
          <a:srcRect t="57448" r="50000"/>
          <a:stretch/>
        </p:blipFill>
        <p:spPr>
          <a:xfrm>
            <a:off x="8570754" y="3679032"/>
            <a:ext cx="3342385" cy="1325564"/>
          </a:xfrm>
          <a:prstGeom prst="rect">
            <a:avLst/>
          </a:prstGeom>
        </p:spPr>
      </p:pic>
      <p:pic>
        <p:nvPicPr>
          <p:cNvPr id="27" name="Picture 26">
            <a:extLst>
              <a:ext uri="{FF2B5EF4-FFF2-40B4-BE49-F238E27FC236}">
                <a16:creationId xmlns:a16="http://schemas.microsoft.com/office/drawing/2014/main" id="{D3BA1777-278C-2FC0-FC3C-EAB022B78599}"/>
              </a:ext>
            </a:extLst>
          </p:cNvPr>
          <p:cNvPicPr>
            <a:picLocks noChangeAspect="1"/>
          </p:cNvPicPr>
          <p:nvPr/>
        </p:nvPicPr>
        <p:blipFill>
          <a:blip r:embed="rId8"/>
          <a:srcRect t="57448" r="50000"/>
          <a:stretch/>
        </p:blipFill>
        <p:spPr>
          <a:xfrm>
            <a:off x="8575888" y="5004595"/>
            <a:ext cx="3337251" cy="1325564"/>
          </a:xfrm>
          <a:prstGeom prst="rect">
            <a:avLst/>
          </a:prstGeom>
        </p:spPr>
      </p:pic>
    </p:spTree>
    <p:extLst>
      <p:ext uri="{BB962C8B-B14F-4D97-AF65-F5344CB8AC3E}">
        <p14:creationId xmlns:p14="http://schemas.microsoft.com/office/powerpoint/2010/main" val="3467891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286E1-0670-F126-7252-42620675B28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9744FCA-C8F9-14B8-2221-5BFA09B18559}"/>
              </a:ext>
            </a:extLst>
          </p:cNvPr>
          <p:cNvSpPr>
            <a:spLocks noGrp="1"/>
          </p:cNvSpPr>
          <p:nvPr>
            <p:ph type="title"/>
          </p:nvPr>
        </p:nvSpPr>
        <p:spPr/>
        <p:txBody>
          <a:bodyPr/>
          <a:lstStyle/>
          <a:p>
            <a:r>
              <a:rPr lang="en-US" dirty="0"/>
              <a:t>Vibration Analysis– Reviewing the Data</a:t>
            </a:r>
          </a:p>
        </p:txBody>
      </p:sp>
      <p:sp>
        <p:nvSpPr>
          <p:cNvPr id="8" name="Text Placeholder 7">
            <a:extLst>
              <a:ext uri="{FF2B5EF4-FFF2-40B4-BE49-F238E27FC236}">
                <a16:creationId xmlns:a16="http://schemas.microsoft.com/office/drawing/2014/main" id="{894C81EA-9ACD-09EC-1981-5E007C674E2E}"/>
              </a:ext>
            </a:extLst>
          </p:cNvPr>
          <p:cNvSpPr>
            <a:spLocks noGrp="1"/>
          </p:cNvSpPr>
          <p:nvPr>
            <p:ph sz="half" idx="1"/>
          </p:nvPr>
        </p:nvSpPr>
        <p:spPr>
          <a:xfrm>
            <a:off x="868376" y="1414144"/>
            <a:ext cx="5181600" cy="4719955"/>
          </a:xfrm>
        </p:spPr>
        <p:txBody>
          <a:bodyPr>
            <a:normAutofit lnSpcReduction="10000"/>
          </a:bodyPr>
          <a:lstStyle/>
          <a:p>
            <a:pPr marL="0" indent="0">
              <a:buNone/>
            </a:pPr>
            <a:r>
              <a:rPr lang="en-US" dirty="0"/>
              <a:t>	</a:t>
            </a:r>
          </a:p>
          <a:p>
            <a:r>
              <a:rPr lang="en-US" dirty="0"/>
              <a:t>Analysis</a:t>
            </a:r>
          </a:p>
          <a:p>
            <a:pPr lvl="1"/>
            <a:r>
              <a:rPr lang="en-US" dirty="0"/>
              <a:t>What needs manually reviewed</a:t>
            </a:r>
          </a:p>
          <a:p>
            <a:pPr lvl="2"/>
            <a:r>
              <a:rPr lang="en-US" dirty="0"/>
              <a:t>Raw Data</a:t>
            </a:r>
          </a:p>
          <a:p>
            <a:pPr lvl="2"/>
            <a:r>
              <a:rPr lang="en-US" dirty="0"/>
              <a:t>% of change comparison</a:t>
            </a:r>
          </a:p>
          <a:p>
            <a:pPr lvl="2"/>
            <a:r>
              <a:rPr lang="en-US" dirty="0"/>
              <a:t>Location and direction of change	</a:t>
            </a:r>
          </a:p>
          <a:p>
            <a:pPr lvl="3"/>
            <a:r>
              <a:rPr lang="en-US" dirty="0"/>
              <a:t>Increase or decrease</a:t>
            </a:r>
          </a:p>
          <a:p>
            <a:pPr lvl="2"/>
            <a:r>
              <a:rPr lang="en-US" dirty="0"/>
              <a:t>Manual analysis of the remaining data	</a:t>
            </a:r>
          </a:p>
          <a:p>
            <a:pPr lvl="3"/>
            <a:r>
              <a:rPr lang="en-US" dirty="0"/>
              <a:t>Fault determination</a:t>
            </a:r>
          </a:p>
          <a:p>
            <a:pPr lvl="3"/>
            <a:r>
              <a:rPr lang="en-US" dirty="0"/>
              <a:t>Compare data point to data point for fault confirmation</a:t>
            </a:r>
          </a:p>
          <a:p>
            <a:pPr lvl="3"/>
            <a:r>
              <a:rPr lang="en-US" dirty="0"/>
              <a:t>Review asset history vs current readings</a:t>
            </a:r>
          </a:p>
          <a:p>
            <a:pPr lvl="1"/>
            <a:endParaRPr lang="en-US" dirty="0"/>
          </a:p>
        </p:txBody>
      </p:sp>
      <p:sp>
        <p:nvSpPr>
          <p:cNvPr id="13" name="Rectangle 12">
            <a:extLst>
              <a:ext uri="{FF2B5EF4-FFF2-40B4-BE49-F238E27FC236}">
                <a16:creationId xmlns:a16="http://schemas.microsoft.com/office/drawing/2014/main" id="{6EE36CA6-0C78-D650-C2AB-2C98C837C4C9}"/>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cx2="http://schemas.microsoft.com/office/drawing/2015/10/21/chartex">
        <mc:Choice Requires="cx2">
          <p:graphicFrame>
            <p:nvGraphicFramePr>
              <p:cNvPr id="4" name="Chart 3">
                <a:extLst>
                  <a:ext uri="{FF2B5EF4-FFF2-40B4-BE49-F238E27FC236}">
                    <a16:creationId xmlns:a16="http://schemas.microsoft.com/office/drawing/2014/main" id="{4B660618-484E-2F7B-318B-CDE673E8F09A}"/>
                  </a:ext>
                </a:extLst>
              </p:cNvPr>
              <p:cNvGraphicFramePr/>
              <p:nvPr>
                <p:extLst>
                  <p:ext uri="{D42A27DB-BD31-4B8C-83A1-F6EECF244321}">
                    <p14:modId xmlns:p14="http://schemas.microsoft.com/office/powerpoint/2010/main" val="1775327297"/>
                  </p:ext>
                </p:extLst>
              </p:nvPr>
            </p:nvGraphicFramePr>
            <p:xfrm>
              <a:off x="5783580" y="1414145"/>
              <a:ext cx="6156960" cy="2117408"/>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4" name="Chart 3">
                <a:extLst>
                  <a:ext uri="{FF2B5EF4-FFF2-40B4-BE49-F238E27FC236}">
                    <a16:creationId xmlns:a16="http://schemas.microsoft.com/office/drawing/2014/main" id="{4B660618-484E-2F7B-318B-CDE673E8F09A}"/>
                  </a:ext>
                </a:extLst>
              </p:cNvPr>
              <p:cNvPicPr>
                <a:picLocks noGrp="1" noRot="1" noChangeAspect="1" noMove="1" noResize="1" noEditPoints="1" noAdjustHandles="1" noChangeArrowheads="1" noChangeShapeType="1"/>
              </p:cNvPicPr>
              <p:nvPr/>
            </p:nvPicPr>
            <p:blipFill>
              <a:blip r:embed="rId4"/>
              <a:stretch>
                <a:fillRect/>
              </a:stretch>
            </p:blipFill>
            <p:spPr>
              <a:xfrm>
                <a:off x="5783580" y="1414145"/>
                <a:ext cx="6156960" cy="2117408"/>
              </a:xfrm>
              <a:prstGeom prst="rect">
                <a:avLst/>
              </a:prstGeom>
            </p:spPr>
          </p:pic>
        </mc:Fallback>
      </mc:AlternateContent>
      <p:pic>
        <p:nvPicPr>
          <p:cNvPr id="6" name="Picture 5">
            <a:extLst>
              <a:ext uri="{FF2B5EF4-FFF2-40B4-BE49-F238E27FC236}">
                <a16:creationId xmlns:a16="http://schemas.microsoft.com/office/drawing/2014/main" id="{E3152F19-6F65-2A9F-DED8-9BD43BEBB13E}"/>
              </a:ext>
            </a:extLst>
          </p:cNvPr>
          <p:cNvPicPr>
            <a:picLocks noChangeAspect="1"/>
          </p:cNvPicPr>
          <p:nvPr/>
        </p:nvPicPr>
        <p:blipFill>
          <a:blip r:embed="rId5"/>
          <a:stretch>
            <a:fillRect/>
          </a:stretch>
        </p:blipFill>
        <p:spPr>
          <a:xfrm>
            <a:off x="6349525" y="3531554"/>
            <a:ext cx="5409488" cy="2817182"/>
          </a:xfrm>
          <a:prstGeom prst="rect">
            <a:avLst/>
          </a:prstGeom>
        </p:spPr>
      </p:pic>
    </p:spTree>
    <p:extLst>
      <p:ext uri="{BB962C8B-B14F-4D97-AF65-F5344CB8AC3E}">
        <p14:creationId xmlns:p14="http://schemas.microsoft.com/office/powerpoint/2010/main" val="3993032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445F47-6D74-450C-BC16-998D2021AD78}"/>
              </a:ext>
            </a:extLst>
          </p:cNvPr>
          <p:cNvSpPr>
            <a:spLocks noGrp="1"/>
          </p:cNvSpPr>
          <p:nvPr>
            <p:ph type="title"/>
          </p:nvPr>
        </p:nvSpPr>
        <p:spPr/>
        <p:txBody>
          <a:bodyPr/>
          <a:lstStyle/>
          <a:p>
            <a:r>
              <a:rPr lang="en-US" dirty="0"/>
              <a:t>MEET THE TEAM</a:t>
            </a:r>
          </a:p>
        </p:txBody>
      </p:sp>
      <p:sp>
        <p:nvSpPr>
          <p:cNvPr id="8" name="Text Placeholder 7">
            <a:extLst>
              <a:ext uri="{FF2B5EF4-FFF2-40B4-BE49-F238E27FC236}">
                <a16:creationId xmlns:a16="http://schemas.microsoft.com/office/drawing/2014/main" id="{E79DECD2-B85E-4CB3-BBFB-C64131454B65}"/>
              </a:ext>
            </a:extLst>
          </p:cNvPr>
          <p:cNvSpPr>
            <a:spLocks noGrp="1"/>
          </p:cNvSpPr>
          <p:nvPr>
            <p:ph sz="half" idx="1"/>
          </p:nvPr>
        </p:nvSpPr>
        <p:spPr/>
        <p:txBody>
          <a:bodyPr>
            <a:normAutofit/>
          </a:bodyPr>
          <a:lstStyle/>
          <a:p>
            <a:r>
              <a:rPr lang="en-US" dirty="0"/>
              <a:t>Brice Jacobs</a:t>
            </a:r>
          </a:p>
          <a:p>
            <a:pPr lvl="1"/>
            <a:r>
              <a:rPr lang="en-US" dirty="0"/>
              <a:t>Reliability Program Manager, Midwest Mine Services</a:t>
            </a:r>
          </a:p>
          <a:p>
            <a:pPr lvl="1"/>
            <a:r>
              <a:rPr lang="en-US" dirty="0"/>
              <a:t>15 years experience in the reliability field</a:t>
            </a:r>
          </a:p>
          <a:p>
            <a:pPr lvl="1"/>
            <a:endParaRPr lang="en-US" dirty="0"/>
          </a:p>
          <a:p>
            <a:r>
              <a:rPr lang="en-US" dirty="0"/>
              <a:t>Tim Meighan</a:t>
            </a:r>
          </a:p>
          <a:p>
            <a:pPr lvl="1"/>
            <a:r>
              <a:rPr lang="en-US" dirty="0"/>
              <a:t>Mining Engineer, Midwest Mine Services</a:t>
            </a:r>
          </a:p>
          <a:p>
            <a:pPr lvl="1"/>
            <a:r>
              <a:rPr lang="en-US" dirty="0"/>
              <a:t>15+ years industry experience</a:t>
            </a:r>
          </a:p>
        </p:txBody>
      </p:sp>
      <p:pic>
        <p:nvPicPr>
          <p:cNvPr id="4" name="Picture 3">
            <a:extLst>
              <a:ext uri="{FF2B5EF4-FFF2-40B4-BE49-F238E27FC236}">
                <a16:creationId xmlns:a16="http://schemas.microsoft.com/office/drawing/2014/main" id="{F734A8E0-9526-574B-72FB-C464346E672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7352546" y="1916091"/>
            <a:ext cx="3689384" cy="1020212"/>
          </a:xfrm>
          <a:prstGeom prst="rect">
            <a:avLst/>
          </a:prstGeom>
          <a:ln>
            <a:noFill/>
          </a:ln>
          <a:extLst>
            <a:ext uri="{53640926-AAD7-44D8-BBD7-CCE9431645EC}">
              <a14:shadowObscured xmlns:a14="http://schemas.microsoft.com/office/drawing/2010/main"/>
            </a:ext>
          </a:extLst>
        </p:spPr>
      </p:pic>
      <p:pic>
        <p:nvPicPr>
          <p:cNvPr id="6" name="Picture 5" descr="A red and white logo&#10;&#10;Description automatically generated with medium confidence">
            <a:extLst>
              <a:ext uri="{FF2B5EF4-FFF2-40B4-BE49-F238E27FC236}">
                <a16:creationId xmlns:a16="http://schemas.microsoft.com/office/drawing/2014/main" id="{5EB04443-C208-A142-BBCC-4F40F30E94D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22833" y="3921697"/>
            <a:ext cx="3919101" cy="1174332"/>
          </a:xfrm>
          <a:prstGeom prst="rect">
            <a:avLst/>
          </a:prstGeom>
        </p:spPr>
      </p:pic>
      <p:sp>
        <p:nvSpPr>
          <p:cNvPr id="13" name="Rectangle 12">
            <a:extLst>
              <a:ext uri="{FF2B5EF4-FFF2-40B4-BE49-F238E27FC236}">
                <a16:creationId xmlns:a16="http://schemas.microsoft.com/office/drawing/2014/main" id="{D057CA56-D08A-2EA5-B3F5-360A5E4F77FB}"/>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4288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0C260-3143-82E3-CCA7-F591269663B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7FCED38-E67A-9129-B350-E3A1B51BF210}"/>
              </a:ext>
            </a:extLst>
          </p:cNvPr>
          <p:cNvSpPr>
            <a:spLocks noGrp="1"/>
          </p:cNvSpPr>
          <p:nvPr>
            <p:ph type="title"/>
          </p:nvPr>
        </p:nvSpPr>
        <p:spPr/>
        <p:txBody>
          <a:bodyPr/>
          <a:lstStyle/>
          <a:p>
            <a:r>
              <a:rPr lang="en-US" dirty="0"/>
              <a:t>Vibration Analysis– Fault Diagnosis</a:t>
            </a:r>
          </a:p>
        </p:txBody>
      </p:sp>
      <p:sp>
        <p:nvSpPr>
          <p:cNvPr id="8" name="Text Placeholder 7">
            <a:extLst>
              <a:ext uri="{FF2B5EF4-FFF2-40B4-BE49-F238E27FC236}">
                <a16:creationId xmlns:a16="http://schemas.microsoft.com/office/drawing/2014/main" id="{67282C16-4BEF-E8CE-5C29-636CB27971C8}"/>
              </a:ext>
            </a:extLst>
          </p:cNvPr>
          <p:cNvSpPr>
            <a:spLocks noGrp="1"/>
          </p:cNvSpPr>
          <p:nvPr>
            <p:ph sz="half" idx="1"/>
          </p:nvPr>
        </p:nvSpPr>
        <p:spPr>
          <a:xfrm>
            <a:off x="838201" y="1444238"/>
            <a:ext cx="5186584" cy="4785645"/>
          </a:xfrm>
        </p:spPr>
        <p:txBody>
          <a:bodyPr>
            <a:normAutofit/>
          </a:bodyPr>
          <a:lstStyle/>
          <a:p>
            <a:r>
              <a:rPr lang="en-US" b="1" dirty="0"/>
              <a:t>Analysis</a:t>
            </a:r>
          </a:p>
          <a:p>
            <a:pPr lvl="1"/>
            <a:r>
              <a:rPr lang="en-US" b="1" dirty="0"/>
              <a:t>Provide technical insight to the fault identified by the analyst</a:t>
            </a:r>
          </a:p>
          <a:p>
            <a:r>
              <a:rPr lang="en-US" b="1" dirty="0"/>
              <a:t>Comments</a:t>
            </a:r>
          </a:p>
          <a:p>
            <a:pPr lvl="1"/>
            <a:r>
              <a:rPr lang="en-US" b="1" dirty="0"/>
              <a:t>Include environmental, asset history, common failures for the fault in question</a:t>
            </a:r>
          </a:p>
          <a:p>
            <a:r>
              <a:rPr lang="en-US" b="1" dirty="0"/>
              <a:t>Recommendations</a:t>
            </a:r>
          </a:p>
          <a:p>
            <a:pPr lvl="1"/>
            <a:r>
              <a:rPr lang="en-US" b="1" dirty="0"/>
              <a:t>This section should have possible solutions to reduce or remove the fault</a:t>
            </a:r>
          </a:p>
          <a:p>
            <a:pPr lvl="2"/>
            <a:endParaRPr lang="en-US" dirty="0"/>
          </a:p>
          <a:p>
            <a:pPr lvl="1"/>
            <a:endParaRPr lang="en-US" dirty="0"/>
          </a:p>
          <a:p>
            <a:pPr lvl="1"/>
            <a:endParaRPr lang="en-US" dirty="0"/>
          </a:p>
        </p:txBody>
      </p:sp>
      <p:sp>
        <p:nvSpPr>
          <p:cNvPr id="13" name="Rectangle 12">
            <a:extLst>
              <a:ext uri="{FF2B5EF4-FFF2-40B4-BE49-F238E27FC236}">
                <a16:creationId xmlns:a16="http://schemas.microsoft.com/office/drawing/2014/main" id="{E963C2DF-097D-97DD-7664-C856F910806A}"/>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2C7945F-9FF9-EDC5-CBD6-A4DFEF803695}"/>
              </a:ext>
            </a:extLst>
          </p:cNvPr>
          <p:cNvPicPr>
            <a:picLocks noChangeAspect="1"/>
          </p:cNvPicPr>
          <p:nvPr/>
        </p:nvPicPr>
        <p:blipFill>
          <a:blip r:embed="rId3"/>
          <a:srcRect l="32944" t="18246" r="34743" b="4582"/>
          <a:stretch/>
        </p:blipFill>
        <p:spPr>
          <a:xfrm>
            <a:off x="6774145" y="1256233"/>
            <a:ext cx="3939613" cy="5114302"/>
          </a:xfrm>
          <a:prstGeom prst="rect">
            <a:avLst/>
          </a:prstGeom>
        </p:spPr>
      </p:pic>
    </p:spTree>
    <p:extLst>
      <p:ext uri="{BB962C8B-B14F-4D97-AF65-F5344CB8AC3E}">
        <p14:creationId xmlns:p14="http://schemas.microsoft.com/office/powerpoint/2010/main" val="4032515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CF514-36A5-7EFD-01D9-FADE2BFB8CC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F4647C0-BDAE-E53F-7C57-5E9803553BD7}"/>
              </a:ext>
            </a:extLst>
          </p:cNvPr>
          <p:cNvSpPr>
            <a:spLocks noGrp="1"/>
          </p:cNvSpPr>
          <p:nvPr>
            <p:ph type="title"/>
          </p:nvPr>
        </p:nvSpPr>
        <p:spPr/>
        <p:txBody>
          <a:bodyPr/>
          <a:lstStyle/>
          <a:p>
            <a:r>
              <a:rPr lang="en-US" dirty="0"/>
              <a:t>Vibration Analysis– Reporting</a:t>
            </a:r>
          </a:p>
        </p:txBody>
      </p:sp>
      <p:sp>
        <p:nvSpPr>
          <p:cNvPr id="8" name="Text Placeholder 7">
            <a:extLst>
              <a:ext uri="{FF2B5EF4-FFF2-40B4-BE49-F238E27FC236}">
                <a16:creationId xmlns:a16="http://schemas.microsoft.com/office/drawing/2014/main" id="{B51233A3-5468-BB14-289F-0FC976804974}"/>
              </a:ext>
            </a:extLst>
          </p:cNvPr>
          <p:cNvSpPr>
            <a:spLocks noGrp="1"/>
          </p:cNvSpPr>
          <p:nvPr>
            <p:ph sz="half" idx="1"/>
          </p:nvPr>
        </p:nvSpPr>
        <p:spPr>
          <a:xfrm>
            <a:off x="868376" y="1414145"/>
            <a:ext cx="6096446" cy="4351338"/>
          </a:xfrm>
        </p:spPr>
        <p:txBody>
          <a:bodyPr>
            <a:normAutofit lnSpcReduction="10000"/>
          </a:bodyPr>
          <a:lstStyle/>
          <a:p>
            <a:pPr marL="0" indent="0">
              <a:buNone/>
            </a:pPr>
            <a:r>
              <a:rPr lang="en-US" dirty="0"/>
              <a:t>	</a:t>
            </a:r>
          </a:p>
          <a:p>
            <a:r>
              <a:rPr lang="en-US" dirty="0"/>
              <a:t>What information should be included	</a:t>
            </a:r>
          </a:p>
          <a:p>
            <a:pPr lvl="1"/>
            <a:r>
              <a:rPr lang="en-US" dirty="0"/>
              <a:t>General condition for each asset</a:t>
            </a:r>
          </a:p>
          <a:p>
            <a:pPr lvl="1"/>
            <a:r>
              <a:rPr lang="en-US" dirty="0"/>
              <a:t>Notable issues found</a:t>
            </a:r>
          </a:p>
          <a:p>
            <a:pPr lvl="1"/>
            <a:r>
              <a:rPr lang="en-US" dirty="0"/>
              <a:t>A detailed description for each notable issue</a:t>
            </a:r>
          </a:p>
          <a:p>
            <a:pPr lvl="1"/>
            <a:r>
              <a:rPr lang="en-US" dirty="0"/>
              <a:t>Physical, environmental, audible or other noticeable items possibly related to the issue</a:t>
            </a:r>
          </a:p>
          <a:p>
            <a:pPr lvl="1"/>
            <a:r>
              <a:rPr lang="en-US" dirty="0"/>
              <a:t>A predetermined priority or ranking system for the findings</a:t>
            </a:r>
          </a:p>
          <a:p>
            <a:pPr lvl="1"/>
            <a:endParaRPr lang="en-US" dirty="0"/>
          </a:p>
        </p:txBody>
      </p:sp>
      <p:sp>
        <p:nvSpPr>
          <p:cNvPr id="13" name="Rectangle 12">
            <a:extLst>
              <a:ext uri="{FF2B5EF4-FFF2-40B4-BE49-F238E27FC236}">
                <a16:creationId xmlns:a16="http://schemas.microsoft.com/office/drawing/2014/main" id="{1EEC54B7-8672-1A6B-70DF-E5285E7705F5}"/>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7339825-9A88-58E8-34B1-E196A735FBAE}"/>
              </a:ext>
            </a:extLst>
          </p:cNvPr>
          <p:cNvPicPr>
            <a:picLocks noChangeAspect="1"/>
          </p:cNvPicPr>
          <p:nvPr/>
        </p:nvPicPr>
        <p:blipFill>
          <a:blip r:embed="rId3"/>
          <a:stretch>
            <a:fillRect/>
          </a:stretch>
        </p:blipFill>
        <p:spPr>
          <a:xfrm>
            <a:off x="9572614" y="3179036"/>
            <a:ext cx="2450685" cy="3134444"/>
          </a:xfrm>
          <a:prstGeom prst="rect">
            <a:avLst/>
          </a:prstGeom>
        </p:spPr>
      </p:pic>
      <p:pic>
        <p:nvPicPr>
          <p:cNvPr id="5" name="Picture 4">
            <a:extLst>
              <a:ext uri="{FF2B5EF4-FFF2-40B4-BE49-F238E27FC236}">
                <a16:creationId xmlns:a16="http://schemas.microsoft.com/office/drawing/2014/main" id="{ACE1303B-09AB-EB65-3CF9-DEFD4D9489E1}"/>
              </a:ext>
            </a:extLst>
          </p:cNvPr>
          <p:cNvPicPr>
            <a:picLocks noChangeAspect="1"/>
          </p:cNvPicPr>
          <p:nvPr/>
        </p:nvPicPr>
        <p:blipFill>
          <a:blip r:embed="rId4"/>
          <a:stretch>
            <a:fillRect/>
          </a:stretch>
        </p:blipFill>
        <p:spPr>
          <a:xfrm>
            <a:off x="6994994" y="1297896"/>
            <a:ext cx="2581792" cy="3404427"/>
          </a:xfrm>
          <a:prstGeom prst="rect">
            <a:avLst/>
          </a:prstGeom>
        </p:spPr>
      </p:pic>
    </p:spTree>
    <p:extLst>
      <p:ext uri="{BB962C8B-B14F-4D97-AF65-F5344CB8AC3E}">
        <p14:creationId xmlns:p14="http://schemas.microsoft.com/office/powerpoint/2010/main" val="1521441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55469-E42F-297D-2DAD-5C460C0C912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F9D351F-84E9-C913-6138-9173BD0D9E1E}"/>
              </a:ext>
            </a:extLst>
          </p:cNvPr>
          <p:cNvSpPr>
            <a:spLocks noGrp="1"/>
          </p:cNvSpPr>
          <p:nvPr>
            <p:ph type="title"/>
          </p:nvPr>
        </p:nvSpPr>
        <p:spPr/>
        <p:txBody>
          <a:bodyPr/>
          <a:lstStyle/>
          <a:p>
            <a:r>
              <a:rPr lang="en-US" dirty="0"/>
              <a:t>Vibration Analysis– Asset Condition</a:t>
            </a:r>
          </a:p>
        </p:txBody>
      </p:sp>
      <p:sp>
        <p:nvSpPr>
          <p:cNvPr id="8" name="Text Placeholder 7">
            <a:extLst>
              <a:ext uri="{FF2B5EF4-FFF2-40B4-BE49-F238E27FC236}">
                <a16:creationId xmlns:a16="http://schemas.microsoft.com/office/drawing/2014/main" id="{8BE2F366-4CF1-3131-D11B-0A3EFD73C79B}"/>
              </a:ext>
            </a:extLst>
          </p:cNvPr>
          <p:cNvSpPr>
            <a:spLocks noGrp="1"/>
          </p:cNvSpPr>
          <p:nvPr>
            <p:ph sz="half" idx="1"/>
          </p:nvPr>
        </p:nvSpPr>
        <p:spPr>
          <a:xfrm>
            <a:off x="838196" y="1478421"/>
            <a:ext cx="5912977" cy="4785645"/>
          </a:xfrm>
        </p:spPr>
        <p:txBody>
          <a:bodyPr>
            <a:normAutofit/>
          </a:bodyPr>
          <a:lstStyle/>
          <a:p>
            <a:r>
              <a:rPr lang="en-US" b="1" dirty="0"/>
              <a:t>List the fault(s) for each asset</a:t>
            </a:r>
          </a:p>
          <a:p>
            <a:r>
              <a:rPr lang="en-US" b="1" dirty="0"/>
              <a:t>Utilize the data to provide a visual aid to the fault diagnosis</a:t>
            </a:r>
          </a:p>
          <a:p>
            <a:r>
              <a:rPr lang="en-US" b="1" dirty="0"/>
              <a:t>Explain the fault and possible causes</a:t>
            </a:r>
          </a:p>
          <a:p>
            <a:r>
              <a:rPr lang="en-US" b="1" dirty="0"/>
              <a:t>Recommend possible solutions </a:t>
            </a:r>
          </a:p>
          <a:p>
            <a:endParaRPr lang="en-US" b="1" dirty="0"/>
          </a:p>
          <a:p>
            <a:pPr lvl="2"/>
            <a:endParaRPr lang="en-US" dirty="0"/>
          </a:p>
          <a:p>
            <a:pPr lvl="1"/>
            <a:endParaRPr lang="en-US" dirty="0"/>
          </a:p>
          <a:p>
            <a:pPr lvl="1"/>
            <a:endParaRPr lang="en-US" dirty="0"/>
          </a:p>
        </p:txBody>
      </p:sp>
      <p:sp>
        <p:nvSpPr>
          <p:cNvPr id="13" name="Rectangle 12">
            <a:extLst>
              <a:ext uri="{FF2B5EF4-FFF2-40B4-BE49-F238E27FC236}">
                <a16:creationId xmlns:a16="http://schemas.microsoft.com/office/drawing/2014/main" id="{2FC41055-6E0C-3386-FBC5-905F042BC33D}"/>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4" descr="Man Holding Nose">
            <a:extLst>
              <a:ext uri="{FF2B5EF4-FFF2-40B4-BE49-F238E27FC236}">
                <a16:creationId xmlns:a16="http://schemas.microsoft.com/office/drawing/2014/main" id="{5BC1EE4C-5096-BEDC-766A-BBAD31EA034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16" name="Picture 20" descr="Methods of Troubleshooting Bearing Failure : r/MechanicalEngineering">
            <a:extLst>
              <a:ext uri="{FF2B5EF4-FFF2-40B4-BE49-F238E27FC236}">
                <a16:creationId xmlns:a16="http://schemas.microsoft.com/office/drawing/2014/main" id="{EB0D3F1C-6C83-0CB3-3E25-74DBAC2170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017" y="3828011"/>
            <a:ext cx="2329662" cy="2499786"/>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Preventing common gearbox mounting failures">
            <a:extLst>
              <a:ext uri="{FF2B5EF4-FFF2-40B4-BE49-F238E27FC236}">
                <a16:creationId xmlns:a16="http://schemas.microsoft.com/office/drawing/2014/main" id="{419A7189-AC78-BA09-5D65-007847D8D9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1477" y="1291127"/>
            <a:ext cx="3244553" cy="2433415"/>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descr="Industrial Gear Oil: Over 19,034 Royalty-Free Licensable Stock  Illustrations &amp; Drawings | Shutterstock">
            <a:extLst>
              <a:ext uri="{FF2B5EF4-FFF2-40B4-BE49-F238E27FC236}">
                <a16:creationId xmlns:a16="http://schemas.microsoft.com/office/drawing/2014/main" id="{DF1A5AC2-E637-E472-0F43-AD9CE35DC36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270"/>
          <a:stretch/>
        </p:blipFill>
        <p:spPr bwMode="auto">
          <a:xfrm>
            <a:off x="3690937" y="3808006"/>
            <a:ext cx="4505325" cy="24997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9627F82-7457-9AF8-D334-2315AF199734}"/>
              </a:ext>
            </a:extLst>
          </p:cNvPr>
          <p:cNvPicPr>
            <a:picLocks noChangeAspect="1"/>
          </p:cNvPicPr>
          <p:nvPr/>
        </p:nvPicPr>
        <p:blipFill>
          <a:blip r:embed="rId6"/>
          <a:srcRect t="5421" b="2673"/>
          <a:stretch/>
        </p:blipFill>
        <p:spPr>
          <a:xfrm>
            <a:off x="8196262" y="3828011"/>
            <a:ext cx="3851391" cy="2433415"/>
          </a:xfrm>
          <a:prstGeom prst="rect">
            <a:avLst/>
          </a:prstGeom>
        </p:spPr>
      </p:pic>
    </p:spTree>
    <p:extLst>
      <p:ext uri="{BB962C8B-B14F-4D97-AF65-F5344CB8AC3E}">
        <p14:creationId xmlns:p14="http://schemas.microsoft.com/office/powerpoint/2010/main" val="962223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B2151-4745-3A38-761E-494CA529E810}"/>
            </a:ext>
          </a:extLst>
        </p:cNvPr>
        <p:cNvGrpSpPr/>
        <p:nvPr/>
      </p:nvGrpSpPr>
      <p:grpSpPr>
        <a:xfrm>
          <a:off x="0" y="0"/>
          <a:ext cx="0" cy="0"/>
          <a:chOff x="0" y="0"/>
          <a:chExt cx="0" cy="0"/>
        </a:xfrm>
      </p:grpSpPr>
      <p:pic>
        <p:nvPicPr>
          <p:cNvPr id="4106" name="Picture 10">
            <a:extLst>
              <a:ext uri="{FF2B5EF4-FFF2-40B4-BE49-F238E27FC236}">
                <a16:creationId xmlns:a16="http://schemas.microsoft.com/office/drawing/2014/main" id="{54F0E7DA-D482-C1E8-2190-E448BF008E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271410"/>
            <a:ext cx="3056076" cy="215759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72987820-7A71-9CA0-A4D8-992C8C118F19}"/>
              </a:ext>
            </a:extLst>
          </p:cNvPr>
          <p:cNvSpPr>
            <a:spLocks noGrp="1"/>
          </p:cNvSpPr>
          <p:nvPr>
            <p:ph type="title"/>
          </p:nvPr>
        </p:nvSpPr>
        <p:spPr/>
        <p:txBody>
          <a:bodyPr/>
          <a:lstStyle/>
          <a:p>
            <a:r>
              <a:rPr lang="en-US" dirty="0"/>
              <a:t>Vibration Analysis– Asset Environment</a:t>
            </a:r>
          </a:p>
        </p:txBody>
      </p:sp>
      <p:sp>
        <p:nvSpPr>
          <p:cNvPr id="8" name="Text Placeholder 7">
            <a:extLst>
              <a:ext uri="{FF2B5EF4-FFF2-40B4-BE49-F238E27FC236}">
                <a16:creationId xmlns:a16="http://schemas.microsoft.com/office/drawing/2014/main" id="{016A855B-F481-2481-AD25-543D25C8B30D}"/>
              </a:ext>
            </a:extLst>
          </p:cNvPr>
          <p:cNvSpPr>
            <a:spLocks noGrp="1"/>
          </p:cNvSpPr>
          <p:nvPr>
            <p:ph sz="half" idx="1"/>
          </p:nvPr>
        </p:nvSpPr>
        <p:spPr>
          <a:xfrm>
            <a:off x="838196" y="1478421"/>
            <a:ext cx="5912977" cy="4785645"/>
          </a:xfrm>
        </p:spPr>
        <p:txBody>
          <a:bodyPr>
            <a:normAutofit/>
          </a:bodyPr>
          <a:lstStyle/>
          <a:p>
            <a:r>
              <a:rPr lang="en-US" b="1" dirty="0"/>
              <a:t>Environmental notes should include</a:t>
            </a:r>
          </a:p>
          <a:p>
            <a:pPr lvl="1"/>
            <a:r>
              <a:rPr lang="en-US" b="1" dirty="0"/>
              <a:t>Smells- burnt belts, oil or grease </a:t>
            </a:r>
          </a:p>
          <a:p>
            <a:pPr lvl="1"/>
            <a:r>
              <a:rPr lang="en-US" b="1" dirty="0"/>
              <a:t>Sounds- Bearing noise, rattling, excessive noise, whining</a:t>
            </a:r>
          </a:p>
          <a:p>
            <a:pPr lvl="1"/>
            <a:r>
              <a:rPr lang="en-US" b="1" dirty="0"/>
              <a:t>Sights- Loose bolts, worn liners, potential safety issues, production conditions at time of data collection, excessive grease</a:t>
            </a:r>
          </a:p>
          <a:p>
            <a:pPr lvl="1"/>
            <a:r>
              <a:rPr lang="en-US" b="1" dirty="0"/>
              <a:t>Feels- thumping, shaking, wobbling</a:t>
            </a:r>
          </a:p>
          <a:p>
            <a:pPr lvl="2"/>
            <a:endParaRPr lang="en-US" dirty="0"/>
          </a:p>
          <a:p>
            <a:pPr lvl="1"/>
            <a:endParaRPr lang="en-US" dirty="0"/>
          </a:p>
          <a:p>
            <a:pPr lvl="1"/>
            <a:endParaRPr lang="en-US" dirty="0"/>
          </a:p>
        </p:txBody>
      </p:sp>
      <p:sp>
        <p:nvSpPr>
          <p:cNvPr id="13" name="Rectangle 12">
            <a:extLst>
              <a:ext uri="{FF2B5EF4-FFF2-40B4-BE49-F238E27FC236}">
                <a16:creationId xmlns:a16="http://schemas.microsoft.com/office/drawing/2014/main" id="{B0ED00E0-949C-F077-3438-B4617E85D891}"/>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4" descr="Man Holding Nose">
            <a:extLst>
              <a:ext uri="{FF2B5EF4-FFF2-40B4-BE49-F238E27FC236}">
                <a16:creationId xmlns:a16="http://schemas.microsoft.com/office/drawing/2014/main" id="{01CC486C-479E-CD1C-F822-A055849A87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10" name="Picture 14" descr="This is what I have learned and try to practise about: Listening –  Compelling Leadership">
            <a:extLst>
              <a:ext uri="{FF2B5EF4-FFF2-40B4-BE49-F238E27FC236}">
                <a16:creationId xmlns:a16="http://schemas.microsoft.com/office/drawing/2014/main" id="{E52DF63E-10AD-CD7A-89F1-CDE24FE672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580" r="23512"/>
          <a:stretch/>
        </p:blipFill>
        <p:spPr bwMode="auto">
          <a:xfrm>
            <a:off x="9514663" y="3595064"/>
            <a:ext cx="2555305" cy="2376933"/>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Over Greasing Bearings">
            <a:extLst>
              <a:ext uri="{FF2B5EF4-FFF2-40B4-BE49-F238E27FC236}">
                <a16:creationId xmlns:a16="http://schemas.microsoft.com/office/drawing/2014/main" id="{DA690ADC-FC6E-20FE-A367-8FA332D621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8921" y="3636011"/>
            <a:ext cx="3185408" cy="2335986"/>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Conveyor scrapers 2025">
            <a:extLst>
              <a:ext uri="{FF2B5EF4-FFF2-40B4-BE49-F238E27FC236}">
                <a16:creationId xmlns:a16="http://schemas.microsoft.com/office/drawing/2014/main" id="{2BA1156D-B14E-1E50-F4C8-5C574C2104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7969" y="1354442"/>
            <a:ext cx="3223400" cy="2157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594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EC319-8D9E-7427-FA98-C29DD09F37C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0EC2F03-1A5E-1470-14EA-843D8E3DFD93}"/>
              </a:ext>
            </a:extLst>
          </p:cNvPr>
          <p:cNvSpPr>
            <a:spLocks noGrp="1"/>
          </p:cNvSpPr>
          <p:nvPr>
            <p:ph type="title"/>
          </p:nvPr>
        </p:nvSpPr>
        <p:spPr/>
        <p:txBody>
          <a:bodyPr/>
          <a:lstStyle/>
          <a:p>
            <a:r>
              <a:rPr lang="en-US" dirty="0"/>
              <a:t>Vibration Analysis– Prioritization</a:t>
            </a:r>
          </a:p>
        </p:txBody>
      </p:sp>
      <p:sp>
        <p:nvSpPr>
          <p:cNvPr id="8" name="Text Placeholder 7">
            <a:extLst>
              <a:ext uri="{FF2B5EF4-FFF2-40B4-BE49-F238E27FC236}">
                <a16:creationId xmlns:a16="http://schemas.microsoft.com/office/drawing/2014/main" id="{AEE20D5C-6E56-1758-46F8-CB0D48B3B225}"/>
              </a:ext>
            </a:extLst>
          </p:cNvPr>
          <p:cNvSpPr>
            <a:spLocks noGrp="1"/>
          </p:cNvSpPr>
          <p:nvPr>
            <p:ph sz="half" idx="1"/>
          </p:nvPr>
        </p:nvSpPr>
        <p:spPr>
          <a:xfrm>
            <a:off x="838201" y="1444238"/>
            <a:ext cx="5186584" cy="4785645"/>
          </a:xfrm>
        </p:spPr>
        <p:txBody>
          <a:bodyPr>
            <a:normAutofit fontScale="85000" lnSpcReduction="20000"/>
          </a:bodyPr>
          <a:lstStyle/>
          <a:p>
            <a:r>
              <a:rPr lang="en-US" b="1" dirty="0"/>
              <a:t>The Asset list is designed to be user friendly</a:t>
            </a:r>
          </a:p>
          <a:p>
            <a:r>
              <a:rPr lang="en-US" b="1" dirty="0"/>
              <a:t>Color coded items are of a higher priority</a:t>
            </a:r>
          </a:p>
          <a:p>
            <a:pPr lvl="1"/>
            <a:r>
              <a:rPr lang="en-US" sz="1600" b="0" i="0" u="none" strike="noStrike" baseline="0" dirty="0">
                <a:highlight>
                  <a:srgbClr val="FF0000"/>
                </a:highlight>
                <a:latin typeface="Arial" panose="020B0604020202020204" pitchFamily="34" charset="0"/>
              </a:rPr>
              <a:t>1	Critical Fault</a:t>
            </a:r>
            <a:r>
              <a:rPr lang="en-US" sz="1600" b="0" i="0" u="none" strike="noStrike" baseline="0" dirty="0">
                <a:latin typeface="Arial" panose="020B0604020202020204" pitchFamily="34" charset="0"/>
              </a:rPr>
              <a:t>	</a:t>
            </a:r>
            <a:r>
              <a:rPr lang="en-US" sz="1600" b="0" i="0" u="none" strike="noStrike" baseline="0" dirty="0">
                <a:latin typeface="Times New Roman" panose="02020603050405020304" pitchFamily="18" charset="0"/>
              </a:rPr>
              <a:t>	</a:t>
            </a:r>
            <a:endParaRPr lang="en-US" sz="1600" b="0" i="1" u="none" strike="noStrike" baseline="0" dirty="0">
              <a:latin typeface="Arial" panose="020B0604020202020204" pitchFamily="34" charset="0"/>
            </a:endParaRPr>
          </a:p>
          <a:p>
            <a:pPr lvl="1"/>
            <a:r>
              <a:rPr lang="en-US" sz="1600" b="0" i="0" u="none" strike="noStrike" baseline="0" dirty="0">
                <a:solidFill>
                  <a:srgbClr val="FF0000"/>
                </a:solidFill>
                <a:latin typeface="Arial" panose="020B0604020202020204" pitchFamily="34" charset="0"/>
              </a:rPr>
              <a:t>2	Severe Fault	</a:t>
            </a:r>
            <a:r>
              <a:rPr lang="en-US" sz="1600" b="0" i="0" u="none" strike="noStrike" baseline="0" dirty="0">
                <a:latin typeface="Times New Roman" panose="02020603050405020304" pitchFamily="18" charset="0"/>
              </a:rPr>
              <a:t>	</a:t>
            </a:r>
            <a:endParaRPr lang="en-US" sz="1600" b="0" i="1" u="none" strike="noStrike" baseline="0" dirty="0">
              <a:latin typeface="Arial" panose="020B0604020202020204" pitchFamily="34" charset="0"/>
            </a:endParaRPr>
          </a:p>
          <a:p>
            <a:pPr lvl="1"/>
            <a:r>
              <a:rPr lang="en-US" sz="1600" b="0" i="0" u="none" strike="noStrike" baseline="0" dirty="0">
                <a:solidFill>
                  <a:srgbClr val="0000FF"/>
                </a:solidFill>
                <a:latin typeface="Arial" panose="020B0604020202020204" pitchFamily="34" charset="0"/>
              </a:rPr>
              <a:t>3	Advanced Fault	</a:t>
            </a:r>
            <a:r>
              <a:rPr lang="en-US" sz="1600" b="0" i="0" u="none" strike="noStrike" baseline="0" dirty="0">
                <a:latin typeface="Times New Roman" panose="02020603050405020304" pitchFamily="18" charset="0"/>
              </a:rPr>
              <a:t>	</a:t>
            </a:r>
            <a:endParaRPr lang="en-US" sz="1600" b="0" i="1" u="none" strike="noStrike" baseline="0" dirty="0">
              <a:latin typeface="Arial" panose="020B0604020202020204" pitchFamily="34" charset="0"/>
            </a:endParaRPr>
          </a:p>
          <a:p>
            <a:pPr lvl="1"/>
            <a:r>
              <a:rPr lang="en-US" sz="1600" b="0" i="0" u="none" strike="noStrike" baseline="0" dirty="0">
                <a:solidFill>
                  <a:srgbClr val="00FFFF"/>
                </a:solidFill>
                <a:latin typeface="Arial" panose="020B0604020202020204" pitchFamily="34" charset="0"/>
              </a:rPr>
              <a:t>4	Early Fault	</a:t>
            </a:r>
            <a:endParaRPr lang="en-US" sz="1600" b="0" i="1" u="none" strike="noStrike" baseline="0" dirty="0">
              <a:latin typeface="Arial" panose="020B0604020202020204" pitchFamily="34" charset="0"/>
            </a:endParaRPr>
          </a:p>
          <a:p>
            <a:pPr lvl="1"/>
            <a:r>
              <a:rPr lang="en-US" sz="1600" b="0" i="0" u="none" strike="noStrike" baseline="0" dirty="0">
                <a:latin typeface="Arial" panose="020B0604020202020204" pitchFamily="34" charset="0"/>
              </a:rPr>
              <a:t>5	No Action Required, will begin to trend fault	</a:t>
            </a:r>
            <a:endParaRPr lang="en-US" sz="1600" b="1" dirty="0"/>
          </a:p>
          <a:p>
            <a:r>
              <a:rPr lang="en-US" b="1" dirty="0"/>
              <a:t>The priority column can help prioritize your maintenance efforts</a:t>
            </a:r>
          </a:p>
          <a:p>
            <a:r>
              <a:rPr lang="en-US" b="1" dirty="0"/>
              <a:t>The previously reported column can help develop a history on a “bad actor”</a:t>
            </a:r>
          </a:p>
          <a:p>
            <a:r>
              <a:rPr lang="en-US" b="1" dirty="0"/>
              <a:t>Priority may </a:t>
            </a:r>
            <a:r>
              <a:rPr lang="en-US" b="1"/>
              <a:t>be based on </a:t>
            </a:r>
            <a:r>
              <a:rPr lang="en-US" b="1" dirty="0"/>
              <a:t>visual and safety notes from the data collection route</a:t>
            </a:r>
          </a:p>
          <a:p>
            <a:pPr lvl="2"/>
            <a:endParaRPr lang="en-US" dirty="0"/>
          </a:p>
          <a:p>
            <a:pPr lvl="1"/>
            <a:endParaRPr lang="en-US" dirty="0"/>
          </a:p>
          <a:p>
            <a:pPr lvl="1"/>
            <a:endParaRPr lang="en-US" dirty="0"/>
          </a:p>
        </p:txBody>
      </p:sp>
      <p:sp>
        <p:nvSpPr>
          <p:cNvPr id="13" name="Rectangle 12">
            <a:extLst>
              <a:ext uri="{FF2B5EF4-FFF2-40B4-BE49-F238E27FC236}">
                <a16:creationId xmlns:a16="http://schemas.microsoft.com/office/drawing/2014/main" id="{AD93B07B-52CC-3949-B34C-DB51C13C9C27}"/>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B5705C5-3A69-B904-FC1A-55A01B60DF87}"/>
              </a:ext>
            </a:extLst>
          </p:cNvPr>
          <p:cNvPicPr>
            <a:picLocks noChangeAspect="1"/>
          </p:cNvPicPr>
          <p:nvPr/>
        </p:nvPicPr>
        <p:blipFill>
          <a:blip r:embed="rId3"/>
          <a:stretch>
            <a:fillRect/>
          </a:stretch>
        </p:blipFill>
        <p:spPr>
          <a:xfrm>
            <a:off x="7346644" y="1253605"/>
            <a:ext cx="3831255" cy="5052006"/>
          </a:xfrm>
          <a:prstGeom prst="rect">
            <a:avLst/>
          </a:prstGeom>
        </p:spPr>
      </p:pic>
    </p:spTree>
    <p:extLst>
      <p:ext uri="{BB962C8B-B14F-4D97-AF65-F5344CB8AC3E}">
        <p14:creationId xmlns:p14="http://schemas.microsoft.com/office/powerpoint/2010/main" val="1680633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B5F22-7A8C-AE1D-8A13-BA9FB56001F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D07C07C-AAC2-4795-0E8E-B3B42CC92367}"/>
              </a:ext>
            </a:extLst>
          </p:cNvPr>
          <p:cNvSpPr>
            <a:spLocks noGrp="1"/>
          </p:cNvSpPr>
          <p:nvPr>
            <p:ph type="title"/>
          </p:nvPr>
        </p:nvSpPr>
        <p:spPr/>
        <p:txBody>
          <a:bodyPr/>
          <a:lstStyle/>
          <a:p>
            <a:pPr algn="ctr"/>
            <a:r>
              <a:rPr lang="en-US" dirty="0"/>
              <a:t>Infrared Thermography </a:t>
            </a:r>
          </a:p>
        </p:txBody>
      </p:sp>
      <p:sp>
        <p:nvSpPr>
          <p:cNvPr id="13" name="Rectangle 12">
            <a:extLst>
              <a:ext uri="{FF2B5EF4-FFF2-40B4-BE49-F238E27FC236}">
                <a16:creationId xmlns:a16="http://schemas.microsoft.com/office/drawing/2014/main" id="{94E4E914-5D56-7321-D486-EE6FECBA309E}"/>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38" name="Picture 18" descr="Infrared Thermography Explained | Reliable Plant">
            <a:extLst>
              <a:ext uri="{FF2B5EF4-FFF2-40B4-BE49-F238E27FC236}">
                <a16:creationId xmlns:a16="http://schemas.microsoft.com/office/drawing/2014/main" id="{82F69B53-1CE9-D976-3843-999A7F600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1287" y="1871531"/>
            <a:ext cx="6134460" cy="3888335"/>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IR Thermography | Eola Power">
            <a:extLst>
              <a:ext uri="{FF2B5EF4-FFF2-40B4-BE49-F238E27FC236}">
                <a16:creationId xmlns:a16="http://schemas.microsoft.com/office/drawing/2014/main" id="{D975592F-E8F5-8629-0C5C-2D057F9465C8}"/>
              </a:ext>
            </a:extLst>
          </p:cNvPr>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l="22231"/>
          <a:stretch/>
        </p:blipFill>
        <p:spPr bwMode="auto">
          <a:xfrm>
            <a:off x="1060386" y="1538704"/>
            <a:ext cx="4033393" cy="2490534"/>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Infrared Thermography - Tempsens">
            <a:extLst>
              <a:ext uri="{FF2B5EF4-FFF2-40B4-BE49-F238E27FC236}">
                <a16:creationId xmlns:a16="http://schemas.microsoft.com/office/drawing/2014/main" id="{477999FF-C142-2C57-E91A-6C1368F912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287" y="4267363"/>
            <a:ext cx="4871589" cy="1933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867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81306-0325-F825-ECCC-92380009F19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7B71C2D-26FF-57A4-C326-BADC636FC8BD}"/>
              </a:ext>
            </a:extLst>
          </p:cNvPr>
          <p:cNvSpPr>
            <a:spLocks noGrp="1"/>
          </p:cNvSpPr>
          <p:nvPr>
            <p:ph type="title"/>
          </p:nvPr>
        </p:nvSpPr>
        <p:spPr/>
        <p:txBody>
          <a:bodyPr/>
          <a:lstStyle/>
          <a:p>
            <a:r>
              <a:rPr lang="en-US" dirty="0"/>
              <a:t>Infrared Thermography </a:t>
            </a:r>
          </a:p>
        </p:txBody>
      </p:sp>
      <p:sp>
        <p:nvSpPr>
          <p:cNvPr id="8" name="Text Placeholder 7">
            <a:extLst>
              <a:ext uri="{FF2B5EF4-FFF2-40B4-BE49-F238E27FC236}">
                <a16:creationId xmlns:a16="http://schemas.microsoft.com/office/drawing/2014/main" id="{03435EEF-285D-56F8-9D4B-09DD57D6DD63}"/>
              </a:ext>
            </a:extLst>
          </p:cNvPr>
          <p:cNvSpPr>
            <a:spLocks noGrp="1"/>
          </p:cNvSpPr>
          <p:nvPr>
            <p:ph sz="half" idx="1"/>
          </p:nvPr>
        </p:nvSpPr>
        <p:spPr>
          <a:xfrm>
            <a:off x="838201" y="1444238"/>
            <a:ext cx="5186584" cy="4785645"/>
          </a:xfrm>
        </p:spPr>
        <p:txBody>
          <a:bodyPr>
            <a:normAutofit/>
          </a:bodyPr>
          <a:lstStyle/>
          <a:p>
            <a:r>
              <a:rPr lang="en-US" b="1" dirty="0"/>
              <a:t>Tools of the trade</a:t>
            </a:r>
          </a:p>
          <a:p>
            <a:pPr lvl="2"/>
            <a:endParaRPr lang="en-US" dirty="0"/>
          </a:p>
          <a:p>
            <a:pPr lvl="1"/>
            <a:endParaRPr lang="en-US" dirty="0"/>
          </a:p>
          <a:p>
            <a:pPr lvl="1"/>
            <a:endParaRPr lang="en-US" dirty="0"/>
          </a:p>
        </p:txBody>
      </p:sp>
      <p:sp>
        <p:nvSpPr>
          <p:cNvPr id="13" name="Rectangle 12">
            <a:extLst>
              <a:ext uri="{FF2B5EF4-FFF2-40B4-BE49-F238E27FC236}">
                <a16:creationId xmlns:a16="http://schemas.microsoft.com/office/drawing/2014/main" id="{1CA6EC91-D9F2-AF24-27E1-DC368FAE2BCE}"/>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Fluke TiX580 Infrared Camera 4841945">
            <a:extLst>
              <a:ext uri="{FF2B5EF4-FFF2-40B4-BE49-F238E27FC236}">
                <a16:creationId xmlns:a16="http://schemas.microsoft.com/office/drawing/2014/main" id="{455782E9-F6BC-59BC-6FAA-79C8CCACB9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09" t="16319" r="16898" b="19041"/>
          <a:stretch/>
        </p:blipFill>
        <p:spPr bwMode="auto">
          <a:xfrm>
            <a:off x="5512037" y="1370910"/>
            <a:ext cx="2751747" cy="172625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FLIR T440 Thermal Imaging Infrared Camera - rapid-tech">
            <a:extLst>
              <a:ext uri="{FF2B5EF4-FFF2-40B4-BE49-F238E27FC236}">
                <a16:creationId xmlns:a16="http://schemas.microsoft.com/office/drawing/2014/main" id="{B4B53737-C1C2-DC4B-3DFD-1FA0757EC1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241" b="15271"/>
          <a:stretch/>
        </p:blipFill>
        <p:spPr bwMode="auto">
          <a:xfrm>
            <a:off x="204743" y="1973032"/>
            <a:ext cx="3461403" cy="212835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FLIR Thermal Imaging Systems | Viper Camera Imaging">
            <a:extLst>
              <a:ext uri="{FF2B5EF4-FFF2-40B4-BE49-F238E27FC236}">
                <a16:creationId xmlns:a16="http://schemas.microsoft.com/office/drawing/2014/main" id="{FD256AE0-FE5A-A09C-1FCD-49AE1F95BF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889" y="4028197"/>
            <a:ext cx="2202127" cy="229454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Arc Flash Category - Sherwood Arc Flash Suit">
            <a:extLst>
              <a:ext uri="{FF2B5EF4-FFF2-40B4-BE49-F238E27FC236}">
                <a16:creationId xmlns:a16="http://schemas.microsoft.com/office/drawing/2014/main" id="{C8D39022-DF05-C599-7969-58BC650C85B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762"/>
          <a:stretch/>
        </p:blipFill>
        <p:spPr bwMode="auto">
          <a:xfrm>
            <a:off x="5740082" y="3255948"/>
            <a:ext cx="6451918" cy="297393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Main product photo">
            <a:extLst>
              <a:ext uri="{FF2B5EF4-FFF2-40B4-BE49-F238E27FC236}">
                <a16:creationId xmlns:a16="http://schemas.microsoft.com/office/drawing/2014/main" id="{70546E28-D520-FD67-BC9B-021E644FB9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7759" y="2022132"/>
            <a:ext cx="1674620" cy="167462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Salisbury 24401 Body Rescue Hook 6 ft Insulated">
            <a:extLst>
              <a:ext uri="{FF2B5EF4-FFF2-40B4-BE49-F238E27FC236}">
                <a16:creationId xmlns:a16="http://schemas.microsoft.com/office/drawing/2014/main" id="{4836D3BC-CA1B-17E0-A636-16015D4828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1944" y="3926220"/>
            <a:ext cx="2350093" cy="2350093"/>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How to Use FLIR Tools &amp; Create General Report">
            <a:extLst>
              <a:ext uri="{FF2B5EF4-FFF2-40B4-BE49-F238E27FC236}">
                <a16:creationId xmlns:a16="http://schemas.microsoft.com/office/drawing/2014/main" id="{7930C962-8AAF-7612-F102-74E02B7C91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10312" y="1059679"/>
            <a:ext cx="3847506" cy="2164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484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BB96F-381A-2CE8-EF58-EFA1AB5A15F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1530A26-9E91-2E25-0674-3A41EFB9A94C}"/>
              </a:ext>
            </a:extLst>
          </p:cNvPr>
          <p:cNvSpPr>
            <a:spLocks noGrp="1"/>
          </p:cNvSpPr>
          <p:nvPr>
            <p:ph type="title"/>
          </p:nvPr>
        </p:nvSpPr>
        <p:spPr/>
        <p:txBody>
          <a:bodyPr/>
          <a:lstStyle/>
          <a:p>
            <a:r>
              <a:rPr lang="en-US" dirty="0"/>
              <a:t>Infrared Thermography-Safety and PPE</a:t>
            </a:r>
          </a:p>
        </p:txBody>
      </p:sp>
      <p:sp>
        <p:nvSpPr>
          <p:cNvPr id="8" name="Text Placeholder 7">
            <a:extLst>
              <a:ext uri="{FF2B5EF4-FFF2-40B4-BE49-F238E27FC236}">
                <a16:creationId xmlns:a16="http://schemas.microsoft.com/office/drawing/2014/main" id="{6F5A954F-1A34-7657-E6BB-F3A34FFE5086}"/>
              </a:ext>
            </a:extLst>
          </p:cNvPr>
          <p:cNvSpPr>
            <a:spLocks noGrp="1"/>
          </p:cNvSpPr>
          <p:nvPr>
            <p:ph sz="half" idx="1"/>
          </p:nvPr>
        </p:nvSpPr>
        <p:spPr>
          <a:xfrm>
            <a:off x="838201" y="1444238"/>
            <a:ext cx="5186584" cy="4785645"/>
          </a:xfrm>
        </p:spPr>
        <p:txBody>
          <a:bodyPr>
            <a:normAutofit/>
          </a:bodyPr>
          <a:lstStyle/>
          <a:p>
            <a:r>
              <a:rPr lang="en-US" b="1" dirty="0"/>
              <a:t>Extra Safety Concerns</a:t>
            </a:r>
          </a:p>
          <a:p>
            <a:pPr lvl="1"/>
            <a:r>
              <a:rPr lang="en-US" b="1" dirty="0"/>
              <a:t>Assets are typically live and loaded during collection</a:t>
            </a:r>
          </a:p>
          <a:p>
            <a:pPr lvl="1"/>
            <a:r>
              <a:rPr lang="en-US" b="1" dirty="0"/>
              <a:t>ARC Flash hazards</a:t>
            </a:r>
          </a:p>
          <a:p>
            <a:pPr lvl="1"/>
            <a:r>
              <a:rPr lang="en-US" b="1" dirty="0"/>
              <a:t>Electrocution possibilities</a:t>
            </a:r>
          </a:p>
          <a:p>
            <a:r>
              <a:rPr lang="en-US" b="1" dirty="0"/>
              <a:t>PPE</a:t>
            </a:r>
          </a:p>
          <a:p>
            <a:pPr lvl="1"/>
            <a:r>
              <a:rPr lang="en-US" b="1" dirty="0"/>
              <a:t>Arc Flash Suits</a:t>
            </a:r>
          </a:p>
          <a:p>
            <a:pPr lvl="1"/>
            <a:r>
              <a:rPr lang="en-US" b="1" dirty="0"/>
              <a:t>Arc Flash Rated Gloves</a:t>
            </a:r>
          </a:p>
          <a:p>
            <a:pPr lvl="1"/>
            <a:r>
              <a:rPr lang="en-US" b="1" dirty="0"/>
              <a:t>Insulated Tools</a:t>
            </a:r>
          </a:p>
          <a:p>
            <a:pPr lvl="1"/>
            <a:endParaRPr lang="en-US" b="1" dirty="0"/>
          </a:p>
          <a:p>
            <a:pPr lvl="2"/>
            <a:endParaRPr lang="en-US" dirty="0"/>
          </a:p>
          <a:p>
            <a:pPr lvl="1"/>
            <a:endParaRPr lang="en-US" dirty="0"/>
          </a:p>
          <a:p>
            <a:pPr lvl="1"/>
            <a:endParaRPr lang="en-US" dirty="0"/>
          </a:p>
        </p:txBody>
      </p:sp>
      <p:sp>
        <p:nvSpPr>
          <p:cNvPr id="13" name="Rectangle 12">
            <a:extLst>
              <a:ext uri="{FF2B5EF4-FFF2-40B4-BE49-F238E27FC236}">
                <a16:creationId xmlns:a16="http://schemas.microsoft.com/office/drawing/2014/main" id="{87470D5D-A372-0F58-14A5-D9FFF2992CA8}"/>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How To Read An Arc Flash Label - Rozel | Arc flash studies &amp; electrical  safety training">
            <a:extLst>
              <a:ext uri="{FF2B5EF4-FFF2-40B4-BE49-F238E27FC236}">
                <a16:creationId xmlns:a16="http://schemas.microsoft.com/office/drawing/2014/main" id="{2C49E4FF-A4E6-90A6-0307-B0842F745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0081" y="1235221"/>
            <a:ext cx="2987001" cy="202072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Arc Protection Suit 2024 | ozogama.lt">
            <a:extLst>
              <a:ext uri="{FF2B5EF4-FFF2-40B4-BE49-F238E27FC236}">
                <a16:creationId xmlns:a16="http://schemas.microsoft.com/office/drawing/2014/main" id="{A8828F0C-6FC0-647D-5A6F-4B4915F75C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312" r="29502"/>
          <a:stretch/>
        </p:blipFill>
        <p:spPr bwMode="auto">
          <a:xfrm>
            <a:off x="10007988" y="1365191"/>
            <a:ext cx="1837347"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ARC RATED SAFETY RGLVC011AY-9 Electrical Gloves | WESCO">
            <a:extLst>
              <a:ext uri="{FF2B5EF4-FFF2-40B4-BE49-F238E27FC236}">
                <a16:creationId xmlns:a16="http://schemas.microsoft.com/office/drawing/2014/main" id="{E0D0E87E-8809-31B6-5145-1F7831F79C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9990" y="3591538"/>
            <a:ext cx="2689590" cy="2366839"/>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ow Insulated Tools Work | Fluke">
            <a:extLst>
              <a:ext uri="{FF2B5EF4-FFF2-40B4-BE49-F238E27FC236}">
                <a16:creationId xmlns:a16="http://schemas.microsoft.com/office/drawing/2014/main" id="{BFBCFB66-7987-B81A-E7EB-BCD9781F6A9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728" t="3489" r="24259" b="4423"/>
          <a:stretch/>
        </p:blipFill>
        <p:spPr bwMode="auto">
          <a:xfrm>
            <a:off x="7305691" y="3255948"/>
            <a:ext cx="2466157" cy="2803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238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1FB26-69B7-84BB-9206-6224E1ABEAC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7126E81-3A74-CF9B-966C-B78685AB4964}"/>
              </a:ext>
            </a:extLst>
          </p:cNvPr>
          <p:cNvSpPr>
            <a:spLocks noGrp="1"/>
          </p:cNvSpPr>
          <p:nvPr>
            <p:ph type="title"/>
          </p:nvPr>
        </p:nvSpPr>
        <p:spPr/>
        <p:txBody>
          <a:bodyPr/>
          <a:lstStyle/>
          <a:p>
            <a:r>
              <a:rPr lang="en-US" dirty="0"/>
              <a:t>Infrared Thermography – Common Industry Applications</a:t>
            </a:r>
          </a:p>
        </p:txBody>
      </p:sp>
      <p:sp>
        <p:nvSpPr>
          <p:cNvPr id="8" name="Text Placeholder 7">
            <a:extLst>
              <a:ext uri="{FF2B5EF4-FFF2-40B4-BE49-F238E27FC236}">
                <a16:creationId xmlns:a16="http://schemas.microsoft.com/office/drawing/2014/main" id="{E4534E17-1AD2-19B2-54E0-A85FEC56FE4E}"/>
              </a:ext>
            </a:extLst>
          </p:cNvPr>
          <p:cNvSpPr>
            <a:spLocks noGrp="1"/>
          </p:cNvSpPr>
          <p:nvPr>
            <p:ph sz="half" idx="1"/>
          </p:nvPr>
        </p:nvSpPr>
        <p:spPr>
          <a:xfrm>
            <a:off x="868376" y="1414145"/>
            <a:ext cx="5181600" cy="4351338"/>
          </a:xfrm>
        </p:spPr>
        <p:txBody>
          <a:bodyPr>
            <a:normAutofit/>
          </a:bodyPr>
          <a:lstStyle/>
          <a:p>
            <a:pPr marL="0" indent="0">
              <a:buNone/>
            </a:pPr>
            <a:r>
              <a:rPr lang="en-US" dirty="0"/>
              <a:t>	</a:t>
            </a:r>
          </a:p>
          <a:p>
            <a:r>
              <a:rPr lang="en-US" dirty="0"/>
              <a:t>Electrical</a:t>
            </a:r>
          </a:p>
          <a:p>
            <a:pPr lvl="1"/>
            <a:r>
              <a:rPr lang="en-US" dirty="0"/>
              <a:t>Most commonly this is done in the MCC (Motor Control Center) </a:t>
            </a:r>
          </a:p>
          <a:p>
            <a:pPr lvl="1"/>
            <a:r>
              <a:rPr lang="en-US" dirty="0"/>
              <a:t>Can also be performed at switches, breaker panels, motor </a:t>
            </a:r>
            <a:r>
              <a:rPr lang="en-US" dirty="0" err="1"/>
              <a:t>peckerhead</a:t>
            </a:r>
            <a:r>
              <a:rPr lang="en-US" dirty="0"/>
              <a:t>, and transformers</a:t>
            </a:r>
          </a:p>
          <a:p>
            <a:r>
              <a:rPr lang="en-US" dirty="0"/>
              <a:t>Mechanical</a:t>
            </a:r>
          </a:p>
          <a:p>
            <a:pPr lvl="1"/>
            <a:r>
              <a:rPr lang="en-US" dirty="0"/>
              <a:t>Motors, fans, pumps, gearboxes</a:t>
            </a:r>
          </a:p>
          <a:p>
            <a:pPr lvl="1"/>
            <a:endParaRPr lang="en-US" dirty="0"/>
          </a:p>
        </p:txBody>
      </p:sp>
      <p:sp>
        <p:nvSpPr>
          <p:cNvPr id="13" name="Rectangle 12">
            <a:extLst>
              <a:ext uri="{FF2B5EF4-FFF2-40B4-BE49-F238E27FC236}">
                <a16:creationId xmlns:a16="http://schemas.microsoft.com/office/drawing/2014/main" id="{9CC4C3A1-2B1D-FBA7-3878-6F98C1E8FDFE}"/>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A Review of Fault Diagnosis Methods for Rotating Machinery Using Infrared  Thermography">
            <a:extLst>
              <a:ext uri="{FF2B5EF4-FFF2-40B4-BE49-F238E27FC236}">
                <a16:creationId xmlns:a16="http://schemas.microsoft.com/office/drawing/2014/main" id="{7CDB7004-9CD0-082B-A2F2-01D368FD8B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7637"/>
          <a:stretch/>
        </p:blipFill>
        <p:spPr bwMode="auto">
          <a:xfrm>
            <a:off x="5990154" y="1277865"/>
            <a:ext cx="3020501" cy="245442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nfrared Insights: The Path to Preventing Electrical Failure with IR  Technology | Araium">
            <a:extLst>
              <a:ext uri="{FF2B5EF4-FFF2-40B4-BE49-F238E27FC236}">
                <a16:creationId xmlns:a16="http://schemas.microsoft.com/office/drawing/2014/main" id="{B3164B44-9D1F-5C7D-1A24-9DA4681A0B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0154" y="3732286"/>
            <a:ext cx="6201845" cy="264281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hermal Imaging Cameras for Substation Monitoring | Teledyne FLIR">
            <a:extLst>
              <a:ext uri="{FF2B5EF4-FFF2-40B4-BE49-F238E27FC236}">
                <a16:creationId xmlns:a16="http://schemas.microsoft.com/office/drawing/2014/main" id="{25BD1CB6-B496-801E-C4AD-213A5EE0B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2315"/>
          <a:stretch/>
        </p:blipFill>
        <p:spPr bwMode="auto">
          <a:xfrm>
            <a:off x="9280733" y="1277864"/>
            <a:ext cx="2825244" cy="2394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0546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54449-3511-8DB4-7E3D-CE4E8FF1AEB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2952FA0-3254-2634-DBD9-38C009626BE2}"/>
              </a:ext>
            </a:extLst>
          </p:cNvPr>
          <p:cNvSpPr>
            <a:spLocks noGrp="1"/>
          </p:cNvSpPr>
          <p:nvPr>
            <p:ph type="title"/>
          </p:nvPr>
        </p:nvSpPr>
        <p:spPr/>
        <p:txBody>
          <a:bodyPr/>
          <a:lstStyle/>
          <a:p>
            <a:r>
              <a:rPr lang="en-US" dirty="0"/>
              <a:t>Infrared Thermography – Other Industries </a:t>
            </a:r>
          </a:p>
        </p:txBody>
      </p:sp>
      <p:sp>
        <p:nvSpPr>
          <p:cNvPr id="8" name="Text Placeholder 7">
            <a:extLst>
              <a:ext uri="{FF2B5EF4-FFF2-40B4-BE49-F238E27FC236}">
                <a16:creationId xmlns:a16="http://schemas.microsoft.com/office/drawing/2014/main" id="{663EC26E-F697-7966-5CD5-79B948E380BC}"/>
              </a:ext>
            </a:extLst>
          </p:cNvPr>
          <p:cNvSpPr>
            <a:spLocks noGrp="1"/>
          </p:cNvSpPr>
          <p:nvPr>
            <p:ph sz="half" idx="1"/>
          </p:nvPr>
        </p:nvSpPr>
        <p:spPr>
          <a:xfrm>
            <a:off x="868376" y="1414145"/>
            <a:ext cx="5181600" cy="4351338"/>
          </a:xfrm>
        </p:spPr>
        <p:txBody>
          <a:bodyPr>
            <a:normAutofit/>
          </a:bodyPr>
          <a:lstStyle/>
          <a:p>
            <a:pPr marL="0" indent="0">
              <a:buNone/>
            </a:pPr>
            <a:r>
              <a:rPr lang="en-US" dirty="0"/>
              <a:t>	</a:t>
            </a:r>
          </a:p>
          <a:p>
            <a:r>
              <a:rPr lang="en-US" dirty="0"/>
              <a:t>Home inspections</a:t>
            </a:r>
          </a:p>
          <a:p>
            <a:r>
              <a:rPr lang="en-US" dirty="0"/>
              <a:t>Vehicle Repair</a:t>
            </a:r>
          </a:p>
          <a:p>
            <a:r>
              <a:rPr lang="en-US" dirty="0"/>
              <a:t>HVAC Repair</a:t>
            </a:r>
          </a:p>
          <a:p>
            <a:r>
              <a:rPr lang="en-US" dirty="0"/>
              <a:t>Hunting</a:t>
            </a:r>
          </a:p>
          <a:p>
            <a:r>
              <a:rPr lang="en-US" dirty="0"/>
              <a:t>Healthcare</a:t>
            </a:r>
          </a:p>
          <a:p>
            <a:r>
              <a:rPr lang="en-US" dirty="0"/>
              <a:t>Insulation inspections</a:t>
            </a:r>
          </a:p>
        </p:txBody>
      </p:sp>
      <p:sp>
        <p:nvSpPr>
          <p:cNvPr id="13" name="Rectangle 12">
            <a:extLst>
              <a:ext uri="{FF2B5EF4-FFF2-40B4-BE49-F238E27FC236}">
                <a16:creationId xmlns:a16="http://schemas.microsoft.com/office/drawing/2014/main" id="{A4149848-DD7D-3F81-6D74-0D6AB4EAA2A8}"/>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Thermal Imaging in the Automotive Industry — Thermascan Ltd">
            <a:extLst>
              <a:ext uri="{FF2B5EF4-FFF2-40B4-BE49-F238E27FC236}">
                <a16:creationId xmlns:a16="http://schemas.microsoft.com/office/drawing/2014/main" id="{1A0C766F-7A0B-CF60-E644-64F754B5D5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166" y="1395815"/>
            <a:ext cx="3203836" cy="24028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Infrared Thermography | A9 Green">
            <a:extLst>
              <a:ext uri="{FF2B5EF4-FFF2-40B4-BE49-F238E27FC236}">
                <a16:creationId xmlns:a16="http://schemas.microsoft.com/office/drawing/2014/main" id="{858C1CA7-AB60-EDEC-6CA9-F762CD087BA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40695" y="1395815"/>
            <a:ext cx="3083840" cy="2402877"/>
          </a:xfrm>
          <a:prstGeom prst="rect">
            <a:avLst/>
          </a:prstGeom>
          <a:noFill/>
          <a:ln>
            <a:noFill/>
          </a:ln>
        </p:spPr>
      </p:pic>
      <p:pic>
        <p:nvPicPr>
          <p:cNvPr id="10244" name="Picture 4" descr="How does Thermal Imaging Work? Night Vision &amp; Through Walls">
            <a:extLst>
              <a:ext uri="{FF2B5EF4-FFF2-40B4-BE49-F238E27FC236}">
                <a16:creationId xmlns:a16="http://schemas.microsoft.com/office/drawing/2014/main" id="{1899BF6B-B2BE-D6B2-CF39-C6F9289F74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9548" y="3958797"/>
            <a:ext cx="2301668" cy="2374572"/>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Managing Predators with ATN | Mossy Oak Gamekeeper">
            <a:extLst>
              <a:ext uri="{FF2B5EF4-FFF2-40B4-BE49-F238E27FC236}">
                <a16:creationId xmlns:a16="http://schemas.microsoft.com/office/drawing/2014/main" id="{6FC5AF1D-9C9B-6CD0-CCB1-E633279D463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100" t="10827" r="21899" b="12991"/>
          <a:stretch/>
        </p:blipFill>
        <p:spPr bwMode="auto">
          <a:xfrm>
            <a:off x="8250514" y="3999724"/>
            <a:ext cx="3174021" cy="2266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706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5479C-673F-3315-8663-29C1793390C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808F4E3-A020-2640-A7B2-A0B6403C527F}"/>
              </a:ext>
            </a:extLst>
          </p:cNvPr>
          <p:cNvSpPr>
            <a:spLocks noGrp="1"/>
          </p:cNvSpPr>
          <p:nvPr>
            <p:ph type="title"/>
          </p:nvPr>
        </p:nvSpPr>
        <p:spPr>
          <a:xfrm>
            <a:off x="85725" y="365125"/>
            <a:ext cx="11385839" cy="1325563"/>
          </a:xfrm>
        </p:spPr>
        <p:txBody>
          <a:bodyPr/>
          <a:lstStyle/>
          <a:p>
            <a:r>
              <a:rPr lang="en-US" dirty="0"/>
              <a:t>Vibration and Infrared Thermography– What is it?</a:t>
            </a:r>
          </a:p>
        </p:txBody>
      </p:sp>
      <p:sp>
        <p:nvSpPr>
          <p:cNvPr id="8" name="Text Placeholder 7">
            <a:extLst>
              <a:ext uri="{FF2B5EF4-FFF2-40B4-BE49-F238E27FC236}">
                <a16:creationId xmlns:a16="http://schemas.microsoft.com/office/drawing/2014/main" id="{65935B8A-74A7-BCCC-7473-541D2AC8A4FC}"/>
              </a:ext>
            </a:extLst>
          </p:cNvPr>
          <p:cNvSpPr>
            <a:spLocks noGrp="1"/>
          </p:cNvSpPr>
          <p:nvPr>
            <p:ph sz="half" idx="1"/>
          </p:nvPr>
        </p:nvSpPr>
        <p:spPr/>
        <p:txBody>
          <a:bodyPr>
            <a:normAutofit/>
          </a:bodyPr>
          <a:lstStyle/>
          <a:p>
            <a:r>
              <a:rPr lang="en-US" dirty="0"/>
              <a:t>Vibration Analysis</a:t>
            </a:r>
          </a:p>
          <a:p>
            <a:pPr lvl="1"/>
            <a:r>
              <a:rPr lang="en-US" dirty="0"/>
              <a:t>A method of utilizing vibration measurements taken from an asset to identify possible machine performance issues	</a:t>
            </a:r>
          </a:p>
          <a:p>
            <a:r>
              <a:rPr lang="en-US" dirty="0"/>
              <a:t>Infrared Thermography</a:t>
            </a:r>
          </a:p>
          <a:p>
            <a:pPr lvl="1"/>
            <a:r>
              <a:rPr lang="en-US" dirty="0"/>
              <a:t>A non-contact means of measuring thermal energy emitted by an object to be used in assessing the condition of the object</a:t>
            </a:r>
          </a:p>
          <a:p>
            <a:pPr lvl="1"/>
            <a:endParaRPr lang="en-US" dirty="0"/>
          </a:p>
          <a:p>
            <a:pPr lvl="1"/>
            <a:endParaRPr lang="en-US" dirty="0"/>
          </a:p>
        </p:txBody>
      </p:sp>
      <p:sp>
        <p:nvSpPr>
          <p:cNvPr id="13" name="Rectangle 12">
            <a:extLst>
              <a:ext uri="{FF2B5EF4-FFF2-40B4-BE49-F238E27FC236}">
                <a16:creationId xmlns:a16="http://schemas.microsoft.com/office/drawing/2014/main" id="{017403FF-C1F9-75FF-61B7-801864016A87}"/>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98BCE5D-3D04-8AB2-CBC4-4520EC8D58B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0509" y="1288307"/>
            <a:ext cx="3235597" cy="2297565"/>
          </a:xfrm>
          <a:prstGeom prst="rect">
            <a:avLst/>
          </a:prstGeom>
          <a:noFill/>
          <a:ln>
            <a:noFill/>
          </a:ln>
        </p:spPr>
      </p:pic>
      <p:pic>
        <p:nvPicPr>
          <p:cNvPr id="5" name="Picture 4" descr="A close-up of a thermal image&#10;&#10;Description automatically generated">
            <a:extLst>
              <a:ext uri="{FF2B5EF4-FFF2-40B4-BE49-F238E27FC236}">
                <a16:creationId xmlns:a16="http://schemas.microsoft.com/office/drawing/2014/main" id="{FCEC3FBD-AD2C-C25E-9068-DE4AAA1F51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6153" y="3585873"/>
            <a:ext cx="3499977" cy="2624983"/>
          </a:xfrm>
          <a:prstGeom prst="rect">
            <a:avLst/>
          </a:prstGeom>
        </p:spPr>
      </p:pic>
      <p:pic>
        <p:nvPicPr>
          <p:cNvPr id="3074" name="Picture 2" descr="Arc Flash Risk Assessment Can Save Lives And Minimize Risk - Electrical  Safety Specialists">
            <a:extLst>
              <a:ext uri="{FF2B5EF4-FFF2-40B4-BE49-F238E27FC236}">
                <a16:creationId xmlns:a16="http://schemas.microsoft.com/office/drawing/2014/main" id="{96D5ED82-CCA6-70F4-A730-A768A666B4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5462" y="3578163"/>
            <a:ext cx="1975738" cy="263269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ibration analysis — Centre for Industrial Diagnostics and Fluid Dynamics.  CDIF — UPC. Universitat Politècnica de Catalunya">
            <a:extLst>
              <a:ext uri="{FF2B5EF4-FFF2-40B4-BE49-F238E27FC236}">
                <a16:creationId xmlns:a16="http://schemas.microsoft.com/office/drawing/2014/main" id="{881602AD-44C0-D64D-131B-C231544849E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051" b="5051"/>
          <a:stretch/>
        </p:blipFill>
        <p:spPr bwMode="auto">
          <a:xfrm>
            <a:off x="9469156" y="1288307"/>
            <a:ext cx="2456974" cy="2208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2129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69A39-2464-168F-0FD0-F1033F019FC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A35CE78-99BE-23D8-2C4F-108337B1A189}"/>
              </a:ext>
            </a:extLst>
          </p:cNvPr>
          <p:cNvSpPr>
            <a:spLocks noGrp="1"/>
          </p:cNvSpPr>
          <p:nvPr>
            <p:ph type="title"/>
          </p:nvPr>
        </p:nvSpPr>
        <p:spPr/>
        <p:txBody>
          <a:bodyPr/>
          <a:lstStyle/>
          <a:p>
            <a:r>
              <a:rPr lang="en-US" dirty="0"/>
              <a:t>Infrared Thermography– Data Collection</a:t>
            </a:r>
          </a:p>
        </p:txBody>
      </p:sp>
      <p:sp>
        <p:nvSpPr>
          <p:cNvPr id="8" name="Text Placeholder 7">
            <a:extLst>
              <a:ext uri="{FF2B5EF4-FFF2-40B4-BE49-F238E27FC236}">
                <a16:creationId xmlns:a16="http://schemas.microsoft.com/office/drawing/2014/main" id="{53506E1E-DC90-0D6E-82BB-FF23F95FF791}"/>
              </a:ext>
            </a:extLst>
          </p:cNvPr>
          <p:cNvSpPr>
            <a:spLocks noGrp="1"/>
          </p:cNvSpPr>
          <p:nvPr>
            <p:ph sz="half" idx="1"/>
          </p:nvPr>
        </p:nvSpPr>
        <p:spPr>
          <a:xfrm>
            <a:off x="868376" y="1414145"/>
            <a:ext cx="5012268" cy="4351338"/>
          </a:xfrm>
        </p:spPr>
        <p:txBody>
          <a:bodyPr>
            <a:normAutofit lnSpcReduction="10000"/>
          </a:bodyPr>
          <a:lstStyle/>
          <a:p>
            <a:pPr marL="0" indent="0">
              <a:buNone/>
            </a:pPr>
            <a:r>
              <a:rPr lang="en-US" dirty="0"/>
              <a:t>	</a:t>
            </a:r>
          </a:p>
          <a:p>
            <a:pPr lvl="1"/>
            <a:r>
              <a:rPr lang="en-US" dirty="0"/>
              <a:t>Inspecting MCC Buckets</a:t>
            </a:r>
          </a:p>
          <a:p>
            <a:pPr lvl="2"/>
            <a:r>
              <a:rPr lang="en-US" dirty="0"/>
              <a:t>Checking for the proper Arc Flash safety rating</a:t>
            </a:r>
          </a:p>
          <a:p>
            <a:pPr lvl="2"/>
            <a:r>
              <a:rPr lang="en-US" dirty="0"/>
              <a:t>Opening the bucket safely</a:t>
            </a:r>
          </a:p>
          <a:p>
            <a:pPr lvl="2"/>
            <a:r>
              <a:rPr lang="en-US" dirty="0"/>
              <a:t>Ensuring asset is under load</a:t>
            </a:r>
          </a:p>
          <a:p>
            <a:pPr lvl="2"/>
            <a:r>
              <a:rPr lang="en-US" dirty="0"/>
              <a:t>Inspecting from a safe distance with the proper PPE </a:t>
            </a:r>
          </a:p>
          <a:p>
            <a:pPr lvl="1"/>
            <a:r>
              <a:rPr lang="en-US" dirty="0"/>
              <a:t>Mechanical Assets</a:t>
            </a:r>
          </a:p>
          <a:p>
            <a:pPr lvl="2"/>
            <a:r>
              <a:rPr lang="en-US" dirty="0"/>
              <a:t>Identify the correct assets for data collection</a:t>
            </a:r>
          </a:p>
          <a:p>
            <a:pPr lvl="2"/>
            <a:r>
              <a:rPr lang="en-US" dirty="0"/>
              <a:t>Ensure asset is loaded and safe to access</a:t>
            </a:r>
          </a:p>
        </p:txBody>
      </p:sp>
      <p:sp>
        <p:nvSpPr>
          <p:cNvPr id="13" name="Rectangle 12">
            <a:extLst>
              <a:ext uri="{FF2B5EF4-FFF2-40B4-BE49-F238E27FC236}">
                <a16:creationId xmlns:a16="http://schemas.microsoft.com/office/drawing/2014/main" id="{B2272877-3772-3C6F-B544-A4427DB70D40}"/>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Arc Flash Labels">
            <a:extLst>
              <a:ext uri="{FF2B5EF4-FFF2-40B4-BE49-F238E27FC236}">
                <a16:creationId xmlns:a16="http://schemas.microsoft.com/office/drawing/2014/main" id="{61B62191-65FE-3D19-2C32-9C78F3D701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5" t="20112" r="2523" b="20448"/>
          <a:stretch/>
        </p:blipFill>
        <p:spPr bwMode="auto">
          <a:xfrm>
            <a:off x="5819685" y="1414145"/>
            <a:ext cx="3640509" cy="226463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Motor control centre (MCC) | Motor starter | VFD | AFD | Eaton">
            <a:extLst>
              <a:ext uri="{FF2B5EF4-FFF2-40B4-BE49-F238E27FC236}">
                <a16:creationId xmlns:a16="http://schemas.microsoft.com/office/drawing/2014/main" id="{D00F9162-F5E7-F84B-2969-25335773EC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028" t="4525" r="9147" b="4108"/>
          <a:stretch/>
        </p:blipFill>
        <p:spPr bwMode="auto">
          <a:xfrm>
            <a:off x="9810730" y="1386108"/>
            <a:ext cx="2042445" cy="2280635"/>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Motor Control – Atlas Electric">
            <a:extLst>
              <a:ext uri="{FF2B5EF4-FFF2-40B4-BE49-F238E27FC236}">
                <a16:creationId xmlns:a16="http://schemas.microsoft.com/office/drawing/2014/main" id="{408EA5EC-B03F-6FC6-6AC0-4391CA80A7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031" t="14934" r="6736" b="15982"/>
          <a:stretch/>
        </p:blipFill>
        <p:spPr bwMode="auto">
          <a:xfrm>
            <a:off x="5819685" y="3794930"/>
            <a:ext cx="3025213" cy="2452014"/>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Wind Effects on Thermal IR Images | Fluke">
            <a:extLst>
              <a:ext uri="{FF2B5EF4-FFF2-40B4-BE49-F238E27FC236}">
                <a16:creationId xmlns:a16="http://schemas.microsoft.com/office/drawing/2014/main" id="{0C17B305-2441-661F-4376-017450A53A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3913" y="4008575"/>
            <a:ext cx="2955830" cy="1970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612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86030-C3DA-5789-357E-0715B13E934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04E37E5-B58F-9889-1150-454F3DFFDBAE}"/>
              </a:ext>
            </a:extLst>
          </p:cNvPr>
          <p:cNvSpPr>
            <a:spLocks noGrp="1"/>
          </p:cNvSpPr>
          <p:nvPr>
            <p:ph type="title"/>
          </p:nvPr>
        </p:nvSpPr>
        <p:spPr/>
        <p:txBody>
          <a:bodyPr/>
          <a:lstStyle/>
          <a:p>
            <a:r>
              <a:rPr lang="en-US" dirty="0"/>
              <a:t>Infrared Thermography– Fault types</a:t>
            </a:r>
          </a:p>
        </p:txBody>
      </p:sp>
      <p:sp>
        <p:nvSpPr>
          <p:cNvPr id="8" name="Text Placeholder 7">
            <a:extLst>
              <a:ext uri="{FF2B5EF4-FFF2-40B4-BE49-F238E27FC236}">
                <a16:creationId xmlns:a16="http://schemas.microsoft.com/office/drawing/2014/main" id="{C7572053-43EB-2E32-6DFA-93B950C9DB5C}"/>
              </a:ext>
            </a:extLst>
          </p:cNvPr>
          <p:cNvSpPr>
            <a:spLocks noGrp="1"/>
          </p:cNvSpPr>
          <p:nvPr>
            <p:ph sz="half" idx="1"/>
          </p:nvPr>
        </p:nvSpPr>
        <p:spPr>
          <a:xfrm>
            <a:off x="1491882" y="1395730"/>
            <a:ext cx="4604118" cy="4483777"/>
          </a:xfrm>
        </p:spPr>
        <p:txBody>
          <a:bodyPr>
            <a:normAutofit/>
          </a:bodyPr>
          <a:lstStyle/>
          <a:p>
            <a:pPr marL="0" indent="0">
              <a:buNone/>
            </a:pPr>
            <a:r>
              <a:rPr lang="en-US" dirty="0"/>
              <a:t>	</a:t>
            </a:r>
          </a:p>
          <a:p>
            <a:r>
              <a:rPr lang="en-US" sz="3200" dirty="0"/>
              <a:t>More Common Faults</a:t>
            </a:r>
          </a:p>
          <a:p>
            <a:pPr lvl="1"/>
            <a:r>
              <a:rPr lang="en-US" sz="2800" b="1" dirty="0">
                <a:solidFill>
                  <a:srgbClr val="FF0000"/>
                </a:solidFill>
                <a:cs typeface="Biome Light" panose="020B0303030204020804" pitchFamily="34" charset="0"/>
              </a:rPr>
              <a:t>Loose terminals</a:t>
            </a:r>
          </a:p>
          <a:p>
            <a:pPr lvl="1"/>
            <a:r>
              <a:rPr lang="en-US" sz="2800" b="1" dirty="0">
                <a:solidFill>
                  <a:srgbClr val="FF0000"/>
                </a:solidFill>
                <a:cs typeface="Biome Light" panose="020B0303030204020804" pitchFamily="34" charset="0"/>
              </a:rPr>
              <a:t>Corroded components</a:t>
            </a:r>
          </a:p>
          <a:p>
            <a:pPr lvl="1"/>
            <a:r>
              <a:rPr lang="en-US" sz="2800" b="1" dirty="0">
                <a:solidFill>
                  <a:srgbClr val="FF0000"/>
                </a:solidFill>
                <a:cs typeface="Biome Light" panose="020B0303030204020804" pitchFamily="34" charset="0"/>
              </a:rPr>
              <a:t>Phase inequality</a:t>
            </a:r>
          </a:p>
          <a:p>
            <a:pPr lvl="1"/>
            <a:r>
              <a:rPr lang="en-US" sz="2800" b="1" dirty="0">
                <a:solidFill>
                  <a:srgbClr val="FF0000"/>
                </a:solidFill>
                <a:cs typeface="Biome Light" panose="020B0303030204020804" pitchFamily="34" charset="0"/>
              </a:rPr>
              <a:t>Overheated wiring/insulators</a:t>
            </a:r>
          </a:p>
          <a:p>
            <a:pPr lvl="1"/>
            <a:r>
              <a:rPr lang="en-US" sz="2800" b="1" dirty="0">
                <a:solidFill>
                  <a:srgbClr val="FF0000"/>
                </a:solidFill>
                <a:cs typeface="Biome Light" panose="020B0303030204020804" pitchFamily="34" charset="0"/>
              </a:rPr>
              <a:t>Mechanical issues</a:t>
            </a:r>
          </a:p>
          <a:p>
            <a:pPr lvl="2"/>
            <a:endParaRPr lang="en-US" b="1" dirty="0">
              <a:solidFill>
                <a:srgbClr val="FF0000"/>
              </a:solidFill>
              <a:cs typeface="Biome Light" panose="020B0303030204020804" pitchFamily="34" charset="0"/>
            </a:endParaRPr>
          </a:p>
          <a:p>
            <a:pPr lvl="2"/>
            <a:endParaRPr lang="en-US" b="1" dirty="0">
              <a:solidFill>
                <a:srgbClr val="FF0000"/>
              </a:solidFill>
              <a:cs typeface="Biome Light" panose="020B0303030204020804" pitchFamily="34" charset="0"/>
            </a:endParaRPr>
          </a:p>
          <a:p>
            <a:pPr lvl="1"/>
            <a:endParaRPr lang="en-US" dirty="0"/>
          </a:p>
          <a:p>
            <a:pPr lvl="1"/>
            <a:endParaRPr lang="en-US" dirty="0"/>
          </a:p>
          <a:p>
            <a:pPr lvl="1"/>
            <a:endParaRPr lang="en-US" dirty="0"/>
          </a:p>
        </p:txBody>
      </p:sp>
      <p:sp>
        <p:nvSpPr>
          <p:cNvPr id="13" name="Rectangle 12">
            <a:extLst>
              <a:ext uri="{FF2B5EF4-FFF2-40B4-BE49-F238E27FC236}">
                <a16:creationId xmlns:a16="http://schemas.microsoft.com/office/drawing/2014/main" id="{A4642355-8319-3A44-8943-25322C8E6A38}"/>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7">
            <a:extLst>
              <a:ext uri="{FF2B5EF4-FFF2-40B4-BE49-F238E27FC236}">
                <a16:creationId xmlns:a16="http://schemas.microsoft.com/office/drawing/2014/main" id="{FD222628-169C-D255-7E58-21F804C86BC6}"/>
              </a:ext>
            </a:extLst>
          </p:cNvPr>
          <p:cNvSpPr txBox="1">
            <a:spLocks/>
          </p:cNvSpPr>
          <p:nvPr/>
        </p:nvSpPr>
        <p:spPr>
          <a:xfrm>
            <a:off x="7205101" y="1395730"/>
            <a:ext cx="430608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a:t>
            </a:r>
          </a:p>
          <a:p>
            <a:r>
              <a:rPr lang="en-US" sz="3200" dirty="0"/>
              <a:t>Less Common Faults</a:t>
            </a:r>
          </a:p>
          <a:p>
            <a:pPr lvl="1"/>
            <a:r>
              <a:rPr lang="en-US" sz="2800" b="1" dirty="0">
                <a:solidFill>
                  <a:srgbClr val="FF0000"/>
                </a:solidFill>
                <a:cs typeface="Biome Light" panose="020B0303030204020804" pitchFamily="34" charset="0"/>
              </a:rPr>
              <a:t>Rodent issues</a:t>
            </a:r>
          </a:p>
          <a:p>
            <a:pPr lvl="1"/>
            <a:r>
              <a:rPr lang="en-US" sz="2800" b="1" dirty="0">
                <a:solidFill>
                  <a:srgbClr val="FF0000"/>
                </a:solidFill>
                <a:cs typeface="Biome Light" panose="020B0303030204020804" pitchFamily="34" charset="0"/>
              </a:rPr>
              <a:t>Moisture intrusion</a:t>
            </a:r>
          </a:p>
          <a:p>
            <a:pPr lvl="1"/>
            <a:r>
              <a:rPr lang="en-US" sz="2800" b="1" dirty="0">
                <a:solidFill>
                  <a:srgbClr val="FF0000"/>
                </a:solidFill>
                <a:cs typeface="Biome Light" panose="020B0303030204020804" pitchFamily="34" charset="0"/>
              </a:rPr>
              <a:t>Overloading of electrical componentry</a:t>
            </a:r>
          </a:p>
          <a:p>
            <a:pPr lvl="1"/>
            <a:r>
              <a:rPr lang="en-US" sz="2800" b="1" dirty="0">
                <a:solidFill>
                  <a:srgbClr val="FF0000"/>
                </a:solidFill>
                <a:cs typeface="Biome Light" panose="020B0303030204020804" pitchFamily="34" charset="0"/>
              </a:rPr>
              <a:t>Fuses nearing the end of life</a:t>
            </a:r>
          </a:p>
          <a:p>
            <a:pPr lvl="1"/>
            <a:endParaRPr lang="en-US" sz="2800" b="1" dirty="0">
              <a:solidFill>
                <a:srgbClr val="FF0000"/>
              </a:solidFill>
              <a:cs typeface="Biome Light" panose="020B0303030204020804" pitchFamily="34" charset="0"/>
            </a:endParaRPr>
          </a:p>
          <a:p>
            <a:pPr marL="457200" lvl="1" indent="0">
              <a:buNone/>
            </a:pPr>
            <a:endParaRPr lang="en-US" b="1" dirty="0">
              <a:solidFill>
                <a:srgbClr val="FF0000"/>
              </a:solidFill>
              <a:cs typeface="Biome Light" panose="020B0303030204020804" pitchFamily="34" charset="0"/>
            </a:endParaRPr>
          </a:p>
          <a:p>
            <a:pPr lvl="2"/>
            <a:endParaRPr lang="en-US" b="1" dirty="0">
              <a:solidFill>
                <a:srgbClr val="FF0000"/>
              </a:solidFill>
              <a:cs typeface="Biome Light" panose="020B0303030204020804" pitchFamily="34" charset="0"/>
            </a:endParaRPr>
          </a:p>
          <a:p>
            <a:pPr lvl="1"/>
            <a:endParaRPr lang="en-US" dirty="0"/>
          </a:p>
          <a:p>
            <a:pPr lvl="1"/>
            <a:endParaRPr lang="en-US" dirty="0"/>
          </a:p>
          <a:p>
            <a:pPr lvl="1"/>
            <a:endParaRPr lang="en-US" dirty="0"/>
          </a:p>
        </p:txBody>
      </p:sp>
    </p:spTree>
    <p:extLst>
      <p:ext uri="{BB962C8B-B14F-4D97-AF65-F5344CB8AC3E}">
        <p14:creationId xmlns:p14="http://schemas.microsoft.com/office/powerpoint/2010/main" val="1531298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F2096-0850-CE2C-BC37-7C30092E7F5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B18BE02-603D-5FC9-4A4F-FAFBCB8F27A5}"/>
              </a:ext>
            </a:extLst>
          </p:cNvPr>
          <p:cNvSpPr>
            <a:spLocks noGrp="1"/>
          </p:cNvSpPr>
          <p:nvPr>
            <p:ph type="title"/>
          </p:nvPr>
        </p:nvSpPr>
        <p:spPr/>
        <p:txBody>
          <a:bodyPr/>
          <a:lstStyle/>
          <a:p>
            <a:r>
              <a:rPr lang="en-US" dirty="0"/>
              <a:t>Infrared Thermography–Loose/Corroded Components</a:t>
            </a:r>
          </a:p>
        </p:txBody>
      </p:sp>
      <p:sp>
        <p:nvSpPr>
          <p:cNvPr id="8" name="Text Placeholder 7">
            <a:extLst>
              <a:ext uri="{FF2B5EF4-FFF2-40B4-BE49-F238E27FC236}">
                <a16:creationId xmlns:a16="http://schemas.microsoft.com/office/drawing/2014/main" id="{4F39B5A0-04A1-E176-9590-C52B1F64A095}"/>
              </a:ext>
            </a:extLst>
          </p:cNvPr>
          <p:cNvSpPr>
            <a:spLocks noGrp="1"/>
          </p:cNvSpPr>
          <p:nvPr>
            <p:ph sz="half" idx="1"/>
          </p:nvPr>
        </p:nvSpPr>
        <p:spPr>
          <a:xfrm>
            <a:off x="868376" y="1414144"/>
            <a:ext cx="4831669" cy="4661915"/>
          </a:xfrm>
        </p:spPr>
        <p:txBody>
          <a:bodyPr>
            <a:normAutofit/>
          </a:bodyPr>
          <a:lstStyle/>
          <a:p>
            <a:pPr marL="0" indent="0">
              <a:buNone/>
            </a:pPr>
            <a:r>
              <a:rPr lang="en-US" dirty="0"/>
              <a:t>	</a:t>
            </a:r>
          </a:p>
          <a:p>
            <a:r>
              <a:rPr lang="en-US" dirty="0"/>
              <a:t>Possible asset damage</a:t>
            </a:r>
          </a:p>
          <a:p>
            <a:pPr lvl="1"/>
            <a:r>
              <a:rPr lang="en-US" dirty="0"/>
              <a:t>Fire</a:t>
            </a:r>
          </a:p>
          <a:p>
            <a:pPr lvl="1"/>
            <a:r>
              <a:rPr lang="en-US" dirty="0"/>
              <a:t>Arc Flash</a:t>
            </a:r>
          </a:p>
          <a:p>
            <a:pPr lvl="1"/>
            <a:r>
              <a:rPr lang="en-US" dirty="0"/>
              <a:t>Melting of components</a:t>
            </a:r>
          </a:p>
          <a:p>
            <a:pPr lvl="1"/>
            <a:r>
              <a:rPr lang="en-US" dirty="0"/>
              <a:t>Loss of system function</a:t>
            </a:r>
          </a:p>
          <a:p>
            <a:pPr lvl="1"/>
            <a:endParaRPr lang="en-US" dirty="0"/>
          </a:p>
          <a:p>
            <a:pPr lvl="1"/>
            <a:endParaRPr lang="en-US" dirty="0"/>
          </a:p>
        </p:txBody>
      </p:sp>
      <p:sp>
        <p:nvSpPr>
          <p:cNvPr id="13" name="Rectangle 12">
            <a:extLst>
              <a:ext uri="{FF2B5EF4-FFF2-40B4-BE49-F238E27FC236}">
                <a16:creationId xmlns:a16="http://schemas.microsoft.com/office/drawing/2014/main" id="{90762B6A-F35E-32E5-7CA5-903E7849E76E}"/>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thermal image&#10;&#10;Description automatically generated">
            <a:extLst>
              <a:ext uri="{FF2B5EF4-FFF2-40B4-BE49-F238E27FC236}">
                <a16:creationId xmlns:a16="http://schemas.microsoft.com/office/drawing/2014/main" id="{02BC7E17-A543-7503-6C27-C47F65001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7144" y="1298805"/>
            <a:ext cx="3009900" cy="2257425"/>
          </a:xfrm>
          <a:prstGeom prst="rect">
            <a:avLst/>
          </a:prstGeom>
        </p:spPr>
      </p:pic>
      <p:pic>
        <p:nvPicPr>
          <p:cNvPr id="14" name="Picture 13" descr="A close-up of a fuse box&#10;&#10;Description automatically generated">
            <a:extLst>
              <a:ext uri="{FF2B5EF4-FFF2-40B4-BE49-F238E27FC236}">
                <a16:creationId xmlns:a16="http://schemas.microsoft.com/office/drawing/2014/main" id="{229C9C60-15F8-1DA2-E61B-417399AC73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2045" y="1298804"/>
            <a:ext cx="3009900" cy="2257425"/>
          </a:xfrm>
          <a:prstGeom prst="rect">
            <a:avLst/>
          </a:prstGeom>
        </p:spPr>
      </p:pic>
      <p:pic>
        <p:nvPicPr>
          <p:cNvPr id="16" name="Picture 15" descr="A close-up of a thermal image&#10;&#10;Description automatically generated">
            <a:extLst>
              <a:ext uri="{FF2B5EF4-FFF2-40B4-BE49-F238E27FC236}">
                <a16:creationId xmlns:a16="http://schemas.microsoft.com/office/drawing/2014/main" id="{18BEF750-E900-39CE-91D1-69989E311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7144" y="3759904"/>
            <a:ext cx="3009900" cy="2257425"/>
          </a:xfrm>
          <a:prstGeom prst="rect">
            <a:avLst/>
          </a:prstGeom>
        </p:spPr>
      </p:pic>
      <p:pic>
        <p:nvPicPr>
          <p:cNvPr id="18" name="Picture 17" descr="Close-up of a machine with wires&#10;&#10;Description automatically generated">
            <a:extLst>
              <a:ext uri="{FF2B5EF4-FFF2-40B4-BE49-F238E27FC236}">
                <a16:creationId xmlns:a16="http://schemas.microsoft.com/office/drawing/2014/main" id="{8E1E4921-9096-AA1A-24CA-B6D7E28FE5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2045" y="3759903"/>
            <a:ext cx="3009900" cy="2257425"/>
          </a:xfrm>
          <a:prstGeom prst="rect">
            <a:avLst/>
          </a:prstGeom>
        </p:spPr>
      </p:pic>
    </p:spTree>
    <p:extLst>
      <p:ext uri="{BB962C8B-B14F-4D97-AF65-F5344CB8AC3E}">
        <p14:creationId xmlns:p14="http://schemas.microsoft.com/office/powerpoint/2010/main" val="7288756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904FE-B81B-2A96-37CC-9DC4F77B33A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2CC2309-0E91-337E-53AF-51B88666AD8A}"/>
              </a:ext>
            </a:extLst>
          </p:cNvPr>
          <p:cNvSpPr>
            <a:spLocks noGrp="1"/>
          </p:cNvSpPr>
          <p:nvPr>
            <p:ph type="title"/>
          </p:nvPr>
        </p:nvSpPr>
        <p:spPr/>
        <p:txBody>
          <a:bodyPr/>
          <a:lstStyle/>
          <a:p>
            <a:r>
              <a:rPr lang="en-US" dirty="0"/>
              <a:t>Infrared Thermography–Overheating</a:t>
            </a:r>
          </a:p>
        </p:txBody>
      </p:sp>
      <p:sp>
        <p:nvSpPr>
          <p:cNvPr id="8" name="Text Placeholder 7">
            <a:extLst>
              <a:ext uri="{FF2B5EF4-FFF2-40B4-BE49-F238E27FC236}">
                <a16:creationId xmlns:a16="http://schemas.microsoft.com/office/drawing/2014/main" id="{110231D4-6BCC-4569-B998-0A40240D2A7B}"/>
              </a:ext>
            </a:extLst>
          </p:cNvPr>
          <p:cNvSpPr>
            <a:spLocks noGrp="1"/>
          </p:cNvSpPr>
          <p:nvPr>
            <p:ph sz="half" idx="1"/>
          </p:nvPr>
        </p:nvSpPr>
        <p:spPr>
          <a:xfrm>
            <a:off x="868377" y="1414144"/>
            <a:ext cx="4447108" cy="4661915"/>
          </a:xfrm>
        </p:spPr>
        <p:txBody>
          <a:bodyPr>
            <a:normAutofit/>
          </a:bodyPr>
          <a:lstStyle/>
          <a:p>
            <a:pPr marL="0" indent="0">
              <a:buNone/>
            </a:pPr>
            <a:r>
              <a:rPr lang="en-US" dirty="0"/>
              <a:t>	</a:t>
            </a:r>
          </a:p>
          <a:p>
            <a:r>
              <a:rPr lang="en-US" dirty="0"/>
              <a:t>Possible asset damage</a:t>
            </a:r>
          </a:p>
          <a:p>
            <a:pPr lvl="1"/>
            <a:r>
              <a:rPr lang="en-US" dirty="0"/>
              <a:t>Fire</a:t>
            </a:r>
          </a:p>
          <a:p>
            <a:pPr lvl="1"/>
            <a:r>
              <a:rPr lang="en-US" dirty="0"/>
              <a:t>Arc Flash</a:t>
            </a:r>
          </a:p>
          <a:p>
            <a:pPr lvl="1"/>
            <a:r>
              <a:rPr lang="en-US" dirty="0"/>
              <a:t>Significant ancillary damage to the MCC, wiring, ETC.</a:t>
            </a:r>
          </a:p>
          <a:p>
            <a:pPr lvl="1"/>
            <a:r>
              <a:rPr lang="en-US" dirty="0"/>
              <a:t>Melting of components</a:t>
            </a:r>
          </a:p>
          <a:p>
            <a:pPr lvl="1"/>
            <a:r>
              <a:rPr lang="en-US" dirty="0"/>
              <a:t>Loss of system function</a:t>
            </a:r>
          </a:p>
          <a:p>
            <a:pPr lvl="1"/>
            <a:endParaRPr lang="en-US" dirty="0"/>
          </a:p>
          <a:p>
            <a:pPr lvl="1"/>
            <a:endParaRPr lang="en-US" dirty="0"/>
          </a:p>
        </p:txBody>
      </p:sp>
      <p:sp>
        <p:nvSpPr>
          <p:cNvPr id="13" name="Rectangle 12">
            <a:extLst>
              <a:ext uri="{FF2B5EF4-FFF2-40B4-BE49-F238E27FC236}">
                <a16:creationId xmlns:a16="http://schemas.microsoft.com/office/drawing/2014/main" id="{FFD7A31B-67BE-066D-3946-6F55C96AC670}"/>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thermal image of a heat object&#10;&#10;Description automatically generated">
            <a:extLst>
              <a:ext uri="{FF2B5EF4-FFF2-40B4-BE49-F238E27FC236}">
                <a16:creationId xmlns:a16="http://schemas.microsoft.com/office/drawing/2014/main" id="{BBC31675-FB56-00F0-B88A-F0DBE518A2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7144" y="1298804"/>
            <a:ext cx="3009900" cy="2257425"/>
          </a:xfrm>
          <a:prstGeom prst="rect">
            <a:avLst/>
          </a:prstGeom>
        </p:spPr>
      </p:pic>
      <p:pic>
        <p:nvPicPr>
          <p:cNvPr id="6" name="Picture 5" descr="A close-up of a machine&#10;&#10;Description automatically generated">
            <a:extLst>
              <a:ext uri="{FF2B5EF4-FFF2-40B4-BE49-F238E27FC236}">
                <a16:creationId xmlns:a16="http://schemas.microsoft.com/office/drawing/2014/main" id="{F9593873-49D6-8638-CF0F-EC2ABF966E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2045" y="1265131"/>
            <a:ext cx="3054797" cy="2291098"/>
          </a:xfrm>
          <a:prstGeom prst="rect">
            <a:avLst/>
          </a:prstGeom>
        </p:spPr>
      </p:pic>
      <p:pic>
        <p:nvPicPr>
          <p:cNvPr id="10" name="Picture 9" descr="A close-up of several tubes&#10;&#10;Description automatically generated">
            <a:extLst>
              <a:ext uri="{FF2B5EF4-FFF2-40B4-BE49-F238E27FC236}">
                <a16:creationId xmlns:a16="http://schemas.microsoft.com/office/drawing/2014/main" id="{2334101E-8F71-4A53-CCC6-394103E30C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7144" y="3759903"/>
            <a:ext cx="3009900" cy="2257425"/>
          </a:xfrm>
          <a:prstGeom prst="rect">
            <a:avLst/>
          </a:prstGeom>
        </p:spPr>
      </p:pic>
      <p:pic>
        <p:nvPicPr>
          <p:cNvPr id="12" name="Picture 11" descr="A close-up of a fuse box&#10;&#10;Description automatically generated">
            <a:extLst>
              <a:ext uri="{FF2B5EF4-FFF2-40B4-BE49-F238E27FC236}">
                <a16:creationId xmlns:a16="http://schemas.microsoft.com/office/drawing/2014/main" id="{B0529A2A-4AC8-D143-0E60-78B1CF616F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2045" y="3759903"/>
            <a:ext cx="3009898" cy="2257424"/>
          </a:xfrm>
          <a:prstGeom prst="rect">
            <a:avLst/>
          </a:prstGeom>
        </p:spPr>
      </p:pic>
    </p:spTree>
    <p:extLst>
      <p:ext uri="{BB962C8B-B14F-4D97-AF65-F5344CB8AC3E}">
        <p14:creationId xmlns:p14="http://schemas.microsoft.com/office/powerpoint/2010/main" val="38215244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12371-923B-9583-7CC8-B6783093A7B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5937497-0A90-5859-9FF6-B1A266312E0C}"/>
              </a:ext>
            </a:extLst>
          </p:cNvPr>
          <p:cNvSpPr>
            <a:spLocks noGrp="1"/>
          </p:cNvSpPr>
          <p:nvPr>
            <p:ph type="title"/>
          </p:nvPr>
        </p:nvSpPr>
        <p:spPr/>
        <p:txBody>
          <a:bodyPr/>
          <a:lstStyle/>
          <a:p>
            <a:r>
              <a:rPr lang="en-US" dirty="0"/>
              <a:t>Infrared Thermography–Mechanical Issues</a:t>
            </a:r>
          </a:p>
        </p:txBody>
      </p:sp>
      <p:sp>
        <p:nvSpPr>
          <p:cNvPr id="8" name="Text Placeholder 7">
            <a:extLst>
              <a:ext uri="{FF2B5EF4-FFF2-40B4-BE49-F238E27FC236}">
                <a16:creationId xmlns:a16="http://schemas.microsoft.com/office/drawing/2014/main" id="{7D2111C8-BC9F-1958-63A6-B6927B5AD127}"/>
              </a:ext>
            </a:extLst>
          </p:cNvPr>
          <p:cNvSpPr>
            <a:spLocks noGrp="1"/>
          </p:cNvSpPr>
          <p:nvPr>
            <p:ph sz="half" idx="1"/>
          </p:nvPr>
        </p:nvSpPr>
        <p:spPr>
          <a:xfrm>
            <a:off x="868377" y="1414144"/>
            <a:ext cx="4447108" cy="4661915"/>
          </a:xfrm>
        </p:spPr>
        <p:txBody>
          <a:bodyPr>
            <a:normAutofit/>
          </a:bodyPr>
          <a:lstStyle/>
          <a:p>
            <a:pPr marL="0" indent="0">
              <a:buNone/>
            </a:pPr>
            <a:r>
              <a:rPr lang="en-US" dirty="0"/>
              <a:t>	</a:t>
            </a:r>
          </a:p>
          <a:p>
            <a:r>
              <a:rPr lang="en-US" dirty="0"/>
              <a:t>Possible asset damage</a:t>
            </a:r>
          </a:p>
          <a:p>
            <a:pPr lvl="1"/>
            <a:r>
              <a:rPr lang="en-US" dirty="0"/>
              <a:t>Bearing failure</a:t>
            </a:r>
          </a:p>
          <a:p>
            <a:pPr lvl="1"/>
            <a:r>
              <a:rPr lang="en-US" dirty="0"/>
              <a:t>Coupling issues</a:t>
            </a:r>
          </a:p>
          <a:p>
            <a:pPr lvl="1"/>
            <a:r>
              <a:rPr lang="en-US" dirty="0"/>
              <a:t>Rubbing</a:t>
            </a:r>
          </a:p>
          <a:p>
            <a:pPr lvl="1"/>
            <a:r>
              <a:rPr lang="en-US" dirty="0"/>
              <a:t>Poor air circulation</a:t>
            </a:r>
          </a:p>
          <a:p>
            <a:pPr lvl="1"/>
            <a:r>
              <a:rPr lang="en-US" dirty="0"/>
              <a:t>Pump vane clearance issues</a:t>
            </a:r>
          </a:p>
          <a:p>
            <a:pPr lvl="1"/>
            <a:r>
              <a:rPr lang="en-US" dirty="0"/>
              <a:t>Warped casings</a:t>
            </a:r>
          </a:p>
          <a:p>
            <a:pPr lvl="1"/>
            <a:endParaRPr lang="en-US" dirty="0"/>
          </a:p>
          <a:p>
            <a:pPr lvl="1"/>
            <a:endParaRPr lang="en-US" dirty="0"/>
          </a:p>
          <a:p>
            <a:pPr lvl="1"/>
            <a:endParaRPr lang="en-US" dirty="0"/>
          </a:p>
        </p:txBody>
      </p:sp>
      <p:sp>
        <p:nvSpPr>
          <p:cNvPr id="13" name="Rectangle 12">
            <a:extLst>
              <a:ext uri="{FF2B5EF4-FFF2-40B4-BE49-F238E27FC236}">
                <a16:creationId xmlns:a16="http://schemas.microsoft.com/office/drawing/2014/main" id="{E2C3439E-CEFC-EB0B-3647-8635090CE23D}"/>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Picture 4" descr="Infrared Thermography Explained | Reliable Plant">
            <a:extLst>
              <a:ext uri="{FF2B5EF4-FFF2-40B4-BE49-F238E27FC236}">
                <a16:creationId xmlns:a16="http://schemas.microsoft.com/office/drawing/2014/main" id="{80754C53-4C07-72F3-7152-30FE789D33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66" t="5327" r="51546" b="21901"/>
          <a:stretch/>
        </p:blipFill>
        <p:spPr bwMode="auto">
          <a:xfrm>
            <a:off x="5397144" y="1265131"/>
            <a:ext cx="3009900" cy="229109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nfrared Thermography Explained | Reliable Plant">
            <a:extLst>
              <a:ext uri="{FF2B5EF4-FFF2-40B4-BE49-F238E27FC236}">
                <a16:creationId xmlns:a16="http://schemas.microsoft.com/office/drawing/2014/main" id="{BF764772-9D34-C0FF-27E3-190465EF6B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296" t="5246" r="3844" b="22398"/>
          <a:stretch/>
        </p:blipFill>
        <p:spPr bwMode="auto">
          <a:xfrm>
            <a:off x="8871725" y="1264017"/>
            <a:ext cx="3000218" cy="2291098"/>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Infrared Thermography/ Infrared Thermal Imaging in Vapi | ID: 12290041030">
            <a:extLst>
              <a:ext uri="{FF2B5EF4-FFF2-40B4-BE49-F238E27FC236}">
                <a16:creationId xmlns:a16="http://schemas.microsoft.com/office/drawing/2014/main" id="{052DC30A-5008-1236-4127-DAAB91815D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151" b="37232"/>
          <a:stretch/>
        </p:blipFill>
        <p:spPr bwMode="auto">
          <a:xfrm>
            <a:off x="5397144" y="3759903"/>
            <a:ext cx="3033630" cy="2291098"/>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Infrared Thermography/ Infrared Thermal Imaging in Vapi | ID: 12290041030">
            <a:extLst>
              <a:ext uri="{FF2B5EF4-FFF2-40B4-BE49-F238E27FC236}">
                <a16:creationId xmlns:a16="http://schemas.microsoft.com/office/drawing/2014/main" id="{0101FC78-781F-2F0B-1EAC-89FAA3B626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2308" r="61940"/>
          <a:stretch/>
        </p:blipFill>
        <p:spPr bwMode="auto">
          <a:xfrm>
            <a:off x="8871725" y="3759902"/>
            <a:ext cx="3000218" cy="2291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0618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42AD9-5EFC-BBE9-D52D-937AF02F15F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0E09595-63F1-7C7B-2CB7-E37EB3195629}"/>
              </a:ext>
            </a:extLst>
          </p:cNvPr>
          <p:cNvSpPr>
            <a:spLocks noGrp="1"/>
          </p:cNvSpPr>
          <p:nvPr>
            <p:ph type="title"/>
          </p:nvPr>
        </p:nvSpPr>
        <p:spPr/>
        <p:txBody>
          <a:bodyPr/>
          <a:lstStyle/>
          <a:p>
            <a:r>
              <a:rPr lang="en-US" dirty="0"/>
              <a:t>Infrared Thermography–Reporting</a:t>
            </a:r>
          </a:p>
        </p:txBody>
      </p:sp>
      <p:sp>
        <p:nvSpPr>
          <p:cNvPr id="8" name="Text Placeholder 7">
            <a:extLst>
              <a:ext uri="{FF2B5EF4-FFF2-40B4-BE49-F238E27FC236}">
                <a16:creationId xmlns:a16="http://schemas.microsoft.com/office/drawing/2014/main" id="{74A54805-EEF4-9BEF-07C1-FCFC9C35C752}"/>
              </a:ext>
            </a:extLst>
          </p:cNvPr>
          <p:cNvSpPr>
            <a:spLocks noGrp="1"/>
          </p:cNvSpPr>
          <p:nvPr>
            <p:ph sz="half" idx="1"/>
          </p:nvPr>
        </p:nvSpPr>
        <p:spPr>
          <a:xfrm>
            <a:off x="868376" y="1414144"/>
            <a:ext cx="5540969" cy="4661915"/>
          </a:xfrm>
        </p:spPr>
        <p:txBody>
          <a:bodyPr>
            <a:normAutofit/>
          </a:bodyPr>
          <a:lstStyle/>
          <a:p>
            <a:pPr marL="0" indent="0">
              <a:buNone/>
            </a:pPr>
            <a:r>
              <a:rPr lang="en-US" dirty="0"/>
              <a:t>	</a:t>
            </a:r>
          </a:p>
          <a:p>
            <a:r>
              <a:rPr lang="en-US" dirty="0"/>
              <a:t>A good report should include</a:t>
            </a:r>
          </a:p>
          <a:p>
            <a:pPr lvl="1"/>
            <a:r>
              <a:rPr lang="en-US" dirty="0"/>
              <a:t>Plant or Location</a:t>
            </a:r>
          </a:p>
          <a:p>
            <a:pPr lvl="1"/>
            <a:r>
              <a:rPr lang="en-US" dirty="0"/>
              <a:t>Image(s) of the Thermogram and raw photo</a:t>
            </a:r>
          </a:p>
          <a:p>
            <a:pPr lvl="1"/>
            <a:r>
              <a:rPr lang="en-US" dirty="0"/>
              <a:t>Analysis of the fault </a:t>
            </a:r>
          </a:p>
          <a:p>
            <a:pPr lvl="1"/>
            <a:r>
              <a:rPr lang="en-US" dirty="0"/>
              <a:t>Priority or severity of the fault</a:t>
            </a:r>
          </a:p>
          <a:p>
            <a:pPr lvl="1"/>
            <a:r>
              <a:rPr lang="en-US" dirty="0"/>
              <a:t>Recommendations for possible remedies</a:t>
            </a:r>
          </a:p>
          <a:p>
            <a:pPr lvl="1"/>
            <a:r>
              <a:rPr lang="en-US" dirty="0"/>
              <a:t>Photo of the exterior of the box (to aid technician)</a:t>
            </a:r>
          </a:p>
          <a:p>
            <a:pPr lvl="1"/>
            <a:endParaRPr lang="en-US" dirty="0"/>
          </a:p>
          <a:p>
            <a:pPr lvl="1"/>
            <a:endParaRPr lang="en-US" dirty="0"/>
          </a:p>
          <a:p>
            <a:pPr lvl="1"/>
            <a:endParaRPr lang="en-US" dirty="0"/>
          </a:p>
        </p:txBody>
      </p:sp>
      <p:sp>
        <p:nvSpPr>
          <p:cNvPr id="13" name="Rectangle 12">
            <a:extLst>
              <a:ext uri="{FF2B5EF4-FFF2-40B4-BE49-F238E27FC236}">
                <a16:creationId xmlns:a16="http://schemas.microsoft.com/office/drawing/2014/main" id="{024CEB83-FD93-9F01-358D-A4FC1C4BEBA0}"/>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EC7E1B1-E554-7214-84B2-45D9CAFBB333}"/>
              </a:ext>
            </a:extLst>
          </p:cNvPr>
          <p:cNvPicPr>
            <a:picLocks noChangeAspect="1"/>
          </p:cNvPicPr>
          <p:nvPr/>
        </p:nvPicPr>
        <p:blipFill>
          <a:blip r:embed="rId3"/>
          <a:srcRect l="37290" t="9918" r="25911" b="2283"/>
          <a:stretch/>
        </p:blipFill>
        <p:spPr>
          <a:xfrm>
            <a:off x="7075918" y="1350236"/>
            <a:ext cx="3815380" cy="4930924"/>
          </a:xfrm>
          <a:prstGeom prst="rect">
            <a:avLst/>
          </a:prstGeom>
        </p:spPr>
      </p:pic>
    </p:spTree>
    <p:extLst>
      <p:ext uri="{BB962C8B-B14F-4D97-AF65-F5344CB8AC3E}">
        <p14:creationId xmlns:p14="http://schemas.microsoft.com/office/powerpoint/2010/main" val="20406054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CFF83-589B-86B2-AD4C-FF04096BC52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E17B52F-5480-D16A-61C3-C26459297ECE}"/>
              </a:ext>
            </a:extLst>
          </p:cNvPr>
          <p:cNvSpPr>
            <a:spLocks noGrp="1"/>
          </p:cNvSpPr>
          <p:nvPr>
            <p:ph type="title"/>
          </p:nvPr>
        </p:nvSpPr>
        <p:spPr/>
        <p:txBody>
          <a:bodyPr/>
          <a:lstStyle/>
          <a:p>
            <a:r>
              <a:rPr lang="en-US" dirty="0"/>
              <a:t>Building a complete report</a:t>
            </a:r>
          </a:p>
        </p:txBody>
      </p:sp>
      <p:sp>
        <p:nvSpPr>
          <p:cNvPr id="8" name="Text Placeholder 7">
            <a:extLst>
              <a:ext uri="{FF2B5EF4-FFF2-40B4-BE49-F238E27FC236}">
                <a16:creationId xmlns:a16="http://schemas.microsoft.com/office/drawing/2014/main" id="{0893A858-3C7C-1D53-40FD-8B7F99803E6F}"/>
              </a:ext>
            </a:extLst>
          </p:cNvPr>
          <p:cNvSpPr>
            <a:spLocks noGrp="1"/>
          </p:cNvSpPr>
          <p:nvPr>
            <p:ph sz="half" idx="1"/>
          </p:nvPr>
        </p:nvSpPr>
        <p:spPr>
          <a:xfrm>
            <a:off x="868376" y="1414144"/>
            <a:ext cx="5540969" cy="4661915"/>
          </a:xfrm>
        </p:spPr>
        <p:txBody>
          <a:bodyPr>
            <a:normAutofit/>
          </a:bodyPr>
          <a:lstStyle/>
          <a:p>
            <a:pPr marL="0" indent="0">
              <a:buNone/>
            </a:pPr>
            <a:r>
              <a:rPr lang="en-US" dirty="0"/>
              <a:t>	</a:t>
            </a:r>
          </a:p>
          <a:p>
            <a:r>
              <a:rPr lang="en-US" dirty="0"/>
              <a:t>A complete report should include</a:t>
            </a:r>
          </a:p>
          <a:p>
            <a:pPr lvl="1"/>
            <a:r>
              <a:rPr lang="en-US" dirty="0"/>
              <a:t>Plant or Location</a:t>
            </a:r>
          </a:p>
          <a:p>
            <a:pPr lvl="1"/>
            <a:r>
              <a:rPr lang="en-US" dirty="0"/>
              <a:t>Explanation of Predictive terminology</a:t>
            </a:r>
          </a:p>
          <a:p>
            <a:pPr lvl="1"/>
            <a:r>
              <a:rPr lang="en-US" dirty="0"/>
              <a:t>Findings of the applied technologies</a:t>
            </a:r>
          </a:p>
          <a:p>
            <a:pPr lvl="1"/>
            <a:r>
              <a:rPr lang="en-US" dirty="0"/>
              <a:t>Details of the significant findings</a:t>
            </a:r>
          </a:p>
          <a:p>
            <a:pPr lvl="1"/>
            <a:r>
              <a:rPr lang="en-US" dirty="0"/>
              <a:t>Recommendations</a:t>
            </a:r>
          </a:p>
          <a:p>
            <a:pPr lvl="1"/>
            <a:endParaRPr lang="en-US" dirty="0"/>
          </a:p>
          <a:p>
            <a:pPr lvl="1"/>
            <a:endParaRPr lang="en-US" dirty="0"/>
          </a:p>
          <a:p>
            <a:pPr lvl="1"/>
            <a:endParaRPr lang="en-US" dirty="0"/>
          </a:p>
        </p:txBody>
      </p:sp>
      <p:sp>
        <p:nvSpPr>
          <p:cNvPr id="13" name="Rectangle 12">
            <a:extLst>
              <a:ext uri="{FF2B5EF4-FFF2-40B4-BE49-F238E27FC236}">
                <a16:creationId xmlns:a16="http://schemas.microsoft.com/office/drawing/2014/main" id="{F95EDEE3-8AB6-064E-F9F6-FF4F31117C11}"/>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B76C32E-ECED-EAB6-1826-1FBF1E5B035F}"/>
              </a:ext>
            </a:extLst>
          </p:cNvPr>
          <p:cNvPicPr>
            <a:picLocks noChangeAspect="1"/>
          </p:cNvPicPr>
          <p:nvPr/>
        </p:nvPicPr>
        <p:blipFill>
          <a:blip r:embed="rId3"/>
          <a:srcRect l="37290" t="9918" r="25911" b="2283"/>
          <a:stretch/>
        </p:blipFill>
        <p:spPr>
          <a:xfrm>
            <a:off x="10258487" y="3883373"/>
            <a:ext cx="1696626" cy="2192686"/>
          </a:xfrm>
          <a:prstGeom prst="rect">
            <a:avLst/>
          </a:prstGeom>
        </p:spPr>
      </p:pic>
      <p:pic>
        <p:nvPicPr>
          <p:cNvPr id="4" name="Picture 3">
            <a:extLst>
              <a:ext uri="{FF2B5EF4-FFF2-40B4-BE49-F238E27FC236}">
                <a16:creationId xmlns:a16="http://schemas.microsoft.com/office/drawing/2014/main" id="{49002411-3B22-3866-F9FB-4D6C25665705}"/>
              </a:ext>
            </a:extLst>
          </p:cNvPr>
          <p:cNvPicPr>
            <a:picLocks noChangeAspect="1"/>
          </p:cNvPicPr>
          <p:nvPr/>
        </p:nvPicPr>
        <p:blipFill>
          <a:blip r:embed="rId4"/>
          <a:srcRect l="37921" t="11665" r="25981" b="3606"/>
          <a:stretch/>
        </p:blipFill>
        <p:spPr>
          <a:xfrm>
            <a:off x="6441941" y="3745101"/>
            <a:ext cx="1786070" cy="2270821"/>
          </a:xfrm>
          <a:prstGeom prst="rect">
            <a:avLst/>
          </a:prstGeom>
        </p:spPr>
      </p:pic>
      <p:pic>
        <p:nvPicPr>
          <p:cNvPr id="14" name="Picture 13">
            <a:extLst>
              <a:ext uri="{FF2B5EF4-FFF2-40B4-BE49-F238E27FC236}">
                <a16:creationId xmlns:a16="http://schemas.microsoft.com/office/drawing/2014/main" id="{8D886441-B490-6695-8FDC-A9A660ADB92C}"/>
              </a:ext>
            </a:extLst>
          </p:cNvPr>
          <p:cNvPicPr>
            <a:picLocks noChangeAspect="1"/>
          </p:cNvPicPr>
          <p:nvPr/>
        </p:nvPicPr>
        <p:blipFill>
          <a:blip r:embed="rId5"/>
          <a:srcRect l="40654" t="15546" r="28281" b="11456"/>
          <a:stretch/>
        </p:blipFill>
        <p:spPr>
          <a:xfrm>
            <a:off x="10046677" y="1358312"/>
            <a:ext cx="2137755" cy="2525061"/>
          </a:xfrm>
          <a:prstGeom prst="rect">
            <a:avLst/>
          </a:prstGeom>
        </p:spPr>
      </p:pic>
      <p:pic>
        <p:nvPicPr>
          <p:cNvPr id="16" name="Picture 15">
            <a:extLst>
              <a:ext uri="{FF2B5EF4-FFF2-40B4-BE49-F238E27FC236}">
                <a16:creationId xmlns:a16="http://schemas.microsoft.com/office/drawing/2014/main" id="{745F4427-66A4-C7BF-E174-681F66CA237E}"/>
              </a:ext>
            </a:extLst>
          </p:cNvPr>
          <p:cNvPicPr>
            <a:picLocks noChangeAspect="1"/>
          </p:cNvPicPr>
          <p:nvPr/>
        </p:nvPicPr>
        <p:blipFill>
          <a:blip r:embed="rId6"/>
          <a:srcRect l="39743" t="8947" r="25631" b="15546"/>
          <a:stretch/>
        </p:blipFill>
        <p:spPr>
          <a:xfrm>
            <a:off x="6378279" y="1414144"/>
            <a:ext cx="1922511" cy="2270821"/>
          </a:xfrm>
          <a:prstGeom prst="rect">
            <a:avLst/>
          </a:prstGeom>
        </p:spPr>
      </p:pic>
      <p:pic>
        <p:nvPicPr>
          <p:cNvPr id="20" name="Picture 19">
            <a:extLst>
              <a:ext uri="{FF2B5EF4-FFF2-40B4-BE49-F238E27FC236}">
                <a16:creationId xmlns:a16="http://schemas.microsoft.com/office/drawing/2014/main" id="{7912E1BC-EF38-B1FE-8229-6B3ACAA0D20D}"/>
              </a:ext>
            </a:extLst>
          </p:cNvPr>
          <p:cNvPicPr>
            <a:picLocks noChangeAspect="1"/>
          </p:cNvPicPr>
          <p:nvPr/>
        </p:nvPicPr>
        <p:blipFill>
          <a:blip r:embed="rId7"/>
          <a:srcRect l="38271" t="8947" r="25561" b="15546"/>
          <a:stretch/>
        </p:blipFill>
        <p:spPr>
          <a:xfrm>
            <a:off x="8403025" y="3840712"/>
            <a:ext cx="1819479" cy="2057493"/>
          </a:xfrm>
          <a:prstGeom prst="rect">
            <a:avLst/>
          </a:prstGeom>
        </p:spPr>
      </p:pic>
      <p:pic>
        <p:nvPicPr>
          <p:cNvPr id="22" name="Picture 21">
            <a:extLst>
              <a:ext uri="{FF2B5EF4-FFF2-40B4-BE49-F238E27FC236}">
                <a16:creationId xmlns:a16="http://schemas.microsoft.com/office/drawing/2014/main" id="{5315AA74-1C2A-86FB-7A50-4310F8C9B46B}"/>
              </a:ext>
            </a:extLst>
          </p:cNvPr>
          <p:cNvPicPr>
            <a:picLocks noChangeAspect="1"/>
          </p:cNvPicPr>
          <p:nvPr/>
        </p:nvPicPr>
        <p:blipFill>
          <a:blip r:embed="rId8"/>
          <a:srcRect l="33924" t="19597" r="35444" b="5802"/>
          <a:stretch/>
        </p:blipFill>
        <p:spPr>
          <a:xfrm>
            <a:off x="8155232" y="1220039"/>
            <a:ext cx="2137757" cy="2525062"/>
          </a:xfrm>
          <a:prstGeom prst="rect">
            <a:avLst/>
          </a:prstGeom>
        </p:spPr>
      </p:pic>
    </p:spTree>
    <p:extLst>
      <p:ext uri="{BB962C8B-B14F-4D97-AF65-F5344CB8AC3E}">
        <p14:creationId xmlns:p14="http://schemas.microsoft.com/office/powerpoint/2010/main" val="347957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0E1CE-F2B3-4132-324E-47FEECEA3AD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C4F752E-DB59-9F91-6D4F-7BAAE14CE5A5}"/>
              </a:ext>
            </a:extLst>
          </p:cNvPr>
          <p:cNvSpPr>
            <a:spLocks noGrp="1"/>
          </p:cNvSpPr>
          <p:nvPr>
            <p:ph type="title"/>
          </p:nvPr>
        </p:nvSpPr>
        <p:spPr>
          <a:xfrm>
            <a:off x="838204" y="365125"/>
            <a:ext cx="10784076" cy="1325563"/>
          </a:xfrm>
        </p:spPr>
        <p:txBody>
          <a:bodyPr/>
          <a:lstStyle/>
          <a:p>
            <a:pPr algn="ctr"/>
            <a:r>
              <a:rPr lang="en-US" dirty="0"/>
              <a:t>What to do with the Report</a:t>
            </a:r>
          </a:p>
        </p:txBody>
      </p:sp>
      <p:sp>
        <p:nvSpPr>
          <p:cNvPr id="8" name="Text Placeholder 7">
            <a:extLst>
              <a:ext uri="{FF2B5EF4-FFF2-40B4-BE49-F238E27FC236}">
                <a16:creationId xmlns:a16="http://schemas.microsoft.com/office/drawing/2014/main" id="{5BCE6CD5-1E5B-98D9-A77F-F6CFA491A13D}"/>
              </a:ext>
            </a:extLst>
          </p:cNvPr>
          <p:cNvSpPr>
            <a:spLocks noGrp="1"/>
          </p:cNvSpPr>
          <p:nvPr>
            <p:ph sz="half" idx="1"/>
          </p:nvPr>
        </p:nvSpPr>
        <p:spPr>
          <a:xfrm>
            <a:off x="815673" y="2377904"/>
            <a:ext cx="1853724" cy="504202"/>
          </a:xfrm>
        </p:spPr>
        <p:txBody>
          <a:bodyPr>
            <a:normAutofit/>
          </a:bodyPr>
          <a:lstStyle/>
          <a:p>
            <a:pPr marL="457200" lvl="1" indent="0">
              <a:buNone/>
            </a:pPr>
            <a:r>
              <a:rPr lang="en-US" dirty="0"/>
              <a:t>Prioritize</a:t>
            </a:r>
          </a:p>
          <a:p>
            <a:pPr lvl="1"/>
            <a:endParaRPr lang="en-US" dirty="0"/>
          </a:p>
        </p:txBody>
      </p:sp>
      <p:sp>
        <p:nvSpPr>
          <p:cNvPr id="13" name="Rectangle 12">
            <a:extLst>
              <a:ext uri="{FF2B5EF4-FFF2-40B4-BE49-F238E27FC236}">
                <a16:creationId xmlns:a16="http://schemas.microsoft.com/office/drawing/2014/main" id="{6371A45D-44A1-D079-6BC7-454341102F07}"/>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Prioritize icon image Royalty Free Vector Image">
            <a:extLst>
              <a:ext uri="{FF2B5EF4-FFF2-40B4-BE49-F238E27FC236}">
                <a16:creationId xmlns:a16="http://schemas.microsoft.com/office/drawing/2014/main" id="{A9B7F79C-89F0-441B-CAA3-4EAE84AAFC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49" t="8055" r="8751" b="15834"/>
          <a:stretch/>
        </p:blipFill>
        <p:spPr bwMode="auto">
          <a:xfrm>
            <a:off x="2807454" y="1292817"/>
            <a:ext cx="2649604" cy="26467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5,877 Black White House Floor Plan Blueprints Royalty-Free Images, Stock  Photos &amp; Pictures | Shutterstock">
            <a:extLst>
              <a:ext uri="{FF2B5EF4-FFF2-40B4-BE49-F238E27FC236}">
                <a16:creationId xmlns:a16="http://schemas.microsoft.com/office/drawing/2014/main" id="{054E5A8A-ECCF-3598-F1FD-E936A771F4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7341" y="1379541"/>
            <a:ext cx="2646797" cy="2646797"/>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7">
            <a:extLst>
              <a:ext uri="{FF2B5EF4-FFF2-40B4-BE49-F238E27FC236}">
                <a16:creationId xmlns:a16="http://schemas.microsoft.com/office/drawing/2014/main" id="{341AB351-B148-A365-55F2-BFE247D94D23}"/>
              </a:ext>
            </a:extLst>
          </p:cNvPr>
          <p:cNvSpPr txBox="1">
            <a:spLocks/>
          </p:cNvSpPr>
          <p:nvPr/>
        </p:nvSpPr>
        <p:spPr>
          <a:xfrm>
            <a:off x="6278310" y="2507003"/>
            <a:ext cx="1127779" cy="35180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a:t>Plan</a:t>
            </a:r>
          </a:p>
          <a:p>
            <a:pPr lvl="1"/>
            <a:endParaRPr lang="en-US" dirty="0"/>
          </a:p>
        </p:txBody>
      </p:sp>
      <p:sp>
        <p:nvSpPr>
          <p:cNvPr id="9" name="Text Placeholder 7">
            <a:extLst>
              <a:ext uri="{FF2B5EF4-FFF2-40B4-BE49-F238E27FC236}">
                <a16:creationId xmlns:a16="http://schemas.microsoft.com/office/drawing/2014/main" id="{CEBFF68B-6FA9-065E-E1D5-616DA753D2A0}"/>
              </a:ext>
            </a:extLst>
          </p:cNvPr>
          <p:cNvSpPr txBox="1">
            <a:spLocks/>
          </p:cNvSpPr>
          <p:nvPr/>
        </p:nvSpPr>
        <p:spPr>
          <a:xfrm>
            <a:off x="813605" y="4794191"/>
            <a:ext cx="1650629" cy="5042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a:t>Execute</a:t>
            </a:r>
          </a:p>
          <a:p>
            <a:pPr lvl="1"/>
            <a:endParaRPr lang="en-US" dirty="0"/>
          </a:p>
        </p:txBody>
      </p:sp>
      <p:sp>
        <p:nvSpPr>
          <p:cNvPr id="10" name="Text Placeholder 7">
            <a:extLst>
              <a:ext uri="{FF2B5EF4-FFF2-40B4-BE49-F238E27FC236}">
                <a16:creationId xmlns:a16="http://schemas.microsoft.com/office/drawing/2014/main" id="{EC5A3594-4D26-DE92-E77C-748148ADBB66}"/>
              </a:ext>
            </a:extLst>
          </p:cNvPr>
          <p:cNvSpPr txBox="1">
            <a:spLocks/>
          </p:cNvSpPr>
          <p:nvPr/>
        </p:nvSpPr>
        <p:spPr>
          <a:xfrm>
            <a:off x="6096000" y="4585052"/>
            <a:ext cx="1647338" cy="6278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a:t>Review</a:t>
            </a:r>
          </a:p>
          <a:p>
            <a:pPr lvl="1"/>
            <a:endParaRPr lang="en-US" dirty="0"/>
          </a:p>
        </p:txBody>
      </p:sp>
      <p:pic>
        <p:nvPicPr>
          <p:cNvPr id="11" name="Picture 4" descr="Engineer Icon With Simple Line Design Isolated On White Background Repairman  Icon, Man Drawing, Sign Drawing, Engine Drawing PNG and Vector with  Transparent Background for Free Download">
            <a:extLst>
              <a:ext uri="{FF2B5EF4-FFF2-40B4-BE49-F238E27FC236}">
                <a16:creationId xmlns:a16="http://schemas.microsoft.com/office/drawing/2014/main" id="{DED8065C-01FB-3617-BE13-4163633A89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10" r="17778" b="34715"/>
          <a:stretch/>
        </p:blipFill>
        <p:spPr bwMode="auto">
          <a:xfrm>
            <a:off x="2807454" y="3880380"/>
            <a:ext cx="2646797" cy="23324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eport Icon Images – Browse 1,301,461 Stock Photos, Vectors, and Video |  Adobe Stock">
            <a:extLst>
              <a:ext uri="{FF2B5EF4-FFF2-40B4-BE49-F238E27FC236}">
                <a16:creationId xmlns:a16="http://schemas.microsoft.com/office/drawing/2014/main" id="{C1712DD2-30B3-B0B7-BA97-7357E1A08F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5087" y="3939612"/>
            <a:ext cx="2646797" cy="2272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955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864DD-EF58-436A-0262-05DB019FCBC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E61027D-078E-86FA-D2AA-8208D1E94397}"/>
              </a:ext>
            </a:extLst>
          </p:cNvPr>
          <p:cNvSpPr>
            <a:spLocks noGrp="1"/>
          </p:cNvSpPr>
          <p:nvPr>
            <p:ph type="title"/>
          </p:nvPr>
        </p:nvSpPr>
        <p:spPr/>
        <p:txBody>
          <a:bodyPr/>
          <a:lstStyle/>
          <a:p>
            <a:pPr algn="ctr"/>
            <a:r>
              <a:rPr lang="en-US" dirty="0"/>
              <a:t>Prioritizing the data</a:t>
            </a:r>
          </a:p>
        </p:txBody>
      </p:sp>
      <p:sp>
        <p:nvSpPr>
          <p:cNvPr id="8" name="Text Placeholder 7">
            <a:extLst>
              <a:ext uri="{FF2B5EF4-FFF2-40B4-BE49-F238E27FC236}">
                <a16:creationId xmlns:a16="http://schemas.microsoft.com/office/drawing/2014/main" id="{E50C44DF-ECB9-CA94-A6E4-B5BD075A658B}"/>
              </a:ext>
            </a:extLst>
          </p:cNvPr>
          <p:cNvSpPr>
            <a:spLocks noGrp="1"/>
          </p:cNvSpPr>
          <p:nvPr>
            <p:ph sz="half" idx="1"/>
          </p:nvPr>
        </p:nvSpPr>
        <p:spPr/>
        <p:txBody>
          <a:bodyPr>
            <a:normAutofit fontScale="77500" lnSpcReduction="20000"/>
          </a:bodyPr>
          <a:lstStyle/>
          <a:p>
            <a:r>
              <a:rPr lang="en-US" dirty="0"/>
              <a:t>Which work orders take priority?</a:t>
            </a:r>
          </a:p>
          <a:p>
            <a:r>
              <a:rPr lang="en-US" dirty="0"/>
              <a:t>How bad is it, and what will it effect if it were to fail?</a:t>
            </a:r>
          </a:p>
          <a:p>
            <a:r>
              <a:rPr lang="en-US" dirty="0"/>
              <a:t>Which work orders have all the parts on site?</a:t>
            </a:r>
          </a:p>
          <a:p>
            <a:r>
              <a:rPr lang="en-US" dirty="0"/>
              <a:t>What is the lead time on components if this asset fails?</a:t>
            </a:r>
          </a:p>
          <a:p>
            <a:r>
              <a:rPr lang="en-US" dirty="0"/>
              <a:t>When can we shut down for this repair to be made?</a:t>
            </a:r>
          </a:p>
          <a:p>
            <a:r>
              <a:rPr lang="en-US" dirty="0"/>
              <a:t>Can we do this in house? </a:t>
            </a:r>
          </a:p>
          <a:p>
            <a:r>
              <a:rPr lang="en-US" dirty="0"/>
              <a:t>Do we need a vendor or additional expertise?</a:t>
            </a:r>
          </a:p>
          <a:p>
            <a:r>
              <a:rPr lang="en-US" dirty="0"/>
              <a:t>Do we have the right equipment for the proper repair?</a:t>
            </a:r>
          </a:p>
          <a:p>
            <a:pPr lvl="1"/>
            <a:endParaRPr lang="en-US" dirty="0"/>
          </a:p>
        </p:txBody>
      </p:sp>
      <p:sp>
        <p:nvSpPr>
          <p:cNvPr id="13" name="Rectangle 12">
            <a:extLst>
              <a:ext uri="{FF2B5EF4-FFF2-40B4-BE49-F238E27FC236}">
                <a16:creationId xmlns:a16="http://schemas.microsoft.com/office/drawing/2014/main" id="{5B44BF4A-5006-9631-77CC-99E0C6B4DB38}"/>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Prioritize icon image Royalty Free Vector Image">
            <a:extLst>
              <a:ext uri="{FF2B5EF4-FFF2-40B4-BE49-F238E27FC236}">
                <a16:creationId xmlns:a16="http://schemas.microsoft.com/office/drawing/2014/main" id="{08B60323-5496-122B-C39A-843A5DF470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49" t="8055" r="8751" b="15834"/>
          <a:stretch/>
        </p:blipFill>
        <p:spPr bwMode="auto">
          <a:xfrm>
            <a:off x="6704336" y="1363044"/>
            <a:ext cx="4726571" cy="4721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1551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851FD-7FFC-2791-8674-9A5E64BE6F6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EB4CAD1-7050-C2AB-7DCE-A25A37F5FB1A}"/>
              </a:ext>
            </a:extLst>
          </p:cNvPr>
          <p:cNvSpPr>
            <a:spLocks noGrp="1"/>
          </p:cNvSpPr>
          <p:nvPr>
            <p:ph type="title"/>
          </p:nvPr>
        </p:nvSpPr>
        <p:spPr/>
        <p:txBody>
          <a:bodyPr/>
          <a:lstStyle/>
          <a:p>
            <a:pPr algn="ctr"/>
            <a:r>
              <a:rPr lang="en-US" dirty="0"/>
              <a:t>Planning</a:t>
            </a:r>
          </a:p>
        </p:txBody>
      </p:sp>
      <p:sp>
        <p:nvSpPr>
          <p:cNvPr id="8" name="Text Placeholder 7">
            <a:extLst>
              <a:ext uri="{FF2B5EF4-FFF2-40B4-BE49-F238E27FC236}">
                <a16:creationId xmlns:a16="http://schemas.microsoft.com/office/drawing/2014/main" id="{484D94E1-E1B9-9492-CE41-3E89E9F9082C}"/>
              </a:ext>
            </a:extLst>
          </p:cNvPr>
          <p:cNvSpPr>
            <a:spLocks noGrp="1"/>
          </p:cNvSpPr>
          <p:nvPr>
            <p:ph sz="half" idx="1"/>
          </p:nvPr>
        </p:nvSpPr>
        <p:spPr/>
        <p:txBody>
          <a:bodyPr>
            <a:normAutofit fontScale="92500" lnSpcReduction="10000"/>
          </a:bodyPr>
          <a:lstStyle/>
          <a:p>
            <a:r>
              <a:rPr lang="en-US" dirty="0"/>
              <a:t>Write work orders</a:t>
            </a:r>
          </a:p>
          <a:p>
            <a:r>
              <a:rPr lang="en-US" dirty="0"/>
              <a:t>Coordinate work orders with all involved parties</a:t>
            </a:r>
          </a:p>
          <a:p>
            <a:r>
              <a:rPr lang="en-US" dirty="0"/>
              <a:t>Stage equipment</a:t>
            </a:r>
          </a:p>
          <a:p>
            <a:r>
              <a:rPr lang="en-US" dirty="0"/>
              <a:t>Stage parts for repair/replacement</a:t>
            </a:r>
          </a:p>
          <a:p>
            <a:r>
              <a:rPr lang="en-US" dirty="0"/>
              <a:t>Schedule manpower/ Contractor</a:t>
            </a:r>
          </a:p>
          <a:p>
            <a:r>
              <a:rPr lang="en-US" dirty="0"/>
              <a:t>Build stockpile to meet customer demand before outage</a:t>
            </a:r>
          </a:p>
          <a:p>
            <a:r>
              <a:rPr lang="en-US" dirty="0"/>
              <a:t>Select when and where</a:t>
            </a:r>
          </a:p>
          <a:p>
            <a:r>
              <a:rPr lang="en-US" dirty="0"/>
              <a:t>Project the duration</a:t>
            </a:r>
          </a:p>
          <a:p>
            <a:pPr lvl="1"/>
            <a:endParaRPr lang="en-US" dirty="0"/>
          </a:p>
        </p:txBody>
      </p:sp>
      <p:sp>
        <p:nvSpPr>
          <p:cNvPr id="13" name="Rectangle 12">
            <a:extLst>
              <a:ext uri="{FF2B5EF4-FFF2-40B4-BE49-F238E27FC236}">
                <a16:creationId xmlns:a16="http://schemas.microsoft.com/office/drawing/2014/main" id="{EF3A5820-2C0E-AEC2-0DF1-D3FCB048991C}"/>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Prioritize icon image Royalty Free Vector Image">
            <a:extLst>
              <a:ext uri="{FF2B5EF4-FFF2-40B4-BE49-F238E27FC236}">
                <a16:creationId xmlns:a16="http://schemas.microsoft.com/office/drawing/2014/main" id="{E74D87AD-2989-41D1-D2E4-7CC302DB8F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49" t="8055" r="8751" b="15834"/>
          <a:stretch/>
        </p:blipFill>
        <p:spPr bwMode="auto">
          <a:xfrm>
            <a:off x="6704336" y="1363044"/>
            <a:ext cx="4726571" cy="47215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5,877 Black White House Floor Plan Blueprints Royalty-Free Images, Stock  Photos &amp; Pictures | Shutterstock">
            <a:extLst>
              <a:ext uri="{FF2B5EF4-FFF2-40B4-BE49-F238E27FC236}">
                <a16:creationId xmlns:a16="http://schemas.microsoft.com/office/drawing/2014/main" id="{0DB136E4-9B61-750A-117D-8E3FA22032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9382" y="1503081"/>
            <a:ext cx="4581525" cy="458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962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1D917-5F6B-6E80-3130-763ABED28A0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00072C5-3C43-F0E6-7321-D27AFEF73AAE}"/>
              </a:ext>
            </a:extLst>
          </p:cNvPr>
          <p:cNvSpPr>
            <a:spLocks noGrp="1"/>
          </p:cNvSpPr>
          <p:nvPr>
            <p:ph type="title"/>
          </p:nvPr>
        </p:nvSpPr>
        <p:spPr/>
        <p:txBody>
          <a:bodyPr/>
          <a:lstStyle/>
          <a:p>
            <a:r>
              <a:rPr lang="en-US" dirty="0"/>
              <a:t>The Evolution of Vibration and Thermal Analysis </a:t>
            </a:r>
          </a:p>
        </p:txBody>
      </p:sp>
      <p:sp>
        <p:nvSpPr>
          <p:cNvPr id="8" name="Text Placeholder 7">
            <a:extLst>
              <a:ext uri="{FF2B5EF4-FFF2-40B4-BE49-F238E27FC236}">
                <a16:creationId xmlns:a16="http://schemas.microsoft.com/office/drawing/2014/main" id="{4099F41D-AF6D-AC33-0D51-85B96666E645}"/>
              </a:ext>
            </a:extLst>
          </p:cNvPr>
          <p:cNvSpPr>
            <a:spLocks noGrp="1"/>
          </p:cNvSpPr>
          <p:nvPr>
            <p:ph sz="half" idx="1"/>
          </p:nvPr>
        </p:nvSpPr>
        <p:spPr/>
        <p:txBody>
          <a:bodyPr>
            <a:normAutofit/>
          </a:bodyPr>
          <a:lstStyle/>
          <a:p>
            <a:r>
              <a:rPr lang="en-US" dirty="0"/>
              <a:t>From pencil and paper for screen orbits to the modern digital versions</a:t>
            </a:r>
          </a:p>
          <a:p>
            <a:r>
              <a:rPr lang="en-US" dirty="0"/>
              <a:t>Old timer approach using stethoscope or amplification cone to the current FFT analysis</a:t>
            </a:r>
          </a:p>
          <a:p>
            <a:r>
              <a:rPr lang="en-US" dirty="0"/>
              <a:t>Going from “when its on fire, its too hot” to Infrared Thermography</a:t>
            </a:r>
          </a:p>
          <a:p>
            <a:pPr lvl="1"/>
            <a:endParaRPr lang="en-US" dirty="0"/>
          </a:p>
        </p:txBody>
      </p:sp>
      <p:sp>
        <p:nvSpPr>
          <p:cNvPr id="13" name="Rectangle 12">
            <a:extLst>
              <a:ext uri="{FF2B5EF4-FFF2-40B4-BE49-F238E27FC236}">
                <a16:creationId xmlns:a16="http://schemas.microsoft.com/office/drawing/2014/main" id="{3BD92890-2BE9-1C98-CC79-EEEC57C0193B}"/>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Man listening through an old listening device (image) · SCHAFER 360">
            <a:extLst>
              <a:ext uri="{FF2B5EF4-FFF2-40B4-BE49-F238E27FC236}">
                <a16:creationId xmlns:a16="http://schemas.microsoft.com/office/drawing/2014/main" id="{0EB9D352-934C-8810-D67B-42F4E3C06C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34272" y="2836751"/>
            <a:ext cx="2529022" cy="1517413"/>
          </a:xfrm>
          <a:prstGeom prst="rect">
            <a:avLst/>
          </a:prstGeom>
          <a:noFill/>
          <a:ln>
            <a:noFill/>
          </a:ln>
        </p:spPr>
      </p:pic>
      <p:pic>
        <p:nvPicPr>
          <p:cNvPr id="3" name="Picture 2" descr="Avoid These Three Common Bearing Greasing Mistakes - BEARING NEWS">
            <a:extLst>
              <a:ext uri="{FF2B5EF4-FFF2-40B4-BE49-F238E27FC236}">
                <a16:creationId xmlns:a16="http://schemas.microsoft.com/office/drawing/2014/main" id="{55CCFC32-9159-8A6A-91D5-9160EA64E9F9}"/>
              </a:ext>
            </a:extLst>
          </p:cNvPr>
          <p:cNvPicPr>
            <a:picLocks noChangeAspect="1"/>
          </p:cNvPicPr>
          <p:nvPr/>
        </p:nvPicPr>
        <p:blipFill rotWithShape="1">
          <a:blip r:embed="rId4">
            <a:extLst>
              <a:ext uri="{28A0092B-C50C-407E-A947-70E740481C1C}">
                <a14:useLocalDpi xmlns:a14="http://schemas.microsoft.com/office/drawing/2010/main" val="0"/>
              </a:ext>
            </a:extLst>
          </a:blip>
          <a:srcRect l="32858" t="6375"/>
          <a:stretch/>
        </p:blipFill>
        <p:spPr bwMode="auto">
          <a:xfrm>
            <a:off x="6172201" y="4429260"/>
            <a:ext cx="2529022" cy="1663892"/>
          </a:xfrm>
          <a:prstGeom prst="rect">
            <a:avLst/>
          </a:prstGeom>
          <a:noFill/>
          <a:ln>
            <a:noFill/>
          </a:ln>
          <a:extLst>
            <a:ext uri="{53640926-AAD7-44D8-BBD7-CCE9431645EC}">
              <a14:shadowObscured xmlns:a14="http://schemas.microsoft.com/office/drawing/2010/main"/>
            </a:ext>
          </a:extLst>
        </p:spPr>
      </p:pic>
      <p:pic>
        <p:nvPicPr>
          <p:cNvPr id="5" name="Picture 4" descr="Round doodle scribble circle hand drawn shape Vector Image">
            <a:extLst>
              <a:ext uri="{FF2B5EF4-FFF2-40B4-BE49-F238E27FC236}">
                <a16:creationId xmlns:a16="http://schemas.microsoft.com/office/drawing/2014/main" id="{5A88B1C0-F1CF-558A-4A85-C2092FEE0112}"/>
              </a:ext>
            </a:extLst>
          </p:cNvPr>
          <p:cNvPicPr>
            <a:picLocks noChangeAspect="1"/>
          </p:cNvPicPr>
          <p:nvPr/>
        </p:nvPicPr>
        <p:blipFill rotWithShape="1">
          <a:blip r:embed="rId5">
            <a:extLst>
              <a:ext uri="{28A0092B-C50C-407E-A947-70E740481C1C}">
                <a14:useLocalDpi xmlns:a14="http://schemas.microsoft.com/office/drawing/2010/main" val="0"/>
              </a:ext>
            </a:extLst>
          </a:blip>
          <a:srcRect b="7639"/>
          <a:stretch/>
        </p:blipFill>
        <p:spPr bwMode="auto">
          <a:xfrm>
            <a:off x="6269493" y="1123380"/>
            <a:ext cx="1982623" cy="1713823"/>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2EECEA43-645D-6A74-1A9E-922ADE3BC2D6}"/>
              </a:ext>
            </a:extLst>
          </p:cNvPr>
          <p:cNvPicPr>
            <a:picLocks noChangeAspect="1"/>
          </p:cNvPicPr>
          <p:nvPr/>
        </p:nvPicPr>
        <p:blipFill>
          <a:blip r:embed="rId6"/>
          <a:srcRect t="6792" b="2672"/>
          <a:stretch/>
        </p:blipFill>
        <p:spPr>
          <a:xfrm>
            <a:off x="9844753" y="2886424"/>
            <a:ext cx="2059503" cy="1467740"/>
          </a:xfrm>
          <a:prstGeom prst="rect">
            <a:avLst/>
          </a:prstGeom>
        </p:spPr>
      </p:pic>
      <p:pic>
        <p:nvPicPr>
          <p:cNvPr id="14" name="Picture 13">
            <a:extLst>
              <a:ext uri="{FF2B5EF4-FFF2-40B4-BE49-F238E27FC236}">
                <a16:creationId xmlns:a16="http://schemas.microsoft.com/office/drawing/2014/main" id="{3F970B41-75A1-02B6-7E10-609CCE3726F3}"/>
              </a:ext>
            </a:extLst>
          </p:cNvPr>
          <p:cNvPicPr>
            <a:picLocks noChangeAspect="1"/>
          </p:cNvPicPr>
          <p:nvPr/>
        </p:nvPicPr>
        <p:blipFill>
          <a:blip r:embed="rId7"/>
          <a:srcRect l="2453" t="6791" r="49375" b="1824"/>
          <a:stretch/>
        </p:blipFill>
        <p:spPr>
          <a:xfrm>
            <a:off x="9844753" y="1027907"/>
            <a:ext cx="1982623" cy="1467740"/>
          </a:xfrm>
          <a:prstGeom prst="rect">
            <a:avLst/>
          </a:prstGeom>
        </p:spPr>
      </p:pic>
      <p:sp>
        <p:nvSpPr>
          <p:cNvPr id="15" name="Arrow: Right 14">
            <a:extLst>
              <a:ext uri="{FF2B5EF4-FFF2-40B4-BE49-F238E27FC236}">
                <a16:creationId xmlns:a16="http://schemas.microsoft.com/office/drawing/2014/main" id="{AFA30C67-DB92-FF2F-9A18-187F39487120}"/>
              </a:ext>
            </a:extLst>
          </p:cNvPr>
          <p:cNvSpPr/>
          <p:nvPr/>
        </p:nvSpPr>
        <p:spPr>
          <a:xfrm>
            <a:off x="8863592" y="1609647"/>
            <a:ext cx="818792" cy="370644"/>
          </a:xfrm>
          <a:prstGeom prst="right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 name="Arrow: Right 15">
            <a:extLst>
              <a:ext uri="{FF2B5EF4-FFF2-40B4-BE49-F238E27FC236}">
                <a16:creationId xmlns:a16="http://schemas.microsoft.com/office/drawing/2014/main" id="{7635D006-02D5-E231-6D39-889AD657D4AE}"/>
              </a:ext>
            </a:extLst>
          </p:cNvPr>
          <p:cNvSpPr/>
          <p:nvPr/>
        </p:nvSpPr>
        <p:spPr>
          <a:xfrm>
            <a:off x="8863592" y="5025301"/>
            <a:ext cx="818792" cy="370644"/>
          </a:xfrm>
          <a:prstGeom prst="right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7" name="Arrow: Right 16">
            <a:extLst>
              <a:ext uri="{FF2B5EF4-FFF2-40B4-BE49-F238E27FC236}">
                <a16:creationId xmlns:a16="http://schemas.microsoft.com/office/drawing/2014/main" id="{945CD64D-4A12-44C8-3328-071C0274562E}"/>
              </a:ext>
            </a:extLst>
          </p:cNvPr>
          <p:cNvSpPr/>
          <p:nvPr/>
        </p:nvSpPr>
        <p:spPr>
          <a:xfrm>
            <a:off x="8863592" y="3410135"/>
            <a:ext cx="818792" cy="370644"/>
          </a:xfrm>
          <a:prstGeom prst="right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8" name="Picture 17" descr="Thermographic survey for industrial buildings | Absolute Electrics.">
            <a:extLst>
              <a:ext uri="{FF2B5EF4-FFF2-40B4-BE49-F238E27FC236}">
                <a16:creationId xmlns:a16="http://schemas.microsoft.com/office/drawing/2014/main" id="{BB0E0172-8A9D-8A99-70F8-925EA4599428}"/>
              </a:ext>
            </a:extLst>
          </p:cNvPr>
          <p:cNvPicPr>
            <a:picLocks noChangeAspect="1"/>
          </p:cNvPicPr>
          <p:nvPr/>
        </p:nvPicPr>
        <p:blipFill rotWithShape="1">
          <a:blip r:embed="rId8">
            <a:extLst>
              <a:ext uri="{28A0092B-C50C-407E-A947-70E740481C1C}">
                <a14:useLocalDpi xmlns:a14="http://schemas.microsoft.com/office/drawing/2010/main" val="0"/>
              </a:ext>
            </a:extLst>
          </a:blip>
          <a:srcRect l="22525" t="9095" r="15779" b="9223"/>
          <a:stretch/>
        </p:blipFill>
        <p:spPr bwMode="auto">
          <a:xfrm>
            <a:off x="9946813" y="4429260"/>
            <a:ext cx="1957443" cy="166389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863164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87BF2-37C6-7FDD-6717-851561F6013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35D45A3-9CA3-19A7-D34D-0DEF9106A848}"/>
              </a:ext>
            </a:extLst>
          </p:cNvPr>
          <p:cNvSpPr>
            <a:spLocks noGrp="1"/>
          </p:cNvSpPr>
          <p:nvPr>
            <p:ph type="title"/>
          </p:nvPr>
        </p:nvSpPr>
        <p:spPr/>
        <p:txBody>
          <a:bodyPr/>
          <a:lstStyle/>
          <a:p>
            <a:pPr algn="ctr"/>
            <a:r>
              <a:rPr lang="en-US" dirty="0"/>
              <a:t>Execution</a:t>
            </a:r>
          </a:p>
        </p:txBody>
      </p:sp>
      <p:sp>
        <p:nvSpPr>
          <p:cNvPr id="8" name="Text Placeholder 7">
            <a:extLst>
              <a:ext uri="{FF2B5EF4-FFF2-40B4-BE49-F238E27FC236}">
                <a16:creationId xmlns:a16="http://schemas.microsoft.com/office/drawing/2014/main" id="{D8B92591-B498-335E-13C3-EB2DB0C6D4C9}"/>
              </a:ext>
            </a:extLst>
          </p:cNvPr>
          <p:cNvSpPr>
            <a:spLocks noGrp="1"/>
          </p:cNvSpPr>
          <p:nvPr>
            <p:ph sz="half" idx="1"/>
          </p:nvPr>
        </p:nvSpPr>
        <p:spPr/>
        <p:txBody>
          <a:bodyPr>
            <a:normAutofit/>
          </a:bodyPr>
          <a:lstStyle/>
          <a:p>
            <a:r>
              <a:rPr lang="en-US" dirty="0"/>
              <a:t>Perform the work per the plan</a:t>
            </a:r>
          </a:p>
          <a:p>
            <a:r>
              <a:rPr lang="en-US" dirty="0"/>
              <a:t>Document the progress and anything needed “off plan”</a:t>
            </a:r>
          </a:p>
          <a:p>
            <a:r>
              <a:rPr lang="en-US" dirty="0"/>
              <a:t>Include time spent on all activities related to each individual work order</a:t>
            </a:r>
          </a:p>
          <a:p>
            <a:pPr lvl="1"/>
            <a:endParaRPr lang="en-US" dirty="0"/>
          </a:p>
        </p:txBody>
      </p:sp>
      <p:sp>
        <p:nvSpPr>
          <p:cNvPr id="13" name="Rectangle 12">
            <a:extLst>
              <a:ext uri="{FF2B5EF4-FFF2-40B4-BE49-F238E27FC236}">
                <a16:creationId xmlns:a16="http://schemas.microsoft.com/office/drawing/2014/main" id="{4BB85134-4C18-CB90-43DF-D085ED9184B8}"/>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Prioritize icon image Royalty Free Vector Image">
            <a:extLst>
              <a:ext uri="{FF2B5EF4-FFF2-40B4-BE49-F238E27FC236}">
                <a16:creationId xmlns:a16="http://schemas.microsoft.com/office/drawing/2014/main" id="{5D30DC5E-E700-6364-473F-DB17049C70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49" t="8055" r="8751" b="15834"/>
          <a:stretch/>
        </p:blipFill>
        <p:spPr bwMode="auto">
          <a:xfrm>
            <a:off x="6704336" y="1363044"/>
            <a:ext cx="4726571" cy="47215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5,877 Black White House Floor Plan Blueprints Royalty-Free Images, Stock  Photos &amp; Pictures | Shutterstock">
            <a:extLst>
              <a:ext uri="{FF2B5EF4-FFF2-40B4-BE49-F238E27FC236}">
                <a16:creationId xmlns:a16="http://schemas.microsoft.com/office/drawing/2014/main" id="{9C30AF81-70BE-A07A-A5C6-075F964573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9382" y="1503081"/>
            <a:ext cx="4581525" cy="45815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ngineer Icon With Simple Line Design Isolated On White Background Repairman  Icon, Man Drawing, Sign Drawing, Engine Drawing PNG and Vector with  Transparent Background for Free Download">
            <a:extLst>
              <a:ext uri="{FF2B5EF4-FFF2-40B4-BE49-F238E27FC236}">
                <a16:creationId xmlns:a16="http://schemas.microsoft.com/office/drawing/2014/main" id="{874DF56D-AEA2-7869-8E05-98598A9E74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10" r="17778" b="34715"/>
          <a:stretch/>
        </p:blipFill>
        <p:spPr bwMode="auto">
          <a:xfrm>
            <a:off x="6753225" y="1299409"/>
            <a:ext cx="4692650" cy="4816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5140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813DE-5F78-C186-C772-C5DDA1796ED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640052E-742C-DD06-ED65-61888CACFF86}"/>
              </a:ext>
            </a:extLst>
          </p:cNvPr>
          <p:cNvSpPr>
            <a:spLocks noGrp="1"/>
          </p:cNvSpPr>
          <p:nvPr>
            <p:ph type="title"/>
          </p:nvPr>
        </p:nvSpPr>
        <p:spPr/>
        <p:txBody>
          <a:bodyPr/>
          <a:lstStyle/>
          <a:p>
            <a:pPr algn="ctr"/>
            <a:r>
              <a:rPr lang="en-US" dirty="0"/>
              <a:t>Review</a:t>
            </a:r>
          </a:p>
        </p:txBody>
      </p:sp>
      <p:sp>
        <p:nvSpPr>
          <p:cNvPr id="8" name="Text Placeholder 7">
            <a:extLst>
              <a:ext uri="{FF2B5EF4-FFF2-40B4-BE49-F238E27FC236}">
                <a16:creationId xmlns:a16="http://schemas.microsoft.com/office/drawing/2014/main" id="{50E7893C-8CDE-DDDB-CB42-B50F1E176C0D}"/>
              </a:ext>
            </a:extLst>
          </p:cNvPr>
          <p:cNvSpPr>
            <a:spLocks noGrp="1"/>
          </p:cNvSpPr>
          <p:nvPr>
            <p:ph sz="half" idx="1"/>
          </p:nvPr>
        </p:nvSpPr>
        <p:spPr/>
        <p:txBody>
          <a:bodyPr>
            <a:normAutofit fontScale="92500" lnSpcReduction="10000"/>
          </a:bodyPr>
          <a:lstStyle/>
          <a:p>
            <a:r>
              <a:rPr lang="en-US" dirty="0"/>
              <a:t>Walk the work area</a:t>
            </a:r>
          </a:p>
          <a:p>
            <a:r>
              <a:rPr lang="en-US" dirty="0"/>
              <a:t>Review the documentation to ensure congruity </a:t>
            </a:r>
          </a:p>
          <a:p>
            <a:r>
              <a:rPr lang="en-US" dirty="0"/>
              <a:t>Double check quantities and part numbers</a:t>
            </a:r>
          </a:p>
          <a:p>
            <a:r>
              <a:rPr lang="en-US" dirty="0"/>
              <a:t>Ensure the wellbeing and safety of the technician and the completed job</a:t>
            </a:r>
          </a:p>
          <a:p>
            <a:r>
              <a:rPr lang="en-US" dirty="0"/>
              <a:t>Track successes and areas for improvement to make the next job easier </a:t>
            </a:r>
          </a:p>
          <a:p>
            <a:pPr lvl="1"/>
            <a:endParaRPr lang="en-US" dirty="0"/>
          </a:p>
        </p:txBody>
      </p:sp>
      <p:sp>
        <p:nvSpPr>
          <p:cNvPr id="13" name="Rectangle 12">
            <a:extLst>
              <a:ext uri="{FF2B5EF4-FFF2-40B4-BE49-F238E27FC236}">
                <a16:creationId xmlns:a16="http://schemas.microsoft.com/office/drawing/2014/main" id="{7576BDF5-0E1C-3A00-925E-1025846DBA59}"/>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Prioritize icon image Royalty Free Vector Image">
            <a:extLst>
              <a:ext uri="{FF2B5EF4-FFF2-40B4-BE49-F238E27FC236}">
                <a16:creationId xmlns:a16="http://schemas.microsoft.com/office/drawing/2014/main" id="{D66C3D66-BD21-6BAE-6AC3-897B0D47BF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49" t="8055" r="8751" b="15834"/>
          <a:stretch/>
        </p:blipFill>
        <p:spPr bwMode="auto">
          <a:xfrm>
            <a:off x="6704336" y="1363044"/>
            <a:ext cx="4726571" cy="47215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5,877 Black White House Floor Plan Blueprints Royalty-Free Images, Stock  Photos &amp; Pictures | Shutterstock">
            <a:extLst>
              <a:ext uri="{FF2B5EF4-FFF2-40B4-BE49-F238E27FC236}">
                <a16:creationId xmlns:a16="http://schemas.microsoft.com/office/drawing/2014/main" id="{0EEED7F0-B9A8-E438-9E9C-6474DDAD6A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9382" y="1503081"/>
            <a:ext cx="4581525" cy="45815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ngineer Icon With Simple Line Design Isolated On White Background Repairman  Icon, Man Drawing, Sign Drawing, Engine Drawing PNG and Vector with  Transparent Background for Free Download">
            <a:extLst>
              <a:ext uri="{FF2B5EF4-FFF2-40B4-BE49-F238E27FC236}">
                <a16:creationId xmlns:a16="http://schemas.microsoft.com/office/drawing/2014/main" id="{7311333F-9260-EFEE-B0DE-09EBF9CDEB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10" r="17778" b="34715"/>
          <a:stretch/>
        </p:blipFill>
        <p:spPr bwMode="auto">
          <a:xfrm>
            <a:off x="6753225" y="1299409"/>
            <a:ext cx="4692650" cy="48161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Report Icon Images – Browse 1,301,461 Stock Photos, Vectors, and Video |  Adobe Stock">
            <a:extLst>
              <a:ext uri="{FF2B5EF4-FFF2-40B4-BE49-F238E27FC236}">
                <a16:creationId xmlns:a16="http://schemas.microsoft.com/office/drawing/2014/main" id="{4DE3DEB4-FC6F-6556-3B53-07484EF0D4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2775" y="1209675"/>
            <a:ext cx="4838700" cy="483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4932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9819C-7FCF-4F8B-87BA-124555984B3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B225A84-FA78-9156-58E5-3E9944561C4C}"/>
              </a:ext>
            </a:extLst>
          </p:cNvPr>
          <p:cNvSpPr>
            <a:spLocks noGrp="1"/>
          </p:cNvSpPr>
          <p:nvPr>
            <p:ph type="title"/>
          </p:nvPr>
        </p:nvSpPr>
        <p:spPr/>
        <p:txBody>
          <a:bodyPr/>
          <a:lstStyle/>
          <a:p>
            <a:pPr algn="ctr"/>
            <a:r>
              <a:rPr lang="en-US" dirty="0"/>
              <a:t>How Does This Add Value?</a:t>
            </a:r>
          </a:p>
        </p:txBody>
      </p:sp>
      <p:sp>
        <p:nvSpPr>
          <p:cNvPr id="13" name="Rectangle 12">
            <a:extLst>
              <a:ext uri="{FF2B5EF4-FFF2-40B4-BE49-F238E27FC236}">
                <a16:creationId xmlns:a16="http://schemas.microsoft.com/office/drawing/2014/main" id="{AE2F4C9B-B23E-D99E-4670-454300448742}"/>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FC03F305-4ACD-B99C-609E-FF68E93FA112}"/>
              </a:ext>
            </a:extLst>
          </p:cNvPr>
          <p:cNvSpPr>
            <a:spLocks noGrp="1"/>
          </p:cNvSpPr>
          <p:nvPr>
            <p:ph sz="half" idx="1"/>
          </p:nvPr>
        </p:nvSpPr>
        <p:spPr>
          <a:xfrm>
            <a:off x="876302" y="1803561"/>
            <a:ext cx="5181600" cy="4351338"/>
          </a:xfrm>
        </p:spPr>
        <p:txBody>
          <a:bodyPr/>
          <a:lstStyle/>
          <a:p>
            <a:r>
              <a:rPr lang="en-US" dirty="0"/>
              <a:t>Reduce unplanned downtime</a:t>
            </a:r>
          </a:p>
          <a:p>
            <a:r>
              <a:rPr lang="en-US" dirty="0"/>
              <a:t>Reduced replacement costs</a:t>
            </a:r>
          </a:p>
          <a:p>
            <a:r>
              <a:rPr lang="en-US" dirty="0"/>
              <a:t>Reduced inventory cost</a:t>
            </a:r>
          </a:p>
          <a:p>
            <a:r>
              <a:rPr lang="en-US" dirty="0"/>
              <a:t>Identifying criticality of all assets</a:t>
            </a:r>
          </a:p>
          <a:p>
            <a:pPr lvl="1"/>
            <a:endParaRPr lang="en-US" dirty="0"/>
          </a:p>
        </p:txBody>
      </p:sp>
      <p:pic>
        <p:nvPicPr>
          <p:cNvPr id="10" name="Picture 8" descr="Operational Breakdown Vector Icon 26331095 Vector Art at Vecteezy">
            <a:extLst>
              <a:ext uri="{FF2B5EF4-FFF2-40B4-BE49-F238E27FC236}">
                <a16:creationId xmlns:a16="http://schemas.microsoft.com/office/drawing/2014/main" id="{DCC59D8D-DB97-F724-D506-D3B005061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521619"/>
            <a:ext cx="2400999" cy="24009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educe maintenance cost icon vector for graphic design, logo ...">
            <a:extLst>
              <a:ext uri="{FF2B5EF4-FFF2-40B4-BE49-F238E27FC236}">
                <a16:creationId xmlns:a16="http://schemas.microsoft.com/office/drawing/2014/main" id="{E573F9C1-E4FE-F992-D1D3-8FA5963292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5111" y="1521618"/>
            <a:ext cx="2702762" cy="2400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nventory management line icon Royalty Free Vector Image">
            <a:extLst>
              <a:ext uri="{FF2B5EF4-FFF2-40B4-BE49-F238E27FC236}">
                <a16:creationId xmlns:a16="http://schemas.microsoft.com/office/drawing/2014/main" id="{98F7F38C-C267-159D-D07E-332BD501FF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4862"/>
          <a:stretch/>
        </p:blipFill>
        <p:spPr bwMode="auto">
          <a:xfrm>
            <a:off x="6096000" y="3922617"/>
            <a:ext cx="2499856" cy="22985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Ranking List Svg Png Icon Free Download (#146448) - OnlineWebFonts.COM">
            <a:extLst>
              <a:ext uri="{FF2B5EF4-FFF2-40B4-BE49-F238E27FC236}">
                <a16:creationId xmlns:a16="http://schemas.microsoft.com/office/drawing/2014/main" id="{513AE6C8-36F5-2A39-A969-B197F97E67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7112" y="3979230"/>
            <a:ext cx="2290761" cy="2199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2419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1CA44-0038-9A28-26F4-CA2B09A747F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0E11101-FCA7-97C8-BA08-3B6123E3D14B}"/>
              </a:ext>
            </a:extLst>
          </p:cNvPr>
          <p:cNvSpPr>
            <a:spLocks noGrp="1"/>
          </p:cNvSpPr>
          <p:nvPr>
            <p:ph type="title"/>
          </p:nvPr>
        </p:nvSpPr>
        <p:spPr/>
        <p:txBody>
          <a:bodyPr/>
          <a:lstStyle/>
          <a:p>
            <a:pPr algn="ctr"/>
            <a:r>
              <a:rPr lang="en-US" dirty="0"/>
              <a:t>How Does This Add Value?</a:t>
            </a:r>
          </a:p>
        </p:txBody>
      </p:sp>
      <p:sp>
        <p:nvSpPr>
          <p:cNvPr id="13" name="Rectangle 12">
            <a:extLst>
              <a:ext uri="{FF2B5EF4-FFF2-40B4-BE49-F238E27FC236}">
                <a16:creationId xmlns:a16="http://schemas.microsoft.com/office/drawing/2014/main" id="{664D6C7A-D095-BA08-431B-807B7F820293}"/>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85C0BE29-7CCF-DF56-AC72-0D13C4F2EB83}"/>
              </a:ext>
            </a:extLst>
          </p:cNvPr>
          <p:cNvSpPr>
            <a:spLocks noGrp="1"/>
          </p:cNvSpPr>
          <p:nvPr>
            <p:ph sz="half" idx="1"/>
          </p:nvPr>
        </p:nvSpPr>
        <p:spPr>
          <a:xfrm>
            <a:off x="876302" y="1803561"/>
            <a:ext cx="5181600" cy="4351338"/>
          </a:xfrm>
        </p:spPr>
        <p:txBody>
          <a:bodyPr/>
          <a:lstStyle/>
          <a:p>
            <a:r>
              <a:rPr lang="en-US" dirty="0"/>
              <a:t>Reduce unplanned downtime</a:t>
            </a:r>
          </a:p>
          <a:p>
            <a:pPr lvl="1"/>
            <a:r>
              <a:rPr lang="en-US" dirty="0"/>
              <a:t>Replacing something before catastrophically failing greatly reduces the likelihood of it going down unplanned</a:t>
            </a:r>
          </a:p>
          <a:p>
            <a:pPr lvl="1"/>
            <a:r>
              <a:rPr lang="en-US" dirty="0"/>
              <a:t>Replacing components before it can cause ancillary damage</a:t>
            </a:r>
          </a:p>
          <a:p>
            <a:pPr lvl="1"/>
            <a:endParaRPr lang="en-US" dirty="0"/>
          </a:p>
        </p:txBody>
      </p:sp>
      <p:pic>
        <p:nvPicPr>
          <p:cNvPr id="10" name="Picture 8" descr="Operational Breakdown Vector Icon 26331095 Vector Art at Vecteezy">
            <a:extLst>
              <a:ext uri="{FF2B5EF4-FFF2-40B4-BE49-F238E27FC236}">
                <a16:creationId xmlns:a16="http://schemas.microsoft.com/office/drawing/2014/main" id="{866A9EC0-92D0-4AD9-2DBE-B9D2DB49E9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8748" y="1521619"/>
            <a:ext cx="4458056" cy="4458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2402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58AB5-1AAD-2526-C0C4-81E3B626F8F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506E5D3-15B8-8650-8DE7-44BAF70BF2D1}"/>
              </a:ext>
            </a:extLst>
          </p:cNvPr>
          <p:cNvSpPr>
            <a:spLocks noGrp="1"/>
          </p:cNvSpPr>
          <p:nvPr>
            <p:ph type="title"/>
          </p:nvPr>
        </p:nvSpPr>
        <p:spPr/>
        <p:txBody>
          <a:bodyPr/>
          <a:lstStyle/>
          <a:p>
            <a:pPr algn="ctr"/>
            <a:r>
              <a:rPr lang="en-US" dirty="0"/>
              <a:t>How Does This Add Value?</a:t>
            </a:r>
          </a:p>
        </p:txBody>
      </p:sp>
      <p:sp>
        <p:nvSpPr>
          <p:cNvPr id="13" name="Rectangle 12">
            <a:extLst>
              <a:ext uri="{FF2B5EF4-FFF2-40B4-BE49-F238E27FC236}">
                <a16:creationId xmlns:a16="http://schemas.microsoft.com/office/drawing/2014/main" id="{F4E085C2-68CA-ACB2-9D85-0C63BFC774EE}"/>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041918A6-2046-8B8D-F6FD-7BEF24E5CD34}"/>
              </a:ext>
            </a:extLst>
          </p:cNvPr>
          <p:cNvSpPr>
            <a:spLocks noGrp="1"/>
          </p:cNvSpPr>
          <p:nvPr>
            <p:ph sz="half" idx="1"/>
          </p:nvPr>
        </p:nvSpPr>
        <p:spPr>
          <a:xfrm>
            <a:off x="876302" y="1803561"/>
            <a:ext cx="5181600" cy="4351338"/>
          </a:xfrm>
        </p:spPr>
        <p:txBody>
          <a:bodyPr/>
          <a:lstStyle/>
          <a:p>
            <a:r>
              <a:rPr lang="en-US" dirty="0"/>
              <a:t>Reduced replacement costs</a:t>
            </a:r>
          </a:p>
          <a:p>
            <a:pPr lvl="1"/>
            <a:r>
              <a:rPr lang="en-US" dirty="0"/>
              <a:t>Plan for maintenance activities during regular paid hours(not overtime)</a:t>
            </a:r>
          </a:p>
          <a:p>
            <a:pPr lvl="1"/>
            <a:r>
              <a:rPr lang="en-US" dirty="0"/>
              <a:t>Stage materials and manpower</a:t>
            </a:r>
          </a:p>
          <a:p>
            <a:pPr lvl="1"/>
            <a:r>
              <a:rPr lang="en-US" dirty="0"/>
              <a:t>Stage tooling and prep the work area</a:t>
            </a:r>
          </a:p>
          <a:p>
            <a:pPr lvl="1"/>
            <a:r>
              <a:rPr lang="en-US" dirty="0"/>
              <a:t>Not expediting parts</a:t>
            </a:r>
          </a:p>
          <a:p>
            <a:pPr lvl="1"/>
            <a:r>
              <a:rPr lang="en-US" dirty="0"/>
              <a:t>Combine this outage with other planned maintenance to best utilize manpower</a:t>
            </a:r>
          </a:p>
          <a:p>
            <a:pPr lvl="1"/>
            <a:endParaRPr lang="en-US" dirty="0"/>
          </a:p>
        </p:txBody>
      </p:sp>
      <p:pic>
        <p:nvPicPr>
          <p:cNvPr id="11" name="Picture 6" descr="Reduce maintenance cost icon vector for graphic design, logo ...">
            <a:extLst>
              <a:ext uri="{FF2B5EF4-FFF2-40B4-BE49-F238E27FC236}">
                <a16:creationId xmlns:a16="http://schemas.microsoft.com/office/drawing/2014/main" id="{E634CF8C-7D75-1E84-0EF3-0FA1CB8804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2559" y="1492291"/>
            <a:ext cx="4931237" cy="4380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9187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B293C-FC07-A320-CB83-B4F1C5E9D48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CD71B56-6FB2-02A1-676F-492440A37F8D}"/>
              </a:ext>
            </a:extLst>
          </p:cNvPr>
          <p:cNvSpPr>
            <a:spLocks noGrp="1"/>
          </p:cNvSpPr>
          <p:nvPr>
            <p:ph type="title"/>
          </p:nvPr>
        </p:nvSpPr>
        <p:spPr/>
        <p:txBody>
          <a:bodyPr/>
          <a:lstStyle/>
          <a:p>
            <a:pPr algn="ctr"/>
            <a:r>
              <a:rPr lang="en-US" dirty="0"/>
              <a:t>How Does This Add Value?</a:t>
            </a:r>
          </a:p>
        </p:txBody>
      </p:sp>
      <p:sp>
        <p:nvSpPr>
          <p:cNvPr id="13" name="Rectangle 12">
            <a:extLst>
              <a:ext uri="{FF2B5EF4-FFF2-40B4-BE49-F238E27FC236}">
                <a16:creationId xmlns:a16="http://schemas.microsoft.com/office/drawing/2014/main" id="{DEEAA630-4849-9E2A-3C46-1A1F9C550BAD}"/>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1C4F37E6-8B59-2C13-9F9B-7B69C95EF735}"/>
              </a:ext>
            </a:extLst>
          </p:cNvPr>
          <p:cNvSpPr>
            <a:spLocks noGrp="1"/>
          </p:cNvSpPr>
          <p:nvPr>
            <p:ph sz="half" idx="1"/>
          </p:nvPr>
        </p:nvSpPr>
        <p:spPr>
          <a:xfrm>
            <a:off x="876302" y="1803561"/>
            <a:ext cx="5181600" cy="4351338"/>
          </a:xfrm>
        </p:spPr>
        <p:txBody>
          <a:bodyPr/>
          <a:lstStyle/>
          <a:p>
            <a:r>
              <a:rPr lang="en-US" dirty="0"/>
              <a:t>Reduced inventory cost</a:t>
            </a:r>
          </a:p>
          <a:p>
            <a:pPr lvl="1"/>
            <a:r>
              <a:rPr lang="en-US" dirty="0"/>
              <a:t>Shared inventories within certain geographic areas (centralized warehousing)</a:t>
            </a:r>
          </a:p>
          <a:p>
            <a:pPr lvl="1"/>
            <a:r>
              <a:rPr lang="en-US" dirty="0"/>
              <a:t>Unification of the parts for common assets</a:t>
            </a:r>
          </a:p>
          <a:p>
            <a:pPr lvl="1"/>
            <a:r>
              <a:rPr lang="en-US" dirty="0"/>
              <a:t>Only stocking for highly critical assets instead of every asset</a:t>
            </a:r>
          </a:p>
        </p:txBody>
      </p:sp>
      <p:pic>
        <p:nvPicPr>
          <p:cNvPr id="12" name="Picture 2" descr="Inventory management line icon Royalty Free Vector Image">
            <a:extLst>
              <a:ext uri="{FF2B5EF4-FFF2-40B4-BE49-F238E27FC236}">
                <a16:creationId xmlns:a16="http://schemas.microsoft.com/office/drawing/2014/main" id="{5F849D8D-7B26-0236-0468-20F32435E0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862"/>
          <a:stretch/>
        </p:blipFill>
        <p:spPr bwMode="auto">
          <a:xfrm>
            <a:off x="6272612" y="1421761"/>
            <a:ext cx="5043085" cy="4637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7878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778DC-633D-52DB-F01A-FB2C5F38E81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9D8BAEA-BB83-9C1A-0FEF-A35E9B6198F4}"/>
              </a:ext>
            </a:extLst>
          </p:cNvPr>
          <p:cNvSpPr>
            <a:spLocks noGrp="1"/>
          </p:cNvSpPr>
          <p:nvPr>
            <p:ph type="title"/>
          </p:nvPr>
        </p:nvSpPr>
        <p:spPr/>
        <p:txBody>
          <a:bodyPr/>
          <a:lstStyle/>
          <a:p>
            <a:pPr algn="ctr"/>
            <a:r>
              <a:rPr lang="en-US" dirty="0"/>
              <a:t>How Does This Add Value?</a:t>
            </a:r>
          </a:p>
        </p:txBody>
      </p:sp>
      <p:sp>
        <p:nvSpPr>
          <p:cNvPr id="13" name="Rectangle 12">
            <a:extLst>
              <a:ext uri="{FF2B5EF4-FFF2-40B4-BE49-F238E27FC236}">
                <a16:creationId xmlns:a16="http://schemas.microsoft.com/office/drawing/2014/main" id="{2A086079-992A-FA72-7406-92A7C6E27694}"/>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E321DFA3-6FF7-52A8-4A45-054EC14BBCFD}"/>
              </a:ext>
            </a:extLst>
          </p:cNvPr>
          <p:cNvSpPr>
            <a:spLocks noGrp="1"/>
          </p:cNvSpPr>
          <p:nvPr>
            <p:ph sz="half" idx="1"/>
          </p:nvPr>
        </p:nvSpPr>
        <p:spPr>
          <a:xfrm>
            <a:off x="876302" y="1803561"/>
            <a:ext cx="5181600" cy="4351338"/>
          </a:xfrm>
        </p:spPr>
        <p:txBody>
          <a:bodyPr/>
          <a:lstStyle/>
          <a:p>
            <a:r>
              <a:rPr lang="en-US" dirty="0"/>
              <a:t>Identify Criticality</a:t>
            </a:r>
          </a:p>
          <a:p>
            <a:pPr lvl="1"/>
            <a:r>
              <a:rPr lang="en-US" dirty="0"/>
              <a:t>Is what you're working on worth your time?</a:t>
            </a:r>
          </a:p>
          <a:p>
            <a:pPr lvl="1"/>
            <a:r>
              <a:rPr lang="en-US" dirty="0"/>
              <a:t>Identify “bad actors”</a:t>
            </a:r>
          </a:p>
          <a:p>
            <a:pPr lvl="1"/>
            <a:r>
              <a:rPr lang="en-US" dirty="0"/>
              <a:t>Identify costs associated with each repair for better long-term planning</a:t>
            </a:r>
          </a:p>
          <a:p>
            <a:pPr lvl="1"/>
            <a:r>
              <a:rPr lang="en-US" dirty="0"/>
              <a:t>Unification of parts for future project planning </a:t>
            </a:r>
          </a:p>
          <a:p>
            <a:pPr lvl="1"/>
            <a:r>
              <a:rPr lang="en-US" dirty="0"/>
              <a:t>Reduced “rework”</a:t>
            </a:r>
          </a:p>
          <a:p>
            <a:pPr lvl="1"/>
            <a:endParaRPr lang="en-US" dirty="0"/>
          </a:p>
        </p:txBody>
      </p:sp>
      <p:pic>
        <p:nvPicPr>
          <p:cNvPr id="2" name="Picture 8" descr="Ranking List Svg Png Icon Free Download (#146448) - OnlineWebFonts.COM">
            <a:extLst>
              <a:ext uri="{FF2B5EF4-FFF2-40B4-BE49-F238E27FC236}">
                <a16:creationId xmlns:a16="http://schemas.microsoft.com/office/drawing/2014/main" id="{2BC5EE74-B176-98F8-1EFF-660E931A1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6273" y="1493415"/>
            <a:ext cx="4854325" cy="4661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5247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6CC25-36AD-1C8C-B0BC-3CF118C3577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9C4B853-4E5B-AE48-E6F6-0E62ACD8ACFC}"/>
              </a:ext>
            </a:extLst>
          </p:cNvPr>
          <p:cNvSpPr>
            <a:spLocks noGrp="1"/>
          </p:cNvSpPr>
          <p:nvPr>
            <p:ph type="title"/>
          </p:nvPr>
        </p:nvSpPr>
        <p:spPr/>
        <p:txBody>
          <a:bodyPr/>
          <a:lstStyle/>
          <a:p>
            <a:pPr algn="ctr"/>
            <a:r>
              <a:rPr lang="en-US" dirty="0"/>
              <a:t>Analyzing Value</a:t>
            </a:r>
          </a:p>
        </p:txBody>
      </p:sp>
      <p:sp>
        <p:nvSpPr>
          <p:cNvPr id="13" name="Rectangle 12">
            <a:extLst>
              <a:ext uri="{FF2B5EF4-FFF2-40B4-BE49-F238E27FC236}">
                <a16:creationId xmlns:a16="http://schemas.microsoft.com/office/drawing/2014/main" id="{98F38ECE-13E2-A6F4-672D-C2732627DB24}"/>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5AA9BDA8-59C5-B0FE-3B35-305DD14FFFF2}"/>
              </a:ext>
            </a:extLst>
          </p:cNvPr>
          <p:cNvSpPr>
            <a:spLocks noGrp="1"/>
          </p:cNvSpPr>
          <p:nvPr>
            <p:ph sz="half" idx="1"/>
          </p:nvPr>
        </p:nvSpPr>
        <p:spPr>
          <a:xfrm>
            <a:off x="876302" y="1803561"/>
            <a:ext cx="10564296" cy="1204559"/>
          </a:xfrm>
        </p:spPr>
        <p:txBody>
          <a:bodyPr>
            <a:normAutofit/>
          </a:bodyPr>
          <a:lstStyle/>
          <a:p>
            <a:pPr marL="457200" lvl="1" indent="0">
              <a:buNone/>
            </a:pPr>
            <a:r>
              <a:rPr lang="en-US" dirty="0"/>
              <a:t>Situation: A conveyor keeps going through belts every three weeks, but shows no physical sign of an issue, The vibration analysis shows a gear mesh issue and a bearing issue within the gearbox and recommends a replacement.</a:t>
            </a:r>
          </a:p>
        </p:txBody>
      </p:sp>
      <p:sp>
        <p:nvSpPr>
          <p:cNvPr id="3" name="TextBox 2">
            <a:extLst>
              <a:ext uri="{FF2B5EF4-FFF2-40B4-BE49-F238E27FC236}">
                <a16:creationId xmlns:a16="http://schemas.microsoft.com/office/drawing/2014/main" id="{DA76B14F-C643-B8DE-3604-F2E9C03D45A0}"/>
              </a:ext>
            </a:extLst>
          </p:cNvPr>
          <p:cNvSpPr txBox="1"/>
          <p:nvPr/>
        </p:nvSpPr>
        <p:spPr>
          <a:xfrm>
            <a:off x="594519" y="3144964"/>
            <a:ext cx="5219052" cy="400110"/>
          </a:xfrm>
          <a:prstGeom prst="rect">
            <a:avLst/>
          </a:prstGeom>
          <a:noFill/>
        </p:spPr>
        <p:txBody>
          <a:bodyPr wrap="square" rtlCol="0">
            <a:spAutoFit/>
          </a:bodyPr>
          <a:lstStyle/>
          <a:p>
            <a:pPr algn="ctr"/>
            <a:r>
              <a:rPr lang="en-US" sz="2000" dirty="0"/>
              <a:t>Potential solution #1</a:t>
            </a:r>
          </a:p>
        </p:txBody>
      </p:sp>
      <p:sp>
        <p:nvSpPr>
          <p:cNvPr id="4" name="Content Placeholder 5">
            <a:extLst>
              <a:ext uri="{FF2B5EF4-FFF2-40B4-BE49-F238E27FC236}">
                <a16:creationId xmlns:a16="http://schemas.microsoft.com/office/drawing/2014/main" id="{28DD6DA0-59A3-FE22-3964-FC501D0CF31C}"/>
              </a:ext>
            </a:extLst>
          </p:cNvPr>
          <p:cNvSpPr>
            <a:spLocks noGrp="1"/>
          </p:cNvSpPr>
          <p:nvPr>
            <p:ph sz="half" idx="2"/>
          </p:nvPr>
        </p:nvSpPr>
        <p:spPr>
          <a:xfrm>
            <a:off x="469107" y="3867325"/>
            <a:ext cx="5157787" cy="2702958"/>
          </a:xfrm>
        </p:spPr>
        <p:txBody>
          <a:bodyPr>
            <a:normAutofit/>
          </a:bodyPr>
          <a:lstStyle/>
          <a:p>
            <a:pPr marL="0" indent="0">
              <a:buNone/>
            </a:pPr>
            <a:r>
              <a:rPr lang="en-US" sz="1600" dirty="0"/>
              <a:t>The gearbox is replaced at a cost of $5000 for the total project during already scheduled downtime and takes the technicians 3 hours to perform</a:t>
            </a:r>
          </a:p>
          <a:p>
            <a:pPr marL="0" indent="0">
              <a:buNone/>
            </a:pPr>
            <a:r>
              <a:rPr lang="en-US" sz="1600" dirty="0"/>
              <a:t>Potential Total Cost: &lt;$6000</a:t>
            </a:r>
          </a:p>
        </p:txBody>
      </p:sp>
      <p:sp>
        <p:nvSpPr>
          <p:cNvPr id="5" name="Text Placeholder 6">
            <a:extLst>
              <a:ext uri="{FF2B5EF4-FFF2-40B4-BE49-F238E27FC236}">
                <a16:creationId xmlns:a16="http://schemas.microsoft.com/office/drawing/2014/main" id="{0BDFD11A-B2E2-B9D7-AB33-3DA00B1DB08B}"/>
              </a:ext>
            </a:extLst>
          </p:cNvPr>
          <p:cNvSpPr txBox="1">
            <a:spLocks/>
          </p:cNvSpPr>
          <p:nvPr/>
        </p:nvSpPr>
        <p:spPr>
          <a:xfrm>
            <a:off x="6414293" y="3146742"/>
            <a:ext cx="5183188" cy="4945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t>Potential Solution #2</a:t>
            </a:r>
          </a:p>
        </p:txBody>
      </p:sp>
      <p:sp>
        <p:nvSpPr>
          <p:cNvPr id="6" name="Content Placeholder 7">
            <a:extLst>
              <a:ext uri="{FF2B5EF4-FFF2-40B4-BE49-F238E27FC236}">
                <a16:creationId xmlns:a16="http://schemas.microsoft.com/office/drawing/2014/main" id="{A9C3D64C-35DD-AA7B-2411-4571D5D61F98}"/>
              </a:ext>
            </a:extLst>
          </p:cNvPr>
          <p:cNvSpPr txBox="1">
            <a:spLocks/>
          </p:cNvSpPr>
          <p:nvPr/>
        </p:nvSpPr>
        <p:spPr>
          <a:xfrm>
            <a:off x="6565107" y="3765345"/>
            <a:ext cx="5183188" cy="27029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The belts are replaced 8 times in 6 months for a cost of less </a:t>
            </a:r>
            <a:r>
              <a:rPr lang="en-US" sz="1600"/>
              <a:t>than $1000  </a:t>
            </a:r>
            <a:r>
              <a:rPr lang="en-US" sz="1600" dirty="0"/>
              <a:t>But each event caused an hour of unplanned downtime for the plant of 8 employees and one hour lost production. The gearbox finally gave out and seized to the shaft. The gearbox is then replaced at a cost of $5000 and the shaft and head bearings were also replaced for a cost of $2000 and an additional 8 hours of unscheduled downtime and takes 8 hours to perform</a:t>
            </a:r>
          </a:p>
          <a:p>
            <a:r>
              <a:rPr lang="en-US" sz="1600" dirty="0"/>
              <a:t>Potential total cost: $8000 + 16 hours unscheduled downtime and 128 hours of downtime man hours without production</a:t>
            </a:r>
          </a:p>
        </p:txBody>
      </p:sp>
    </p:spTree>
    <p:extLst>
      <p:ext uri="{BB962C8B-B14F-4D97-AF65-F5344CB8AC3E}">
        <p14:creationId xmlns:p14="http://schemas.microsoft.com/office/powerpoint/2010/main" val="17942395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58D08-588D-F888-45B8-B1A2FCE1B8EF}"/>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46D2BF6A-32FC-56E3-95AD-820D4CEF1ACE}"/>
              </a:ext>
            </a:extLst>
          </p:cNvPr>
          <p:cNvSpPr>
            <a:spLocks noGrp="1"/>
          </p:cNvSpPr>
          <p:nvPr>
            <p:ph type="subTitle" idx="1"/>
          </p:nvPr>
        </p:nvSpPr>
        <p:spPr/>
        <p:txBody>
          <a:bodyPr/>
          <a:lstStyle/>
          <a:p>
            <a:r>
              <a:rPr lang="en-US" dirty="0"/>
              <a:t>Questions?</a:t>
            </a:r>
          </a:p>
        </p:txBody>
      </p:sp>
      <p:sp>
        <p:nvSpPr>
          <p:cNvPr id="4" name="Rectangle 3">
            <a:extLst>
              <a:ext uri="{FF2B5EF4-FFF2-40B4-BE49-F238E27FC236}">
                <a16:creationId xmlns:a16="http://schemas.microsoft.com/office/drawing/2014/main" id="{082DA71D-FB25-B7E6-207B-2FC419301752}"/>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2717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7BC6B-4253-30DD-E9E0-69D0675CD16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051EA42-502A-218B-525C-26E8BE955EDC}"/>
              </a:ext>
            </a:extLst>
          </p:cNvPr>
          <p:cNvSpPr>
            <a:spLocks noGrp="1"/>
          </p:cNvSpPr>
          <p:nvPr>
            <p:ph type="title"/>
          </p:nvPr>
        </p:nvSpPr>
        <p:spPr/>
        <p:txBody>
          <a:bodyPr/>
          <a:lstStyle/>
          <a:p>
            <a:r>
              <a:rPr lang="en-US" dirty="0"/>
              <a:t>Vibration Analysis– Aggregate industry applications</a:t>
            </a:r>
          </a:p>
        </p:txBody>
      </p:sp>
      <p:sp>
        <p:nvSpPr>
          <p:cNvPr id="8" name="Text Placeholder 7">
            <a:extLst>
              <a:ext uri="{FF2B5EF4-FFF2-40B4-BE49-F238E27FC236}">
                <a16:creationId xmlns:a16="http://schemas.microsoft.com/office/drawing/2014/main" id="{FF909CD0-D940-6F61-908E-69698CA85B73}"/>
              </a:ext>
            </a:extLst>
          </p:cNvPr>
          <p:cNvSpPr>
            <a:spLocks noGrp="1"/>
          </p:cNvSpPr>
          <p:nvPr>
            <p:ph sz="half" idx="1"/>
          </p:nvPr>
        </p:nvSpPr>
        <p:spPr/>
        <p:txBody>
          <a:bodyPr>
            <a:normAutofit/>
          </a:bodyPr>
          <a:lstStyle/>
          <a:p>
            <a:r>
              <a:rPr lang="en-US" dirty="0"/>
              <a:t>Bearings</a:t>
            </a:r>
          </a:p>
          <a:p>
            <a:r>
              <a:rPr lang="en-US" dirty="0"/>
              <a:t>Motors</a:t>
            </a:r>
          </a:p>
          <a:p>
            <a:r>
              <a:rPr lang="en-US" dirty="0"/>
              <a:t>Gearboxes</a:t>
            </a:r>
          </a:p>
          <a:p>
            <a:r>
              <a:rPr lang="en-US" dirty="0"/>
              <a:t>Screens</a:t>
            </a:r>
          </a:p>
          <a:p>
            <a:r>
              <a:rPr lang="en-US" dirty="0"/>
              <a:t>Pumps</a:t>
            </a:r>
          </a:p>
          <a:p>
            <a:r>
              <a:rPr lang="en-US" dirty="0"/>
              <a:t>Fans</a:t>
            </a:r>
          </a:p>
          <a:p>
            <a:r>
              <a:rPr lang="en-US" dirty="0"/>
              <a:t>Crushers</a:t>
            </a:r>
          </a:p>
          <a:p>
            <a:pPr lvl="1"/>
            <a:endParaRPr lang="en-US" dirty="0"/>
          </a:p>
        </p:txBody>
      </p:sp>
      <p:sp>
        <p:nvSpPr>
          <p:cNvPr id="13" name="Rectangle 12">
            <a:extLst>
              <a:ext uri="{FF2B5EF4-FFF2-40B4-BE49-F238E27FC236}">
                <a16:creationId xmlns:a16="http://schemas.microsoft.com/office/drawing/2014/main" id="{BFBDFDA7-54B1-582E-2A64-E9393835864C}"/>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22 NEMA Premium Efficiency 25 HP 4P 284/6T 3Ph 230/460//380 V 60//50 Hz  IC411 - TEFC - Foot-mounted | W22 | W22 | TEFC Cast Iron | General Purpose  | AC Motors - NEMA | Electric Motors | WEG - Products">
            <a:extLst>
              <a:ext uri="{FF2B5EF4-FFF2-40B4-BE49-F238E27FC236}">
                <a16:creationId xmlns:a16="http://schemas.microsoft.com/office/drawing/2014/main" id="{BF23152C-E5CB-EEC6-B0C3-BB4CA06AC5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1361" y="1216144"/>
            <a:ext cx="2308440" cy="23084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alk 0794401 - Motion">
            <a:extLst>
              <a:ext uri="{FF2B5EF4-FFF2-40B4-BE49-F238E27FC236}">
                <a16:creationId xmlns:a16="http://schemas.microsoft.com/office/drawing/2014/main" id="{4A3BE18E-F25A-4FAF-35A6-333ED3D9FE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3723" y="1186797"/>
            <a:ext cx="2048142" cy="20481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dustrial Pumps, Pumps for Mining, Manufacturing, Food etc.">
            <a:extLst>
              <a:ext uri="{FF2B5EF4-FFF2-40B4-BE49-F238E27FC236}">
                <a16:creationId xmlns:a16="http://schemas.microsoft.com/office/drawing/2014/main" id="{D964388E-FA3B-B3F1-9A1F-9E7256DB36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7333" y="3408207"/>
            <a:ext cx="3350263" cy="290125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andvik CH860i Cone Crusher, Capacity: 22- 1050 Tph at best price in Pune">
            <a:extLst>
              <a:ext uri="{FF2B5EF4-FFF2-40B4-BE49-F238E27FC236}">
                <a16:creationId xmlns:a16="http://schemas.microsoft.com/office/drawing/2014/main" id="{9102D480-2AE2-BE7B-1F97-AD5A6C2F68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1347" y="3325025"/>
            <a:ext cx="2984441" cy="298444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me - Conn-Weld">
            <a:extLst>
              <a:ext uri="{FF2B5EF4-FFF2-40B4-BE49-F238E27FC236}">
                <a16:creationId xmlns:a16="http://schemas.microsoft.com/office/drawing/2014/main" id="{F130E8E2-FBE7-1BA2-7208-9229CDF984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47333" y="1027906"/>
            <a:ext cx="3024208" cy="211694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xnord Link-Belt PB22639HK81 2-7/16&quot; Solid-Housed Pillow Block Spherical  Roller Bearing: Amazon.com: Industrial &amp; Scientific">
            <a:extLst>
              <a:ext uri="{FF2B5EF4-FFF2-40B4-BE49-F238E27FC236}">
                <a16:creationId xmlns:a16="http://schemas.microsoft.com/office/drawing/2014/main" id="{C8667D72-4E90-CAAD-7E5F-8FFD6C34E4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9496" y="4194449"/>
            <a:ext cx="2074501" cy="1739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255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51D78-268A-7805-C5FE-E81017CF655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94F1B3E-E29D-11A5-7854-22D7EAA77CA3}"/>
              </a:ext>
            </a:extLst>
          </p:cNvPr>
          <p:cNvSpPr>
            <a:spLocks noGrp="1"/>
          </p:cNvSpPr>
          <p:nvPr>
            <p:ph type="title"/>
          </p:nvPr>
        </p:nvSpPr>
        <p:spPr>
          <a:xfrm>
            <a:off x="726393" y="365125"/>
            <a:ext cx="11152261" cy="1325563"/>
          </a:xfrm>
        </p:spPr>
        <p:txBody>
          <a:bodyPr/>
          <a:lstStyle/>
          <a:p>
            <a:r>
              <a:rPr lang="en-US" dirty="0"/>
              <a:t>Vibration Analysis– Other Industrial Applications</a:t>
            </a:r>
          </a:p>
        </p:txBody>
      </p:sp>
      <p:sp>
        <p:nvSpPr>
          <p:cNvPr id="8" name="Text Placeholder 7">
            <a:extLst>
              <a:ext uri="{FF2B5EF4-FFF2-40B4-BE49-F238E27FC236}">
                <a16:creationId xmlns:a16="http://schemas.microsoft.com/office/drawing/2014/main" id="{FF689FCA-2633-8B0A-2A82-8B6602A9900F}"/>
              </a:ext>
            </a:extLst>
          </p:cNvPr>
          <p:cNvSpPr>
            <a:spLocks noGrp="1"/>
          </p:cNvSpPr>
          <p:nvPr>
            <p:ph sz="half" idx="1"/>
          </p:nvPr>
        </p:nvSpPr>
        <p:spPr/>
        <p:txBody>
          <a:bodyPr>
            <a:normAutofit/>
          </a:bodyPr>
          <a:lstStyle/>
          <a:p>
            <a:r>
              <a:rPr lang="en-US" dirty="0"/>
              <a:t>Power Generation</a:t>
            </a:r>
          </a:p>
          <a:p>
            <a:r>
              <a:rPr lang="en-US" dirty="0"/>
              <a:t>Aerospace</a:t>
            </a:r>
          </a:p>
          <a:p>
            <a:r>
              <a:rPr lang="en-US" dirty="0"/>
              <a:t>Refineries</a:t>
            </a:r>
          </a:p>
          <a:p>
            <a:r>
              <a:rPr lang="en-US" dirty="0"/>
              <a:t>Agricultural </a:t>
            </a:r>
          </a:p>
          <a:p>
            <a:r>
              <a:rPr lang="en-US" dirty="0"/>
              <a:t>Plastics</a:t>
            </a:r>
          </a:p>
          <a:p>
            <a:r>
              <a:rPr lang="en-US" dirty="0"/>
              <a:t>Recycling</a:t>
            </a:r>
          </a:p>
          <a:p>
            <a:r>
              <a:rPr lang="en-US" dirty="0"/>
              <a:t>Construction/Engineering</a:t>
            </a:r>
          </a:p>
          <a:p>
            <a:pPr marL="0" indent="0">
              <a:buNone/>
            </a:pPr>
            <a:endParaRPr lang="en-US" dirty="0"/>
          </a:p>
          <a:p>
            <a:endParaRPr lang="en-US" dirty="0"/>
          </a:p>
          <a:p>
            <a:pPr lvl="1"/>
            <a:endParaRPr lang="en-US" dirty="0"/>
          </a:p>
        </p:txBody>
      </p:sp>
      <p:sp>
        <p:nvSpPr>
          <p:cNvPr id="13" name="Rectangle 12">
            <a:extLst>
              <a:ext uri="{FF2B5EF4-FFF2-40B4-BE49-F238E27FC236}">
                <a16:creationId xmlns:a16="http://schemas.microsoft.com/office/drawing/2014/main" id="{225939AE-A8D3-284F-ACCD-8571FE09373E}"/>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Photo 5.4-1-Located on the shore of Lake Erie in Monroe County,... |  Download Scientific Diagram">
            <a:extLst>
              <a:ext uri="{FF2B5EF4-FFF2-40B4-BE49-F238E27FC236}">
                <a16:creationId xmlns:a16="http://schemas.microsoft.com/office/drawing/2014/main" id="{46F577C9-5142-DF08-4A98-7A66258660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4702" y="1305992"/>
            <a:ext cx="3339059" cy="222342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Detroit Refinery | Marathon Petroleum Refineries">
            <a:extLst>
              <a:ext uri="{FF2B5EF4-FFF2-40B4-BE49-F238E27FC236}">
                <a16:creationId xmlns:a16="http://schemas.microsoft.com/office/drawing/2014/main" id="{6EA0AFC0-93DE-7CDB-361B-D3F6D9FFE6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1266" y="3707121"/>
            <a:ext cx="6019799" cy="2469842"/>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Homepage - CSS Recycling Solutions">
            <a:extLst>
              <a:ext uri="{FF2B5EF4-FFF2-40B4-BE49-F238E27FC236}">
                <a16:creationId xmlns:a16="http://schemas.microsoft.com/office/drawing/2014/main" id="{938EE1B7-2BE7-3F82-DFAD-F9531CE0DB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2389" y="1305992"/>
            <a:ext cx="3398183" cy="2223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292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035C1-A42F-9021-6FBE-E6D2CCA5FEB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92364D8-741C-5370-792C-19A868407AFC}"/>
              </a:ext>
            </a:extLst>
          </p:cNvPr>
          <p:cNvSpPr>
            <a:spLocks noGrp="1"/>
          </p:cNvSpPr>
          <p:nvPr>
            <p:ph type="title"/>
          </p:nvPr>
        </p:nvSpPr>
        <p:spPr/>
        <p:txBody>
          <a:bodyPr/>
          <a:lstStyle/>
          <a:p>
            <a:r>
              <a:rPr lang="en-US" dirty="0"/>
              <a:t>Vibration Analysis– Special Applications</a:t>
            </a:r>
          </a:p>
        </p:txBody>
      </p:sp>
      <p:sp>
        <p:nvSpPr>
          <p:cNvPr id="8" name="Text Placeholder 7">
            <a:extLst>
              <a:ext uri="{FF2B5EF4-FFF2-40B4-BE49-F238E27FC236}">
                <a16:creationId xmlns:a16="http://schemas.microsoft.com/office/drawing/2014/main" id="{5853131F-3881-FA51-207E-91DC8E8E9C48}"/>
              </a:ext>
            </a:extLst>
          </p:cNvPr>
          <p:cNvSpPr>
            <a:spLocks noGrp="1"/>
          </p:cNvSpPr>
          <p:nvPr>
            <p:ph sz="half" idx="1"/>
          </p:nvPr>
        </p:nvSpPr>
        <p:spPr/>
        <p:txBody>
          <a:bodyPr>
            <a:normAutofit/>
          </a:bodyPr>
          <a:lstStyle/>
          <a:p>
            <a:r>
              <a:rPr lang="en-US" dirty="0"/>
              <a:t>Finding resonances within structures</a:t>
            </a:r>
          </a:p>
          <a:p>
            <a:r>
              <a:rPr lang="en-US" dirty="0"/>
              <a:t>Finding unintended physical movement of assets</a:t>
            </a:r>
          </a:p>
          <a:p>
            <a:r>
              <a:rPr lang="en-US" dirty="0"/>
              <a:t>Assessing natural frequencies within components</a:t>
            </a:r>
          </a:p>
          <a:p>
            <a:r>
              <a:rPr lang="en-US" dirty="0"/>
              <a:t>Beating (typically with large moving assets like screens)</a:t>
            </a:r>
          </a:p>
          <a:p>
            <a:pPr lvl="1"/>
            <a:endParaRPr lang="en-US" dirty="0"/>
          </a:p>
          <a:p>
            <a:pPr lvl="1"/>
            <a:endParaRPr lang="en-US" dirty="0"/>
          </a:p>
        </p:txBody>
      </p:sp>
      <p:sp>
        <p:nvSpPr>
          <p:cNvPr id="13" name="Rectangle 12">
            <a:extLst>
              <a:ext uri="{FF2B5EF4-FFF2-40B4-BE49-F238E27FC236}">
                <a16:creationId xmlns:a16="http://schemas.microsoft.com/office/drawing/2014/main" id="{EDF8B1A4-1609-44BD-8C2A-BD106D158048}"/>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Loose Motor Bases: Motor Vibration (A Simple Solution) - Horner Industrial">
            <a:extLst>
              <a:ext uri="{FF2B5EF4-FFF2-40B4-BE49-F238E27FC236}">
                <a16:creationId xmlns:a16="http://schemas.microsoft.com/office/drawing/2014/main" id="{3DF009D7-F05F-B536-CBD3-4B68A5485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1348" y="1349374"/>
            <a:ext cx="3244464" cy="22492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at is a mode shape and a natural frequency?">
            <a:extLst>
              <a:ext uri="{FF2B5EF4-FFF2-40B4-BE49-F238E27FC236}">
                <a16:creationId xmlns:a16="http://schemas.microsoft.com/office/drawing/2014/main" id="{1782CE50-F633-FB5E-37F0-30208DE22A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1032" y="3598626"/>
            <a:ext cx="4140364" cy="2249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946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63C40-FDFA-AFBF-0565-DC01D8660DB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0969832-68AC-6B37-C012-05AA375E6BCF}"/>
              </a:ext>
            </a:extLst>
          </p:cNvPr>
          <p:cNvSpPr>
            <a:spLocks noGrp="1"/>
          </p:cNvSpPr>
          <p:nvPr>
            <p:ph type="title"/>
          </p:nvPr>
        </p:nvSpPr>
        <p:spPr/>
        <p:txBody>
          <a:bodyPr/>
          <a:lstStyle/>
          <a:p>
            <a:r>
              <a:rPr lang="en-US" dirty="0"/>
              <a:t>Vibration Analysis – What is the process?</a:t>
            </a:r>
          </a:p>
        </p:txBody>
      </p:sp>
      <p:sp>
        <p:nvSpPr>
          <p:cNvPr id="8" name="Text Placeholder 7">
            <a:extLst>
              <a:ext uri="{FF2B5EF4-FFF2-40B4-BE49-F238E27FC236}">
                <a16:creationId xmlns:a16="http://schemas.microsoft.com/office/drawing/2014/main" id="{3C0D75C6-523B-B9D6-539D-4B93A09A5071}"/>
              </a:ext>
            </a:extLst>
          </p:cNvPr>
          <p:cNvSpPr>
            <a:spLocks noGrp="1"/>
          </p:cNvSpPr>
          <p:nvPr>
            <p:ph sz="half" idx="1"/>
          </p:nvPr>
        </p:nvSpPr>
        <p:spPr/>
        <p:txBody>
          <a:bodyPr>
            <a:normAutofit/>
          </a:bodyPr>
          <a:lstStyle/>
          <a:p>
            <a:r>
              <a:rPr lang="en-US" dirty="0"/>
              <a:t>Vibration Analysis</a:t>
            </a:r>
          </a:p>
          <a:p>
            <a:pPr lvl="1"/>
            <a:r>
              <a:rPr lang="en-US" dirty="0"/>
              <a:t>This is a system of actions used to diagnose and provide predictive maintenance recommendations for a myriad of industries</a:t>
            </a:r>
          </a:p>
          <a:p>
            <a:pPr lvl="1"/>
            <a:r>
              <a:rPr lang="en-US" dirty="0"/>
              <a:t>The process can vary depending on the industry, but the most commonly used process is a route-based data collection, followed by an analysis of the data collected, then a report of the findings and recommendations. </a:t>
            </a:r>
          </a:p>
          <a:p>
            <a:pPr lvl="1"/>
            <a:endParaRPr lang="en-US" dirty="0"/>
          </a:p>
        </p:txBody>
      </p:sp>
      <p:sp>
        <p:nvSpPr>
          <p:cNvPr id="13" name="Rectangle 12">
            <a:extLst>
              <a:ext uri="{FF2B5EF4-FFF2-40B4-BE49-F238E27FC236}">
                <a16:creationId xmlns:a16="http://schemas.microsoft.com/office/drawing/2014/main" id="{D070A150-06BA-68DC-992C-7460F1BEE681}"/>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ue background with white icons&#10;&#10;Description automatically generated">
            <a:extLst>
              <a:ext uri="{FF2B5EF4-FFF2-40B4-BE49-F238E27FC236}">
                <a16:creationId xmlns:a16="http://schemas.microsoft.com/office/drawing/2014/main" id="{AE379423-8C48-CC91-8F1C-9D91D8F471BC}"/>
              </a:ext>
            </a:extLst>
          </p:cNvPr>
          <p:cNvPicPr>
            <a:picLocks noChangeAspect="1"/>
          </p:cNvPicPr>
          <p:nvPr/>
        </p:nvPicPr>
        <p:blipFill rotWithShape="1">
          <a:blip r:embed="rId3">
            <a:extLst>
              <a:ext uri="{28A0092B-C50C-407E-A947-70E740481C1C}">
                <a14:useLocalDpi xmlns:a14="http://schemas.microsoft.com/office/drawing/2010/main" val="0"/>
              </a:ext>
            </a:extLst>
          </a:blip>
          <a:srcRect l="74847" t="3852" r="1584" b="43032"/>
          <a:stretch/>
        </p:blipFill>
        <p:spPr bwMode="auto">
          <a:xfrm>
            <a:off x="7028158" y="1591310"/>
            <a:ext cx="1400175" cy="1837690"/>
          </a:xfrm>
          <a:prstGeom prst="rect">
            <a:avLst/>
          </a:prstGeom>
          <a:noFill/>
          <a:ln>
            <a:noFill/>
          </a:ln>
          <a:extLst>
            <a:ext uri="{53640926-AAD7-44D8-BBD7-CCE9431645EC}">
              <a14:shadowObscured xmlns:a14="http://schemas.microsoft.com/office/drawing/2010/main"/>
            </a:ext>
          </a:extLst>
        </p:spPr>
      </p:pic>
      <p:pic>
        <p:nvPicPr>
          <p:cNvPr id="3" name="Picture 2" descr="A blue background with white icons&#10;&#10;Description automatically generated">
            <a:extLst>
              <a:ext uri="{FF2B5EF4-FFF2-40B4-BE49-F238E27FC236}">
                <a16:creationId xmlns:a16="http://schemas.microsoft.com/office/drawing/2014/main" id="{A5A717A8-8937-52D7-8672-420F0D5004CE}"/>
              </a:ext>
            </a:extLst>
          </p:cNvPr>
          <p:cNvPicPr>
            <a:picLocks noChangeAspect="1"/>
          </p:cNvPicPr>
          <p:nvPr/>
        </p:nvPicPr>
        <p:blipFill rotWithShape="1">
          <a:blip r:embed="rId3">
            <a:extLst>
              <a:ext uri="{28A0092B-C50C-407E-A947-70E740481C1C}">
                <a14:useLocalDpi xmlns:a14="http://schemas.microsoft.com/office/drawing/2010/main" val="0"/>
              </a:ext>
            </a:extLst>
          </a:blip>
          <a:srcRect l="3365" t="51734" r="73078" b="385"/>
          <a:stretch/>
        </p:blipFill>
        <p:spPr bwMode="auto">
          <a:xfrm>
            <a:off x="8592039" y="2959248"/>
            <a:ext cx="1400175" cy="1657350"/>
          </a:xfrm>
          <a:prstGeom prst="rect">
            <a:avLst/>
          </a:prstGeom>
          <a:noFill/>
          <a:ln>
            <a:noFill/>
          </a:ln>
          <a:extLst>
            <a:ext uri="{53640926-AAD7-44D8-BBD7-CCE9431645EC}">
              <a14:shadowObscured xmlns:a14="http://schemas.microsoft.com/office/drawing/2010/main"/>
            </a:ext>
          </a:extLst>
        </p:spPr>
      </p:pic>
      <p:pic>
        <p:nvPicPr>
          <p:cNvPr id="5" name="Picture 4" descr="A blue background with white icons&#10;&#10;Description automatically generated">
            <a:extLst>
              <a:ext uri="{FF2B5EF4-FFF2-40B4-BE49-F238E27FC236}">
                <a16:creationId xmlns:a16="http://schemas.microsoft.com/office/drawing/2014/main" id="{4D79B3E8-5492-E5DF-D5A7-3B2BE6A51871}"/>
              </a:ext>
            </a:extLst>
          </p:cNvPr>
          <p:cNvPicPr>
            <a:picLocks noChangeAspect="1"/>
          </p:cNvPicPr>
          <p:nvPr/>
        </p:nvPicPr>
        <p:blipFill rotWithShape="1">
          <a:blip r:embed="rId3">
            <a:extLst>
              <a:ext uri="{28A0092B-C50C-407E-A947-70E740481C1C}">
                <a14:useLocalDpi xmlns:a14="http://schemas.microsoft.com/office/drawing/2010/main" val="0"/>
              </a:ext>
            </a:extLst>
          </a:blip>
          <a:srcRect l="38301" t="51734" r="37820" b="661"/>
          <a:stretch/>
        </p:blipFill>
        <p:spPr bwMode="auto">
          <a:xfrm>
            <a:off x="10166603" y="4245880"/>
            <a:ext cx="1419225" cy="16478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33414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0DC95-BF0E-A915-FEE7-D63C0A0CA8D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A6EC0E2-A536-4389-DB97-81D11032EE1A}"/>
              </a:ext>
            </a:extLst>
          </p:cNvPr>
          <p:cNvSpPr>
            <a:spLocks noGrp="1"/>
          </p:cNvSpPr>
          <p:nvPr>
            <p:ph type="title"/>
          </p:nvPr>
        </p:nvSpPr>
        <p:spPr/>
        <p:txBody>
          <a:bodyPr/>
          <a:lstStyle/>
          <a:p>
            <a:r>
              <a:rPr lang="en-US" dirty="0"/>
              <a:t>Vibration Analysis– Choosing the right assets</a:t>
            </a:r>
          </a:p>
        </p:txBody>
      </p:sp>
      <p:sp>
        <p:nvSpPr>
          <p:cNvPr id="8" name="Text Placeholder 7">
            <a:extLst>
              <a:ext uri="{FF2B5EF4-FFF2-40B4-BE49-F238E27FC236}">
                <a16:creationId xmlns:a16="http://schemas.microsoft.com/office/drawing/2014/main" id="{0E37FBA2-BE9A-2870-3019-56EDFE1F79C8}"/>
              </a:ext>
            </a:extLst>
          </p:cNvPr>
          <p:cNvSpPr>
            <a:spLocks noGrp="1"/>
          </p:cNvSpPr>
          <p:nvPr>
            <p:ph sz="half" idx="1"/>
          </p:nvPr>
        </p:nvSpPr>
        <p:spPr>
          <a:xfrm>
            <a:off x="868376" y="1414145"/>
            <a:ext cx="5181600" cy="4351338"/>
          </a:xfrm>
        </p:spPr>
        <p:txBody>
          <a:bodyPr>
            <a:normAutofit fontScale="85000" lnSpcReduction="20000"/>
          </a:bodyPr>
          <a:lstStyle/>
          <a:p>
            <a:pPr marL="0" indent="0">
              <a:buNone/>
            </a:pPr>
            <a:r>
              <a:rPr lang="en-US" dirty="0"/>
              <a:t>	</a:t>
            </a:r>
          </a:p>
          <a:p>
            <a:r>
              <a:rPr lang="en-US" dirty="0"/>
              <a:t>Setting up the data base</a:t>
            </a:r>
          </a:p>
          <a:p>
            <a:pPr lvl="1"/>
            <a:r>
              <a:rPr lang="en-US" dirty="0"/>
              <a:t>Walk through of the assets to be collected</a:t>
            </a:r>
          </a:p>
          <a:p>
            <a:pPr lvl="1"/>
            <a:r>
              <a:rPr lang="en-US" dirty="0"/>
              <a:t>Collect all speed and load data for each asset</a:t>
            </a:r>
          </a:p>
          <a:p>
            <a:pPr lvl="2"/>
            <a:r>
              <a:rPr lang="en-US" dirty="0"/>
              <a:t>VFD or process forced speed changes</a:t>
            </a:r>
          </a:p>
          <a:p>
            <a:pPr lvl="2"/>
            <a:r>
              <a:rPr lang="en-US" dirty="0"/>
              <a:t>Motor speed and bearing numbers</a:t>
            </a:r>
          </a:p>
          <a:p>
            <a:pPr lvl="2"/>
            <a:r>
              <a:rPr lang="en-US" dirty="0"/>
              <a:t>Gearbox ratios, tooth counts, and bearing numbers</a:t>
            </a:r>
          </a:p>
          <a:p>
            <a:pPr lvl="2"/>
            <a:r>
              <a:rPr lang="en-US" dirty="0"/>
              <a:t>Driven asset bearing numbers</a:t>
            </a:r>
          </a:p>
          <a:p>
            <a:pPr lvl="1"/>
            <a:r>
              <a:rPr lang="en-US" dirty="0"/>
              <a:t>Determine data collection points for each asset</a:t>
            </a:r>
          </a:p>
          <a:p>
            <a:pPr lvl="1"/>
            <a:r>
              <a:rPr lang="en-US" dirty="0"/>
              <a:t>Lastly, determining what faults are possible for this asset will aid in setting the data collection specifications correctly</a:t>
            </a:r>
          </a:p>
          <a:p>
            <a:pPr lvl="1"/>
            <a:endParaRPr lang="en-US" dirty="0"/>
          </a:p>
        </p:txBody>
      </p:sp>
      <p:sp>
        <p:nvSpPr>
          <p:cNvPr id="13" name="Rectangle 12">
            <a:extLst>
              <a:ext uri="{FF2B5EF4-FFF2-40B4-BE49-F238E27FC236}">
                <a16:creationId xmlns:a16="http://schemas.microsoft.com/office/drawing/2014/main" id="{84515679-E869-4448-4BFD-71303E5F91E9}"/>
              </a:ext>
            </a:extLst>
          </p:cNvPr>
          <p:cNvSpPr/>
          <p:nvPr/>
        </p:nvSpPr>
        <p:spPr>
          <a:xfrm>
            <a:off x="85725" y="6438900"/>
            <a:ext cx="3362325" cy="352425"/>
          </a:xfrm>
          <a:prstGeom prst="rect">
            <a:avLst/>
          </a:prstGeom>
          <a:solidFill>
            <a:srgbClr val="91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4" descr="Fig 44">
            <a:extLst>
              <a:ext uri="{FF2B5EF4-FFF2-40B4-BE49-F238E27FC236}">
                <a16:creationId xmlns:a16="http://schemas.microsoft.com/office/drawing/2014/main" id="{8D552DE8-7D1F-D750-7AB5-0961ECDF9A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195" b="1021"/>
          <a:stretch/>
        </p:blipFill>
        <p:spPr bwMode="auto">
          <a:xfrm>
            <a:off x="7053842" y="2803021"/>
            <a:ext cx="3746705" cy="337394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ndustrial Gearbox-Main features and applications">
            <a:extLst>
              <a:ext uri="{FF2B5EF4-FFF2-40B4-BE49-F238E27FC236}">
                <a16:creationId xmlns:a16="http://schemas.microsoft.com/office/drawing/2014/main" id="{65633713-1A71-5942-57EB-2E4F09890A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4776" y="1306483"/>
            <a:ext cx="2646091" cy="14965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Read An Electric Motor Nameplate | Mawdsleys">
            <a:extLst>
              <a:ext uri="{FF2B5EF4-FFF2-40B4-BE49-F238E27FC236}">
                <a16:creationId xmlns:a16="http://schemas.microsoft.com/office/drawing/2014/main" id="{C7B204E5-3EB4-CE0B-C06E-44B13FC750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6956" y="1306483"/>
            <a:ext cx="2710131" cy="16634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3DC075B-CA6F-750A-C11B-E4629B5B8346}"/>
              </a:ext>
            </a:extLst>
          </p:cNvPr>
          <p:cNvSpPr/>
          <p:nvPr/>
        </p:nvSpPr>
        <p:spPr>
          <a:xfrm>
            <a:off x="7215188" y="2131219"/>
            <a:ext cx="290512" cy="71437"/>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1DEE2E7-8523-26D0-8F2E-B80C0FB1FDEF}"/>
              </a:ext>
            </a:extLst>
          </p:cNvPr>
          <p:cNvSpPr/>
          <p:nvPr/>
        </p:nvSpPr>
        <p:spPr>
          <a:xfrm>
            <a:off x="6398419" y="2309814"/>
            <a:ext cx="800100" cy="228600"/>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7781248"/>
      </p:ext>
    </p:extLst>
  </p:cSld>
  <p:clrMapOvr>
    <a:masterClrMapping/>
  </p:clrMapOvr>
</p:sld>
</file>

<file path=ppt/theme/theme1.xml><?xml version="1.0" encoding="utf-8"?>
<a:theme xmlns:a="http://schemas.openxmlformats.org/drawingml/2006/main" name="2020 PPT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 PPT Template slide master" id="{DA76AA7C-593C-4DE6-BB3A-220A2209D822}" vid="{3DDC3886-5C96-4431-AD78-ECDD1237CC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5926</TotalTime>
  <Words>1941</Words>
  <Application>Microsoft Macintosh PowerPoint</Application>
  <PresentationFormat>Widescreen</PresentationFormat>
  <Paragraphs>415</Paragraphs>
  <Slides>48</Slides>
  <Notes>48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Biome Light</vt:lpstr>
      <vt:lpstr>Calibri</vt:lpstr>
      <vt:lpstr>Calibri Light</vt:lpstr>
      <vt:lpstr>Times New Roman</vt:lpstr>
      <vt:lpstr>2020 PPT Template</vt:lpstr>
      <vt:lpstr>Vibration Analysis and Thermography</vt:lpstr>
      <vt:lpstr>MEET THE TEAM</vt:lpstr>
      <vt:lpstr>Vibration and Infrared Thermography– What is it?</vt:lpstr>
      <vt:lpstr>The Evolution of Vibration and Thermal Analysis </vt:lpstr>
      <vt:lpstr>Vibration Analysis– Aggregate industry applications</vt:lpstr>
      <vt:lpstr>Vibration Analysis– Other Industrial Applications</vt:lpstr>
      <vt:lpstr>Vibration Analysis– Special Applications</vt:lpstr>
      <vt:lpstr>Vibration Analysis – What is the process?</vt:lpstr>
      <vt:lpstr>Vibration Analysis– Choosing the right assets</vt:lpstr>
      <vt:lpstr>Vibration Analysis– Tools of the Trade</vt:lpstr>
      <vt:lpstr>Vibration Analysis– Data Collection</vt:lpstr>
      <vt:lpstr>Vibration Analysis– Fault types</vt:lpstr>
      <vt:lpstr>Vibration Analysis–Misalignments</vt:lpstr>
      <vt:lpstr>Vibration Analysis–Bearing Faults</vt:lpstr>
      <vt:lpstr>Vibration Analysis–Imbalance</vt:lpstr>
      <vt:lpstr>Vibration Analysis–Gear Issues</vt:lpstr>
      <vt:lpstr>Vibration Analysis–Screen Orbits</vt:lpstr>
      <vt:lpstr>Vibration Analysis– Screen Orbits</vt:lpstr>
      <vt:lpstr>Vibration Analysis– Reviewing the Data</vt:lpstr>
      <vt:lpstr>Vibration Analysis– Fault Diagnosis</vt:lpstr>
      <vt:lpstr>Vibration Analysis– Reporting</vt:lpstr>
      <vt:lpstr>Vibration Analysis– Asset Condition</vt:lpstr>
      <vt:lpstr>Vibration Analysis– Asset Environment</vt:lpstr>
      <vt:lpstr>Vibration Analysis– Prioritization</vt:lpstr>
      <vt:lpstr>Infrared Thermography </vt:lpstr>
      <vt:lpstr>Infrared Thermography </vt:lpstr>
      <vt:lpstr>Infrared Thermography-Safety and PPE</vt:lpstr>
      <vt:lpstr>Infrared Thermography – Common Industry Applications</vt:lpstr>
      <vt:lpstr>Infrared Thermography – Other Industries </vt:lpstr>
      <vt:lpstr>Infrared Thermography– Data Collection</vt:lpstr>
      <vt:lpstr>Infrared Thermography– Fault types</vt:lpstr>
      <vt:lpstr>Infrared Thermography–Loose/Corroded Components</vt:lpstr>
      <vt:lpstr>Infrared Thermography–Overheating</vt:lpstr>
      <vt:lpstr>Infrared Thermography–Mechanical Issues</vt:lpstr>
      <vt:lpstr>Infrared Thermography–Reporting</vt:lpstr>
      <vt:lpstr>Building a complete report</vt:lpstr>
      <vt:lpstr>What to do with the Report</vt:lpstr>
      <vt:lpstr>Prioritizing the data</vt:lpstr>
      <vt:lpstr>Planning</vt:lpstr>
      <vt:lpstr>Execution</vt:lpstr>
      <vt:lpstr>Review</vt:lpstr>
      <vt:lpstr>How Does This Add Value?</vt:lpstr>
      <vt:lpstr>How Does This Add Value?</vt:lpstr>
      <vt:lpstr>How Does This Add Value?</vt:lpstr>
      <vt:lpstr>How Does This Add Value?</vt:lpstr>
      <vt:lpstr>How Does This Add Value?</vt:lpstr>
      <vt:lpstr>Analyzing Value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OPTIMIZE YOUR CRUSHING</dc:title>
  <dc:creator>Tim Meighan</dc:creator>
  <cp:lastModifiedBy>Kendra Miriani</cp:lastModifiedBy>
  <cp:revision>4</cp:revision>
  <cp:lastPrinted>2025-01-06T13:50:30Z</cp:lastPrinted>
  <dcterms:modified xsi:type="dcterms:W3CDTF">2025-02-17T14:19:05Z</dcterms:modified>
</cp:coreProperties>
</file>