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5" r:id="rId4"/>
    <p:sldId id="289" r:id="rId5"/>
    <p:sldId id="318" r:id="rId6"/>
    <p:sldId id="288" r:id="rId7"/>
    <p:sldId id="304" r:id="rId8"/>
    <p:sldId id="325" r:id="rId9"/>
    <p:sldId id="326" r:id="rId10"/>
    <p:sldId id="302" r:id="rId11"/>
    <p:sldId id="301" r:id="rId12"/>
    <p:sldId id="299" r:id="rId13"/>
    <p:sldId id="298" r:id="rId14"/>
    <p:sldId id="297" r:id="rId15"/>
    <p:sldId id="328" r:id="rId16"/>
    <p:sldId id="296" r:id="rId17"/>
    <p:sldId id="295" r:id="rId18"/>
    <p:sldId id="294" r:id="rId19"/>
    <p:sldId id="293" r:id="rId20"/>
    <p:sldId id="320" r:id="rId21"/>
    <p:sldId id="330" r:id="rId22"/>
    <p:sldId id="310" r:id="rId23"/>
    <p:sldId id="329"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48"/>
    <a:srgbClr val="499588"/>
    <a:srgbClr val="2F73B6"/>
    <a:srgbClr val="2B71B8"/>
    <a:srgbClr val="FFCCFF"/>
    <a:srgbClr val="09104A"/>
    <a:srgbClr val="081449"/>
    <a:srgbClr val="AF6322"/>
    <a:srgbClr val="707070"/>
    <a:srgbClr val="303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9" autoAdjust="0"/>
    <p:restoredTop sz="91826" autoAdjust="0"/>
  </p:normalViewPr>
  <p:slideViewPr>
    <p:cSldViewPr snapToGrid="0" snapToObjects="1">
      <p:cViewPr varScale="1">
        <p:scale>
          <a:sx n="70" d="100"/>
          <a:sy n="70" d="100"/>
        </p:scale>
        <p:origin x="216" y="66"/>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5.xml" Id="rId8" /><Relationship Type="http://schemas.openxmlformats.org/officeDocument/2006/relationships/slide" Target="slides/slide10.xml" Id="rId13" /><Relationship Type="http://schemas.openxmlformats.org/officeDocument/2006/relationships/slide" Target="slides/slide15.xml" Id="rId18" /><Relationship Type="http://schemas.openxmlformats.org/officeDocument/2006/relationships/notesMaster" Target="notesMasters/notesMaster1.xml" Id="rId26" /><Relationship Type="http://schemas.openxmlformats.org/officeDocument/2006/relationships/slide" Target="slides/slide18.xml" Id="rId21" /><Relationship Type="http://schemas.openxmlformats.org/officeDocument/2006/relationships/slide" Target="slides/slide4.xml" Id="rId7" /><Relationship Type="http://schemas.openxmlformats.org/officeDocument/2006/relationships/slide" Target="slides/slide9.xml" Id="rId12" /><Relationship Type="http://schemas.openxmlformats.org/officeDocument/2006/relationships/slide" Target="slides/slide14.xml" Id="rId17" /><Relationship Type="http://schemas.openxmlformats.org/officeDocument/2006/relationships/slide" Target="slides/slide22.xml" Id="rId25" /><Relationship Type="http://schemas.openxmlformats.org/officeDocument/2006/relationships/slide" Target="slides/slide13.xml" Id="rId16" /><Relationship Type="http://schemas.openxmlformats.org/officeDocument/2006/relationships/slide" Target="slides/slide17.xml" Id="rId20" /><Relationship Type="http://schemas.openxmlformats.org/officeDocument/2006/relationships/theme" Target="theme/theme1.xml" Id="rId29" /><Relationship Type="http://schemas.openxmlformats.org/officeDocument/2006/relationships/slideMaster" Target="slideMasters/slideMaster1.xml" Id="rId1" /><Relationship Type="http://schemas.openxmlformats.org/officeDocument/2006/relationships/slide" Target="slides/slide3.xml" Id="rId6" /><Relationship Type="http://schemas.openxmlformats.org/officeDocument/2006/relationships/slide" Target="slides/slide8.xml" Id="rId11" /><Relationship Type="http://schemas.openxmlformats.org/officeDocument/2006/relationships/slide" Target="slides/slide21.xml" Id="rId24" /><Relationship Type="http://schemas.openxmlformats.org/officeDocument/2006/relationships/slide" Target="slides/slide2.xml" Id="rId5" /><Relationship Type="http://schemas.openxmlformats.org/officeDocument/2006/relationships/slide" Target="slides/slide12.xml" Id="rId15" /><Relationship Type="http://schemas.openxmlformats.org/officeDocument/2006/relationships/slide" Target="slides/slide20.xml" Id="rId23" /><Relationship Type="http://schemas.openxmlformats.org/officeDocument/2006/relationships/viewProps" Target="viewProps.xml" Id="rId28" /><Relationship Type="http://schemas.openxmlformats.org/officeDocument/2006/relationships/slide" Target="slides/slide7.xml" Id="rId10" /><Relationship Type="http://schemas.openxmlformats.org/officeDocument/2006/relationships/slide" Target="slides/slide16.xml" Id="rId19" /><Relationship Type="http://schemas.microsoft.com/office/2016/11/relationships/changesInfo" Target="changesInfos/changesInfo1.xml" Id="rId31" /><Relationship Type="http://schemas.openxmlformats.org/officeDocument/2006/relationships/slide" Target="slides/slide1.xml" Id="rId4" /><Relationship Type="http://schemas.openxmlformats.org/officeDocument/2006/relationships/slide" Target="slides/slide6.xml" Id="rId9" /><Relationship Type="http://schemas.openxmlformats.org/officeDocument/2006/relationships/slide" Target="slides/slide11.xml" Id="rId14" /><Relationship Type="http://schemas.openxmlformats.org/officeDocument/2006/relationships/slide" Target="slides/slide19.xml" Id="rId22" /><Relationship Type="http://schemas.openxmlformats.org/officeDocument/2006/relationships/presProps" Target="presProps.xml" Id="rId27" /><Relationship Type="http://schemas.openxmlformats.org/officeDocument/2006/relationships/tableStyles" Target="tableStyles.xml" Id="rId30"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cker, Emily" userId="114b6002-592b-40fb-8391-94617da1f9ff" providerId="ADAL" clId="{4CC462A5-7331-43BD-886D-2A0CF164560F}"/>
    <pc:docChg chg="undo custSel addSld delSld modSld">
      <pc:chgData name="Rucker, Emily" userId="114b6002-592b-40fb-8391-94617da1f9ff" providerId="ADAL" clId="{4CC462A5-7331-43BD-886D-2A0CF164560F}" dt="2026-02-10T19:51:26.163" v="422" actId="20577"/>
      <pc:docMkLst>
        <pc:docMk/>
      </pc:docMkLst>
      <pc:sldChg chg="modSp mod">
        <pc:chgData name="Rucker, Emily" userId="114b6002-592b-40fb-8391-94617da1f9ff" providerId="ADAL" clId="{4CC462A5-7331-43BD-886D-2A0CF164560F}" dt="2026-02-10T19:51:26.163" v="422" actId="20577"/>
        <pc:sldMkLst>
          <pc:docMk/>
          <pc:sldMk cId="1401650348" sldId="265"/>
        </pc:sldMkLst>
        <pc:spChg chg="mod">
          <ac:chgData name="Rucker, Emily" userId="114b6002-592b-40fb-8391-94617da1f9ff" providerId="ADAL" clId="{4CC462A5-7331-43BD-886D-2A0CF164560F}" dt="2026-02-10T19:51:26.163" v="422" actId="20577"/>
          <ac:spMkLst>
            <pc:docMk/>
            <pc:sldMk cId="1401650348" sldId="265"/>
            <ac:spMk id="5" creationId="{00000000-0000-0000-0000-000000000000}"/>
          </ac:spMkLst>
        </pc:spChg>
      </pc:sldChg>
      <pc:sldChg chg="add del">
        <pc:chgData name="Rucker, Emily" userId="114b6002-592b-40fb-8391-94617da1f9ff" providerId="ADAL" clId="{4CC462A5-7331-43BD-886D-2A0CF164560F}" dt="2026-02-09T18:36:01.595" v="99" actId="47"/>
        <pc:sldMkLst>
          <pc:docMk/>
          <pc:sldMk cId="867875080" sldId="295"/>
        </pc:sldMkLst>
      </pc:sldChg>
      <pc:sldChg chg="del">
        <pc:chgData name="Rucker, Emily" userId="114b6002-592b-40fb-8391-94617da1f9ff" providerId="ADAL" clId="{4CC462A5-7331-43BD-886D-2A0CF164560F}" dt="2026-02-09T18:34:45.816" v="95" actId="47"/>
        <pc:sldMkLst>
          <pc:docMk/>
          <pc:sldMk cId="2546662337" sldId="300"/>
        </pc:sldMkLst>
      </pc:sldChg>
      <pc:sldChg chg="del">
        <pc:chgData name="Rucker, Emily" userId="114b6002-592b-40fb-8391-94617da1f9ff" providerId="ADAL" clId="{4CC462A5-7331-43BD-886D-2A0CF164560F}" dt="2026-02-09T18:33:10.498" v="10" actId="47"/>
        <pc:sldMkLst>
          <pc:docMk/>
          <pc:sldMk cId="2350690144" sldId="303"/>
        </pc:sldMkLst>
      </pc:sldChg>
      <pc:sldChg chg="modSp mod">
        <pc:chgData name="Rucker, Emily" userId="114b6002-592b-40fb-8391-94617da1f9ff" providerId="ADAL" clId="{4CC462A5-7331-43BD-886D-2A0CF164560F}" dt="2026-02-09T18:32:43.700" v="9" actId="20577"/>
        <pc:sldMkLst>
          <pc:docMk/>
          <pc:sldMk cId="1102084657" sldId="318"/>
        </pc:sldMkLst>
        <pc:spChg chg="mod">
          <ac:chgData name="Rucker, Emily" userId="114b6002-592b-40fb-8391-94617da1f9ff" providerId="ADAL" clId="{4CC462A5-7331-43BD-886D-2A0CF164560F}" dt="2026-02-09T18:32:43.700" v="9" actId="20577"/>
          <ac:spMkLst>
            <pc:docMk/>
            <pc:sldMk cId="1102084657" sldId="318"/>
            <ac:spMk id="2" creationId="{00000000-0000-0000-0000-000000000000}"/>
          </ac:spMkLst>
        </pc:spChg>
      </pc:sldChg>
      <pc:sldChg chg="del">
        <pc:chgData name="Rucker, Emily" userId="114b6002-592b-40fb-8391-94617da1f9ff" providerId="ADAL" clId="{4CC462A5-7331-43BD-886D-2A0CF164560F}" dt="2026-02-10T19:51:22.994" v="421" actId="47"/>
        <pc:sldMkLst>
          <pc:docMk/>
          <pc:sldMk cId="795486048" sldId="322"/>
        </pc:sldMkLst>
      </pc:sldChg>
      <pc:sldChg chg="del">
        <pc:chgData name="Rucker, Emily" userId="114b6002-592b-40fb-8391-94617da1f9ff" providerId="ADAL" clId="{4CC462A5-7331-43BD-886D-2A0CF164560F}" dt="2026-02-09T18:36:53.985" v="101" actId="47"/>
        <pc:sldMkLst>
          <pc:docMk/>
          <pc:sldMk cId="2183944253" sldId="323"/>
        </pc:sldMkLst>
      </pc:sldChg>
      <pc:sldChg chg="del">
        <pc:chgData name="Rucker, Emily" userId="114b6002-592b-40fb-8391-94617da1f9ff" providerId="ADAL" clId="{4CC462A5-7331-43BD-886D-2A0CF164560F}" dt="2026-02-09T18:36:56.531" v="102" actId="47"/>
        <pc:sldMkLst>
          <pc:docMk/>
          <pc:sldMk cId="2207779928" sldId="324"/>
        </pc:sldMkLst>
      </pc:sldChg>
      <pc:sldChg chg="modSp mod">
        <pc:chgData name="Rucker, Emily" userId="114b6002-592b-40fb-8391-94617da1f9ff" providerId="ADAL" clId="{4CC462A5-7331-43BD-886D-2A0CF164560F}" dt="2026-02-09T18:34:12.724" v="94" actId="20577"/>
        <pc:sldMkLst>
          <pc:docMk/>
          <pc:sldMk cId="31464092" sldId="325"/>
        </pc:sldMkLst>
        <pc:spChg chg="mod">
          <ac:chgData name="Rucker, Emily" userId="114b6002-592b-40fb-8391-94617da1f9ff" providerId="ADAL" clId="{4CC462A5-7331-43BD-886D-2A0CF164560F}" dt="2026-02-09T18:34:12.724" v="94" actId="20577"/>
          <ac:spMkLst>
            <pc:docMk/>
            <pc:sldMk cId="31464092" sldId="325"/>
            <ac:spMk id="2" creationId="{FE2EF394-6603-FC08-DC39-978CCAC5CF4A}"/>
          </ac:spMkLst>
        </pc:spChg>
      </pc:sldChg>
      <pc:sldChg chg="add del">
        <pc:chgData name="Rucker, Emily" userId="114b6002-592b-40fb-8391-94617da1f9ff" providerId="ADAL" clId="{4CC462A5-7331-43BD-886D-2A0CF164560F}" dt="2026-02-09T18:36:22.651" v="100" actId="47"/>
        <pc:sldMkLst>
          <pc:docMk/>
          <pc:sldMk cId="2276362347" sldId="330"/>
        </pc:sldMkLst>
      </pc:sldChg>
      <pc:sldChg chg="modSp new mod">
        <pc:chgData name="Rucker, Emily" userId="114b6002-592b-40fb-8391-94617da1f9ff" providerId="ADAL" clId="{4CC462A5-7331-43BD-886D-2A0CF164560F}" dt="2026-02-09T18:39:07.181" v="420" actId="20577"/>
        <pc:sldMkLst>
          <pc:docMk/>
          <pc:sldMk cId="2728430092" sldId="330"/>
        </pc:sldMkLst>
        <pc:spChg chg="mod">
          <ac:chgData name="Rucker, Emily" userId="114b6002-592b-40fb-8391-94617da1f9ff" providerId="ADAL" clId="{4CC462A5-7331-43BD-886D-2A0CF164560F}" dt="2026-02-09T18:39:07.181" v="420" actId="20577"/>
          <ac:spMkLst>
            <pc:docMk/>
            <pc:sldMk cId="2728430092" sldId="330"/>
            <ac:spMk id="2" creationId="{D060E7A9-AFFD-3F0F-2FFB-DE63FB2F61DE}"/>
          </ac:spMkLst>
        </pc:spChg>
        <pc:spChg chg="mod">
          <ac:chgData name="Rucker, Emily" userId="114b6002-592b-40fb-8391-94617da1f9ff" providerId="ADAL" clId="{4CC462A5-7331-43BD-886D-2A0CF164560F}" dt="2026-02-09T18:38:49.216" v="315" actId="20577"/>
          <ac:spMkLst>
            <pc:docMk/>
            <pc:sldMk cId="2728430092" sldId="330"/>
            <ac:spMk id="3" creationId="{2983E190-BFA5-EC05-E7E6-86144E1BB61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FC7933-C704-A549-8069-33005EBC846D}"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A6AD9-4CD3-1342-89D9-2181E2E58D0B}" type="slidenum">
              <a:rPr lang="en-US" smtClean="0"/>
              <a:t>‹#›</a:t>
            </a:fld>
            <a:endParaRPr lang="en-US"/>
          </a:p>
        </p:txBody>
      </p:sp>
    </p:spTree>
    <p:extLst>
      <p:ext uri="{BB962C8B-B14F-4D97-AF65-F5344CB8AC3E}">
        <p14:creationId xmlns:p14="http://schemas.microsoft.com/office/powerpoint/2010/main" val="204442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FA6AD9-4CD3-1342-89D9-2181E2E58D0B}" type="slidenum">
              <a:rPr lang="en-US" smtClean="0"/>
              <a:t>1</a:t>
            </a:fld>
            <a:endParaRPr lang="en-US"/>
          </a:p>
        </p:txBody>
      </p:sp>
    </p:spTree>
    <p:extLst>
      <p:ext uri="{BB962C8B-B14F-4D97-AF65-F5344CB8AC3E}">
        <p14:creationId xmlns:p14="http://schemas.microsoft.com/office/powerpoint/2010/main" val="3427465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5415" b="201"/>
          <a:stretch/>
        </p:blipFill>
        <p:spPr>
          <a:xfrm>
            <a:off x="0" y="0"/>
            <a:ext cx="12192000" cy="6858858"/>
          </a:xfrm>
          <a:prstGeom prst="rect">
            <a:avLst/>
          </a:prstGeom>
        </p:spPr>
      </p:pic>
      <p:sp>
        <p:nvSpPr>
          <p:cNvPr id="8" name="Rectangle 7">
            <a:extLst>
              <a:ext uri="{FF2B5EF4-FFF2-40B4-BE49-F238E27FC236}">
                <a16:creationId xmlns:a16="http://schemas.microsoft.com/office/drawing/2014/main" id="{3B653171-643F-D042-A4D5-55A21B1D2A3E}"/>
              </a:ext>
            </a:extLst>
          </p:cNvPr>
          <p:cNvSpPr/>
          <p:nvPr userDrawn="1"/>
        </p:nvSpPr>
        <p:spPr>
          <a:xfrm>
            <a:off x="0" y="0"/>
            <a:ext cx="12201527" cy="6858000"/>
          </a:xfrm>
          <a:prstGeom prst="rect">
            <a:avLst/>
          </a:prstGeom>
          <a:solidFill>
            <a:srgbClr val="1F4D7C">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587CE-88AF-1D4C-969A-907F0CDBB8F3}"/>
              </a:ext>
            </a:extLst>
          </p:cNvPr>
          <p:cNvSpPr>
            <a:spLocks noGrp="1"/>
          </p:cNvSpPr>
          <p:nvPr>
            <p:ph type="ctrTitle"/>
          </p:nvPr>
        </p:nvSpPr>
        <p:spPr>
          <a:xfrm>
            <a:off x="330544" y="1447722"/>
            <a:ext cx="9144000" cy="1277937"/>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6BD19965-B15B-9242-88A6-05A1345D1E65}"/>
              </a:ext>
            </a:extLst>
          </p:cNvPr>
          <p:cNvSpPr>
            <a:spLocks noGrp="1"/>
          </p:cNvSpPr>
          <p:nvPr>
            <p:ph type="dt" sz="half" idx="10"/>
          </p:nvPr>
        </p:nvSpPr>
        <p:spPr>
          <a:xfrm>
            <a:off x="419099" y="4848226"/>
            <a:ext cx="8105776" cy="1043702"/>
          </a:xfrm>
        </p:spPr>
        <p:txBody>
          <a:bodyPr/>
          <a:lstStyle>
            <a:lvl1pPr>
              <a:spcBef>
                <a:spcPts val="400"/>
              </a:spcBef>
              <a:defRPr sz="1800">
                <a:solidFill>
                  <a:schemeClr val="bg1"/>
                </a:solidFill>
                <a:latin typeface="Arial" panose="020B0604020202020204" pitchFamily="34" charset="0"/>
                <a:cs typeface="Arial" panose="020B0604020202020204" pitchFamily="34" charset="0"/>
              </a:defRPr>
            </a:lvl1pPr>
          </a:lstStyle>
          <a:p>
            <a:r>
              <a:rPr lang="en-US" dirty="0"/>
              <a:t>Presenter Names</a:t>
            </a:r>
          </a:p>
          <a:p>
            <a:r>
              <a:rPr lang="en-US" dirty="0"/>
              <a:t>Date</a:t>
            </a:r>
          </a:p>
        </p:txBody>
      </p:sp>
      <p:pic>
        <p:nvPicPr>
          <p:cNvPr id="9" name="Picture 8">
            <a:extLst>
              <a:ext uri="{FF2B5EF4-FFF2-40B4-BE49-F238E27FC236}">
                <a16:creationId xmlns:a16="http://schemas.microsoft.com/office/drawing/2014/main" id="{CB4263CE-35A8-1E42-B21D-9995A2CD5567}"/>
              </a:ext>
            </a:extLst>
          </p:cNvPr>
          <p:cNvPicPr>
            <a:picLocks noChangeAspect="1"/>
          </p:cNvPicPr>
          <p:nvPr userDrawn="1"/>
        </p:nvPicPr>
        <p:blipFill>
          <a:blip r:embed="rId3"/>
          <a:stretch>
            <a:fillRect/>
          </a:stretch>
        </p:blipFill>
        <p:spPr>
          <a:xfrm>
            <a:off x="9587475" y="3325654"/>
            <a:ext cx="2604525" cy="3532346"/>
          </a:xfrm>
          <a:prstGeom prst="rect">
            <a:avLst/>
          </a:prstGeom>
        </p:spPr>
      </p:pic>
      <p:pic>
        <p:nvPicPr>
          <p:cNvPr id="10" name="Picture 9">
            <a:extLst>
              <a:ext uri="{FF2B5EF4-FFF2-40B4-BE49-F238E27FC236}">
                <a16:creationId xmlns:a16="http://schemas.microsoft.com/office/drawing/2014/main" id="{DC0BF41B-321F-6347-941C-EEF96C5A5F99}"/>
              </a:ext>
            </a:extLst>
          </p:cNvPr>
          <p:cNvPicPr>
            <a:picLocks noChangeAspect="1"/>
          </p:cNvPicPr>
          <p:nvPr userDrawn="1"/>
        </p:nvPicPr>
        <p:blipFill>
          <a:blip r:embed="rId4"/>
          <a:stretch>
            <a:fillRect/>
          </a:stretch>
        </p:blipFill>
        <p:spPr>
          <a:xfrm>
            <a:off x="330544" y="229973"/>
            <a:ext cx="4559494" cy="684427"/>
          </a:xfrm>
          <a:prstGeom prst="rect">
            <a:avLst/>
          </a:prstGeom>
        </p:spPr>
      </p:pic>
      <p:sp>
        <p:nvSpPr>
          <p:cNvPr id="5" name="Footer Placeholder 4">
            <a:extLst>
              <a:ext uri="{FF2B5EF4-FFF2-40B4-BE49-F238E27FC236}">
                <a16:creationId xmlns:a16="http://schemas.microsoft.com/office/drawing/2014/main" id="{CB27FE13-F81D-C84F-8B2B-4D9935B36466}"/>
              </a:ext>
            </a:extLst>
          </p:cNvPr>
          <p:cNvSpPr>
            <a:spLocks noGrp="1"/>
          </p:cNvSpPr>
          <p:nvPr>
            <p:ph type="ftr" sz="quarter" idx="11"/>
          </p:nvPr>
        </p:nvSpPr>
        <p:spPr>
          <a:xfrm>
            <a:off x="419099" y="6298161"/>
            <a:ext cx="7134225" cy="471487"/>
          </a:xfrm>
        </p:spPr>
        <p:txBody>
          <a:bodyPr/>
          <a:lstStyle>
            <a:lvl1pPr algn="l">
              <a:defRPr sz="900">
                <a:solidFill>
                  <a:schemeClr val="bg1"/>
                </a:solidFill>
                <a:latin typeface="Arial" panose="020B0604020202020204" pitchFamily="34" charset="0"/>
                <a:cs typeface="Arial" panose="020B0604020202020204" pitchFamily="34" charset="0"/>
              </a:defRPr>
            </a:lvl1pPr>
          </a:lstStyle>
          <a:p>
            <a:r>
              <a:rPr lang="en-US" dirty="0"/>
              <a:t>© Warner Norcross + Judd LL</a:t>
            </a:r>
            <a:r>
              <a:rPr lang="en-US" spc="-100" dirty="0"/>
              <a:t>P</a:t>
            </a:r>
          </a:p>
          <a:p>
            <a:r>
              <a:rPr lang="en-US" dirty="0"/>
              <a:t>These materials are for educational use only. This is not legal advice and does not create an attorney-client relationship.</a:t>
            </a:r>
          </a:p>
          <a:p>
            <a:endParaRPr lang="en-US" dirty="0"/>
          </a:p>
        </p:txBody>
      </p:sp>
    </p:spTree>
    <p:extLst>
      <p:ext uri="{BB962C8B-B14F-4D97-AF65-F5344CB8AC3E}">
        <p14:creationId xmlns:p14="http://schemas.microsoft.com/office/powerpoint/2010/main" val="3314339235"/>
      </p:ext>
    </p:extLst>
  </p:cSld>
  <p:clrMapOvr>
    <a:masterClrMapping/>
  </p:clrMapOvr>
  <p:hf sldNum="0" hdr="0" dt="0"/>
</p:sldLayout>
</file>

<file path=ppt/slideLayouts/slideLayout2.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2F73B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41CFBB1-F847-174A-8EAF-AD1E8FB15CC2}"/>
              </a:ext>
            </a:extLst>
          </p:cNvPr>
          <p:cNvPicPr>
            <a:picLocks noChangeAspect="1"/>
          </p:cNvPicPr>
          <p:nvPr userDrawn="1"/>
        </p:nvPicPr>
        <p:blipFill>
          <a:blip r:embed="rId3"/>
          <a:stretch>
            <a:fillRect/>
          </a:stretch>
        </p:blipFill>
        <p:spPr>
          <a:xfrm>
            <a:off x="9576486" y="3313113"/>
            <a:ext cx="2615514" cy="3544885"/>
          </a:xfrm>
          <a:prstGeom prst="rect">
            <a:avLst/>
          </a:prstGeom>
        </p:spPr>
      </p:pic>
      <p:pic>
        <p:nvPicPr>
          <p:cNvPr id="9" name="Picture 8">
            <a:extLst>
              <a:ext uri="{FF2B5EF4-FFF2-40B4-BE49-F238E27FC236}">
                <a16:creationId xmlns:a16="http://schemas.microsoft.com/office/drawing/2014/main" id="{921D8568-9A01-484B-B851-827B5BAD9A27}"/>
              </a:ext>
            </a:extLst>
          </p:cNvPr>
          <p:cNvPicPr>
            <a:picLocks noChangeAspect="1"/>
          </p:cNvPicPr>
          <p:nvPr userDrawn="1"/>
        </p:nvPicPr>
        <p:blipFill>
          <a:blip r:embed="rId4"/>
          <a:stretch>
            <a:fillRect/>
          </a:stretch>
        </p:blipFill>
        <p:spPr>
          <a:xfrm>
            <a:off x="330544" y="229973"/>
            <a:ext cx="4559494" cy="684427"/>
          </a:xfrm>
          <a:prstGeom prst="rect">
            <a:avLst/>
          </a:prstGeom>
        </p:spPr>
      </p:pic>
      <p:sp>
        <p:nvSpPr>
          <p:cNvPr id="6" name="Slide Number Placeholder 5">
            <a:extLst>
              <a:ext uri="{FF2B5EF4-FFF2-40B4-BE49-F238E27FC236}">
                <a16:creationId xmlns:a16="http://schemas.microsoft.com/office/drawing/2014/main" id="{B8376A6F-0EFB-8346-8815-3585450F618E}"/>
              </a:ext>
            </a:extLst>
          </p:cNvPr>
          <p:cNvSpPr>
            <a:spLocks noGrp="1"/>
          </p:cNvSpPr>
          <p:nvPr>
            <p:ph type="sldNum" sz="quarter" idx="12"/>
          </p:nvPr>
        </p:nvSpPr>
        <p:spPr/>
        <p:txBody>
          <a:bodyPr/>
          <a:lstStyle/>
          <a:p>
            <a:fld id="{134963C9-8782-3D49-8550-AD3256CD0CA3}" type="slidenum">
              <a:rPr lang="en-US" smtClean="0"/>
              <a:t>‹#›</a:t>
            </a:fld>
            <a:endParaRPr lang="en-US"/>
          </a:p>
        </p:txBody>
      </p:sp>
      <p:sp>
        <p:nvSpPr>
          <p:cNvPr id="3" name="Content Placeholder 2">
            <a:extLst>
              <a:ext uri="{FF2B5EF4-FFF2-40B4-BE49-F238E27FC236}">
                <a16:creationId xmlns:a16="http://schemas.microsoft.com/office/drawing/2014/main" id="{7667B37E-0EF8-A047-B358-ADD790418758}"/>
              </a:ext>
            </a:extLst>
          </p:cNvPr>
          <p:cNvSpPr>
            <a:spLocks noGrp="1"/>
          </p:cNvSpPr>
          <p:nvPr>
            <p:ph idx="1"/>
          </p:nvPr>
        </p:nvSpPr>
        <p:spPr>
          <a:xfrm>
            <a:off x="838200" y="2657479"/>
            <a:ext cx="10515600" cy="3867146"/>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DAADC7F-18AD-0E4F-8435-AD2BFB7F6FA4}"/>
              </a:ext>
            </a:extLst>
          </p:cNvPr>
          <p:cNvSpPr>
            <a:spLocks noGrp="1"/>
          </p:cNvSpPr>
          <p:nvPr>
            <p:ph type="title"/>
          </p:nvPr>
        </p:nvSpPr>
        <p:spPr>
          <a:xfrm>
            <a:off x="838200" y="1307308"/>
            <a:ext cx="10515600" cy="95726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62763603"/>
      </p:ext>
    </p:extLst>
  </p:cSld>
  <p:clrMapOvr>
    <a:masterClrMapping/>
  </p:clrMapOvr>
</p:sldLayout>
</file>

<file path=ppt/slideLayouts/slideLayout3.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solidFill>
            <a:srgbClr val="499588">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41CFBB1-F847-174A-8EAF-AD1E8FB15CC2}"/>
              </a:ext>
            </a:extLst>
          </p:cNvPr>
          <p:cNvPicPr>
            <a:picLocks noChangeAspect="1"/>
          </p:cNvPicPr>
          <p:nvPr userDrawn="1"/>
        </p:nvPicPr>
        <p:blipFill>
          <a:blip r:embed="rId3"/>
          <a:stretch>
            <a:fillRect/>
          </a:stretch>
        </p:blipFill>
        <p:spPr>
          <a:xfrm>
            <a:off x="9576486" y="3313113"/>
            <a:ext cx="2615514" cy="3544885"/>
          </a:xfrm>
          <a:prstGeom prst="rect">
            <a:avLst/>
          </a:prstGeom>
        </p:spPr>
      </p:pic>
      <p:pic>
        <p:nvPicPr>
          <p:cNvPr id="9" name="Picture 8">
            <a:extLst>
              <a:ext uri="{FF2B5EF4-FFF2-40B4-BE49-F238E27FC236}">
                <a16:creationId xmlns:a16="http://schemas.microsoft.com/office/drawing/2014/main" id="{BBCBF2B3-FA05-504E-9D6E-56A555725F97}"/>
              </a:ext>
            </a:extLst>
          </p:cNvPr>
          <p:cNvPicPr>
            <a:picLocks noChangeAspect="1"/>
          </p:cNvPicPr>
          <p:nvPr userDrawn="1"/>
        </p:nvPicPr>
        <p:blipFill>
          <a:blip r:embed="rId4"/>
          <a:stretch>
            <a:fillRect/>
          </a:stretch>
        </p:blipFill>
        <p:spPr>
          <a:xfrm>
            <a:off x="330544" y="229973"/>
            <a:ext cx="4559494" cy="684427"/>
          </a:xfrm>
          <a:prstGeom prst="rect">
            <a:avLst/>
          </a:prstGeom>
        </p:spPr>
      </p:pic>
      <p:sp>
        <p:nvSpPr>
          <p:cNvPr id="6" name="Slide Number Placeholder 5">
            <a:extLst>
              <a:ext uri="{FF2B5EF4-FFF2-40B4-BE49-F238E27FC236}">
                <a16:creationId xmlns:a16="http://schemas.microsoft.com/office/drawing/2014/main" id="{7171F3E0-EB96-FA41-BB9E-9524AAD9D384}"/>
              </a:ext>
            </a:extLst>
          </p:cNvPr>
          <p:cNvSpPr>
            <a:spLocks noGrp="1"/>
          </p:cNvSpPr>
          <p:nvPr>
            <p:ph type="sldNum" sz="quarter" idx="12"/>
          </p:nvPr>
        </p:nvSpPr>
        <p:spPr/>
        <p:txBody>
          <a:bodyPr/>
          <a:lstStyle/>
          <a:p>
            <a:fld id="{134963C9-8782-3D49-8550-AD3256CD0CA3}" type="slidenum">
              <a:rPr lang="en-US" smtClean="0"/>
              <a:t>‹#›</a:t>
            </a:fld>
            <a:endParaRPr lang="en-US"/>
          </a:p>
        </p:txBody>
      </p:sp>
      <p:sp>
        <p:nvSpPr>
          <p:cNvPr id="10" name="Title 1">
            <a:extLst>
              <a:ext uri="{FF2B5EF4-FFF2-40B4-BE49-F238E27FC236}">
                <a16:creationId xmlns:a16="http://schemas.microsoft.com/office/drawing/2014/main" id="{2DAADC7F-18AD-0E4F-8435-AD2BFB7F6FA4}"/>
              </a:ext>
            </a:extLst>
          </p:cNvPr>
          <p:cNvSpPr>
            <a:spLocks noGrp="1"/>
          </p:cNvSpPr>
          <p:nvPr>
            <p:ph type="title"/>
          </p:nvPr>
        </p:nvSpPr>
        <p:spPr>
          <a:xfrm>
            <a:off x="838200" y="1307308"/>
            <a:ext cx="10515600" cy="95726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7667B37E-0EF8-A047-B358-ADD790418758}"/>
              </a:ext>
            </a:extLst>
          </p:cNvPr>
          <p:cNvSpPr>
            <a:spLocks noGrp="1"/>
          </p:cNvSpPr>
          <p:nvPr>
            <p:ph idx="1"/>
          </p:nvPr>
        </p:nvSpPr>
        <p:spPr>
          <a:xfrm>
            <a:off x="838200" y="2657479"/>
            <a:ext cx="10515600" cy="3867146"/>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7527330"/>
      </p:ext>
    </p:extLst>
  </p:cSld>
  <p:clrMapOvr>
    <a:masterClrMapping/>
  </p:clrMapOvr>
</p:sldLayout>
</file>

<file path=ppt/slideLayouts/slideLayout4.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6211"/>
          <a:stretch/>
        </p:blipFill>
        <p:spPr>
          <a:xfrm>
            <a:off x="0" y="0"/>
            <a:ext cx="10235120" cy="6853176"/>
          </a:xfrm>
          <a:prstGeom prst="rect">
            <a:avLst/>
          </a:prstGeom>
        </p:spPr>
      </p:pic>
      <p:sp>
        <p:nvSpPr>
          <p:cNvPr id="6" name="Rectangle 5">
            <a:extLst>
              <a:ext uri="{FF2B5EF4-FFF2-40B4-BE49-F238E27FC236}">
                <a16:creationId xmlns:a16="http://schemas.microsoft.com/office/drawing/2014/main" id="{8CCDBD0A-E848-CA43-A5FD-F76A77C35D3E}"/>
              </a:ext>
            </a:extLst>
          </p:cNvPr>
          <p:cNvSpPr/>
          <p:nvPr userDrawn="1"/>
        </p:nvSpPr>
        <p:spPr>
          <a:xfrm>
            <a:off x="10235120" y="0"/>
            <a:ext cx="1956880" cy="1615440"/>
          </a:xfrm>
          <a:prstGeom prst="rect">
            <a:avLst/>
          </a:prstGeom>
          <a:solidFill>
            <a:srgbClr val="484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10235120" cy="6853175"/>
          </a:xfrm>
          <a:prstGeom prst="rect">
            <a:avLst/>
          </a:prstGeom>
          <a:solidFill>
            <a:srgbClr val="AF6322">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FDF62F-6C94-5D41-9940-7CF7C884DEEE}"/>
              </a:ext>
            </a:extLst>
          </p:cNvPr>
          <p:cNvSpPr/>
          <p:nvPr userDrawn="1"/>
        </p:nvSpPr>
        <p:spPr>
          <a:xfrm>
            <a:off x="10235120" y="1614067"/>
            <a:ext cx="1956880" cy="5239108"/>
          </a:xfrm>
          <a:prstGeom prst="rect">
            <a:avLst/>
          </a:prstGeom>
          <a:solidFill>
            <a:srgbClr val="2F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DA7670-0D7F-894B-8C63-ED33605CB89C}"/>
              </a:ext>
            </a:extLst>
          </p:cNvPr>
          <p:cNvPicPr>
            <a:picLocks noChangeAspect="1"/>
          </p:cNvPicPr>
          <p:nvPr userDrawn="1"/>
        </p:nvPicPr>
        <p:blipFill>
          <a:blip r:embed="rId3"/>
          <a:stretch>
            <a:fillRect/>
          </a:stretch>
        </p:blipFill>
        <p:spPr>
          <a:xfrm>
            <a:off x="11625072" y="6379928"/>
            <a:ext cx="431800" cy="355600"/>
          </a:xfrm>
          <a:prstGeom prst="rect">
            <a:avLst/>
          </a:prstGeom>
        </p:spPr>
      </p:pic>
      <p:pic>
        <p:nvPicPr>
          <p:cNvPr id="9" name="Picture 8">
            <a:extLst>
              <a:ext uri="{FF2B5EF4-FFF2-40B4-BE49-F238E27FC236}">
                <a16:creationId xmlns:a16="http://schemas.microsoft.com/office/drawing/2014/main" id="{141CFBB1-F847-174A-8EAF-AD1E8FB15CC2}"/>
              </a:ext>
            </a:extLst>
          </p:cNvPr>
          <p:cNvPicPr>
            <a:picLocks noChangeAspect="1"/>
          </p:cNvPicPr>
          <p:nvPr userDrawn="1"/>
        </p:nvPicPr>
        <p:blipFill>
          <a:blip r:embed="rId4"/>
          <a:stretch>
            <a:fillRect/>
          </a:stretch>
        </p:blipFill>
        <p:spPr>
          <a:xfrm>
            <a:off x="10235120" y="5270"/>
            <a:ext cx="1956879" cy="2652217"/>
          </a:xfrm>
          <a:prstGeom prst="rect">
            <a:avLst/>
          </a:prstGeom>
        </p:spPr>
      </p:pic>
      <p:sp>
        <p:nvSpPr>
          <p:cNvPr id="2" name="Date Placeholder 1">
            <a:extLst>
              <a:ext uri="{FF2B5EF4-FFF2-40B4-BE49-F238E27FC236}">
                <a16:creationId xmlns:a16="http://schemas.microsoft.com/office/drawing/2014/main" id="{3CEA27A0-08C6-764F-BBC4-0CA7FA6EAA27}"/>
              </a:ext>
            </a:extLst>
          </p:cNvPr>
          <p:cNvSpPr>
            <a:spLocks noGrp="1"/>
          </p:cNvSpPr>
          <p:nvPr>
            <p:ph type="dt" sz="half" idx="10"/>
          </p:nvPr>
        </p:nvSpPr>
        <p:spPr/>
        <p:txBody>
          <a:bodyPr/>
          <a:lstStyle/>
          <a:p>
            <a:fld id="{50162311-53BA-7643-A6D4-8CECC2BD925F}" type="datetimeFigureOut">
              <a:rPr lang="en-US" smtClean="0"/>
              <a:t>2/10/2026</a:t>
            </a:fld>
            <a:endParaRPr lang="en-US"/>
          </a:p>
        </p:txBody>
      </p:sp>
      <p:sp>
        <p:nvSpPr>
          <p:cNvPr id="3" name="Footer Placeholder 2">
            <a:extLst>
              <a:ext uri="{FF2B5EF4-FFF2-40B4-BE49-F238E27FC236}">
                <a16:creationId xmlns:a16="http://schemas.microsoft.com/office/drawing/2014/main" id="{38C63060-01B1-FF48-9948-5E59DE442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65F9C7-82ED-E346-812C-D2B6096C1C82}"/>
              </a:ext>
            </a:extLst>
          </p:cNvPr>
          <p:cNvSpPr>
            <a:spLocks noGrp="1"/>
          </p:cNvSpPr>
          <p:nvPr>
            <p:ph type="sldNum" sz="quarter" idx="12"/>
          </p:nvPr>
        </p:nvSpPr>
        <p:spPr/>
        <p:txBody>
          <a:bodyPr/>
          <a:lstStyle/>
          <a:p>
            <a:fld id="{134963C9-8782-3D49-8550-AD3256CD0CA3}" type="slidenum">
              <a:rPr lang="en-US" smtClean="0"/>
              <a:t>‹#›</a:t>
            </a:fld>
            <a:endParaRPr lang="en-US"/>
          </a:p>
        </p:txBody>
      </p:sp>
      <p:sp>
        <p:nvSpPr>
          <p:cNvPr id="14" name="Title 1">
            <a:extLst>
              <a:ext uri="{FF2B5EF4-FFF2-40B4-BE49-F238E27FC236}">
                <a16:creationId xmlns:a16="http://schemas.microsoft.com/office/drawing/2014/main" id="{2DAADC7F-18AD-0E4F-8435-AD2BFB7F6FA4}"/>
              </a:ext>
            </a:extLst>
          </p:cNvPr>
          <p:cNvSpPr>
            <a:spLocks noGrp="1"/>
          </p:cNvSpPr>
          <p:nvPr>
            <p:ph type="title"/>
          </p:nvPr>
        </p:nvSpPr>
        <p:spPr>
          <a:xfrm>
            <a:off x="838200" y="1307308"/>
            <a:ext cx="9073551" cy="95726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7667B37E-0EF8-A047-B358-ADD790418758}"/>
              </a:ext>
            </a:extLst>
          </p:cNvPr>
          <p:cNvSpPr>
            <a:spLocks noGrp="1"/>
          </p:cNvSpPr>
          <p:nvPr>
            <p:ph idx="1"/>
          </p:nvPr>
        </p:nvSpPr>
        <p:spPr>
          <a:xfrm>
            <a:off x="838200" y="2657479"/>
            <a:ext cx="9073551" cy="3867146"/>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BBCBF2B3-FA05-504E-9D6E-56A555725F97}"/>
              </a:ext>
            </a:extLst>
          </p:cNvPr>
          <p:cNvPicPr>
            <a:picLocks noChangeAspect="1"/>
          </p:cNvPicPr>
          <p:nvPr userDrawn="1"/>
        </p:nvPicPr>
        <p:blipFill>
          <a:blip r:embed="rId5"/>
          <a:stretch>
            <a:fillRect/>
          </a:stretch>
        </p:blipFill>
        <p:spPr>
          <a:xfrm>
            <a:off x="330544" y="229973"/>
            <a:ext cx="4559494" cy="684427"/>
          </a:xfrm>
          <a:prstGeom prst="rect">
            <a:avLst/>
          </a:prstGeom>
        </p:spPr>
      </p:pic>
    </p:spTree>
    <p:extLst>
      <p:ext uri="{BB962C8B-B14F-4D97-AF65-F5344CB8AC3E}">
        <p14:creationId xmlns:p14="http://schemas.microsoft.com/office/powerpoint/2010/main" val="1817834993"/>
      </p:ext>
    </p:extLst>
  </p:cSld>
  <p:clrMapOvr>
    <a:masterClrMapping/>
  </p:clrMapOvr>
</p:sldLayout>
</file>

<file path=ppt/slideLayouts/slideLayout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03B8924-B5FE-2146-9294-5F385F1B02CB}"/>
              </a:ext>
            </a:extLst>
          </p:cNvPr>
          <p:cNvSpPr>
            <a:spLocks noGrp="1"/>
          </p:cNvSpPr>
          <p:nvPr>
            <p:ph type="sldNum" sz="quarter" idx="12"/>
          </p:nvPr>
        </p:nvSpPr>
        <p:spPr/>
        <p:txBody>
          <a:bodyPr/>
          <a:lstStyle/>
          <a:p>
            <a:fld id="{134963C9-8782-3D49-8550-AD3256CD0CA3}" type="slidenum">
              <a:rPr lang="en-US" smtClean="0"/>
              <a:t>‹#›</a:t>
            </a:fld>
            <a:endParaRPr lang="en-US"/>
          </a:p>
        </p:txBody>
      </p:sp>
      <p:sp>
        <p:nvSpPr>
          <p:cNvPr id="21" name="Content Placeholder 2">
            <a:extLst>
              <a:ext uri="{FF2B5EF4-FFF2-40B4-BE49-F238E27FC236}">
                <a16:creationId xmlns:a16="http://schemas.microsoft.com/office/drawing/2014/main" id="{7667B37E-0EF8-A047-B358-ADD790418758}"/>
              </a:ext>
            </a:extLst>
          </p:cNvPr>
          <p:cNvSpPr>
            <a:spLocks noGrp="1"/>
          </p:cNvSpPr>
          <p:nvPr>
            <p:ph idx="1"/>
          </p:nvPr>
        </p:nvSpPr>
        <p:spPr>
          <a:xfrm>
            <a:off x="838200" y="1690778"/>
            <a:ext cx="9125648" cy="4833848"/>
          </a:xfrm>
        </p:spPr>
        <p:txBody>
          <a:bodyPr/>
          <a:lstStyle>
            <a:lvl1pPr>
              <a:defRPr>
                <a:solidFill>
                  <a:srgbClr val="484848"/>
                </a:solidFill>
                <a:latin typeface="Arial" panose="020B0604020202020204" pitchFamily="34" charset="0"/>
                <a:cs typeface="Arial" panose="020B0604020202020204" pitchFamily="34" charset="0"/>
              </a:defRPr>
            </a:lvl1pPr>
            <a:lvl2pPr>
              <a:defRPr>
                <a:solidFill>
                  <a:srgbClr val="484848"/>
                </a:solidFill>
                <a:latin typeface="Arial" panose="020B0604020202020204" pitchFamily="34" charset="0"/>
                <a:cs typeface="Arial" panose="020B0604020202020204" pitchFamily="34" charset="0"/>
              </a:defRPr>
            </a:lvl2pPr>
            <a:lvl3pPr>
              <a:defRPr>
                <a:solidFill>
                  <a:srgbClr val="484848"/>
                </a:solidFill>
                <a:latin typeface="Arial" panose="020B0604020202020204" pitchFamily="34" charset="0"/>
                <a:cs typeface="Arial" panose="020B0604020202020204" pitchFamily="34" charset="0"/>
              </a:defRPr>
            </a:lvl3pPr>
            <a:lvl4pPr>
              <a:defRPr>
                <a:solidFill>
                  <a:srgbClr val="484848"/>
                </a:solidFill>
                <a:latin typeface="Arial" panose="020B0604020202020204" pitchFamily="34" charset="0"/>
                <a:cs typeface="Arial" panose="020B0604020202020204" pitchFamily="34" charset="0"/>
              </a:defRPr>
            </a:lvl4pPr>
            <a:lvl5pPr>
              <a:defRPr>
                <a:solidFill>
                  <a:srgbClr val="48484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8CCDBD0A-E848-CA43-A5FD-F76A77C35D3E}"/>
              </a:ext>
            </a:extLst>
          </p:cNvPr>
          <p:cNvSpPr/>
          <p:nvPr userDrawn="1"/>
        </p:nvSpPr>
        <p:spPr>
          <a:xfrm>
            <a:off x="10235120" y="0"/>
            <a:ext cx="1956880" cy="1615440"/>
          </a:xfrm>
          <a:prstGeom prst="rect">
            <a:avLst/>
          </a:prstGeom>
          <a:solidFill>
            <a:srgbClr val="484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FDF62F-6C94-5D41-9940-7CF7C884DEEE}"/>
              </a:ext>
            </a:extLst>
          </p:cNvPr>
          <p:cNvSpPr/>
          <p:nvPr userDrawn="1"/>
        </p:nvSpPr>
        <p:spPr>
          <a:xfrm>
            <a:off x="10235120" y="1614067"/>
            <a:ext cx="1956880" cy="5239108"/>
          </a:xfrm>
          <a:prstGeom prst="rect">
            <a:avLst/>
          </a:prstGeom>
          <a:solidFill>
            <a:srgbClr val="2F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3DA7670-0D7F-894B-8C63-ED33605CB89C}"/>
              </a:ext>
            </a:extLst>
          </p:cNvPr>
          <p:cNvPicPr>
            <a:picLocks noChangeAspect="1"/>
          </p:cNvPicPr>
          <p:nvPr userDrawn="1"/>
        </p:nvPicPr>
        <p:blipFill>
          <a:blip r:embed="rId2"/>
          <a:stretch>
            <a:fillRect/>
          </a:stretch>
        </p:blipFill>
        <p:spPr>
          <a:xfrm>
            <a:off x="11625072" y="6379928"/>
            <a:ext cx="431800" cy="355600"/>
          </a:xfrm>
          <a:prstGeom prst="rect">
            <a:avLst/>
          </a:prstGeom>
        </p:spPr>
      </p:pic>
      <p:sp>
        <p:nvSpPr>
          <p:cNvPr id="20" name="Title 1">
            <a:extLst>
              <a:ext uri="{FF2B5EF4-FFF2-40B4-BE49-F238E27FC236}">
                <a16:creationId xmlns:a16="http://schemas.microsoft.com/office/drawing/2014/main" id="{2DAADC7F-18AD-0E4F-8435-AD2BFB7F6FA4}"/>
              </a:ext>
            </a:extLst>
          </p:cNvPr>
          <p:cNvSpPr>
            <a:spLocks noGrp="1"/>
          </p:cNvSpPr>
          <p:nvPr>
            <p:ph type="title"/>
          </p:nvPr>
        </p:nvSpPr>
        <p:spPr>
          <a:xfrm>
            <a:off x="838200" y="409895"/>
            <a:ext cx="9125648" cy="957263"/>
          </a:xfrm>
        </p:spPr>
        <p:txBody>
          <a:bodyPr>
            <a:normAutofit/>
          </a:bodyPr>
          <a:lstStyle>
            <a:lvl1pPr>
              <a:defRPr sz="4000">
                <a:solidFill>
                  <a:srgbClr val="484848"/>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B4263CE-35A8-1E42-B21D-9995A2CD5567}"/>
              </a:ext>
            </a:extLst>
          </p:cNvPr>
          <p:cNvPicPr>
            <a:picLocks noChangeAspect="1"/>
          </p:cNvPicPr>
          <p:nvPr userDrawn="1"/>
        </p:nvPicPr>
        <p:blipFill>
          <a:blip r:embed="rId3"/>
          <a:stretch>
            <a:fillRect/>
          </a:stretch>
        </p:blipFill>
        <p:spPr>
          <a:xfrm>
            <a:off x="10235120" y="1461"/>
            <a:ext cx="1956880" cy="2653990"/>
          </a:xfrm>
          <a:prstGeom prst="rect">
            <a:avLst/>
          </a:prstGeom>
        </p:spPr>
      </p:pic>
    </p:spTree>
    <p:extLst>
      <p:ext uri="{BB962C8B-B14F-4D97-AF65-F5344CB8AC3E}">
        <p14:creationId xmlns:p14="http://schemas.microsoft.com/office/powerpoint/2010/main" val="381863233"/>
      </p:ext>
    </p:extLst>
  </p:cSld>
  <p:clrMapOvr>
    <a:masterClrMapping/>
  </p:clrMapOvr>
</p:sldLayout>
</file>

<file path=ppt/slideLayouts/slideLayout6.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1456" b="17746"/>
          <a:stretch/>
        </p:blipFill>
        <p:spPr>
          <a:xfrm rot="16200000">
            <a:off x="-2832461" y="2832460"/>
            <a:ext cx="6853175" cy="1188253"/>
          </a:xfrm>
          <a:prstGeom prst="rect">
            <a:avLst/>
          </a:prstGeom>
        </p:spPr>
      </p:pic>
      <p:sp>
        <p:nvSpPr>
          <p:cNvPr id="21" name="Content Placeholder 2">
            <a:extLst>
              <a:ext uri="{FF2B5EF4-FFF2-40B4-BE49-F238E27FC236}">
                <a16:creationId xmlns:a16="http://schemas.microsoft.com/office/drawing/2014/main" id="{7667B37E-0EF8-A047-B358-ADD790418758}"/>
              </a:ext>
            </a:extLst>
          </p:cNvPr>
          <p:cNvSpPr>
            <a:spLocks noGrp="1"/>
          </p:cNvSpPr>
          <p:nvPr>
            <p:ph idx="1"/>
          </p:nvPr>
        </p:nvSpPr>
        <p:spPr>
          <a:xfrm>
            <a:off x="5830498" y="2845942"/>
            <a:ext cx="5892799" cy="3378708"/>
          </a:xfrm>
        </p:spPr>
        <p:txBody>
          <a:bodyPr/>
          <a:lstStyle>
            <a:lvl1pPr>
              <a:defRPr>
                <a:solidFill>
                  <a:srgbClr val="484848"/>
                </a:solidFill>
                <a:latin typeface="Arial" panose="020B0604020202020204" pitchFamily="34" charset="0"/>
                <a:cs typeface="Arial" panose="020B0604020202020204" pitchFamily="34" charset="0"/>
              </a:defRPr>
            </a:lvl1pPr>
            <a:lvl2pPr>
              <a:defRPr>
                <a:solidFill>
                  <a:srgbClr val="484848"/>
                </a:solidFill>
                <a:latin typeface="Arial" panose="020B0604020202020204" pitchFamily="34" charset="0"/>
                <a:cs typeface="Arial" panose="020B0604020202020204" pitchFamily="34" charset="0"/>
              </a:defRPr>
            </a:lvl2pPr>
            <a:lvl3pPr>
              <a:defRPr>
                <a:solidFill>
                  <a:srgbClr val="484848"/>
                </a:solidFill>
                <a:latin typeface="Arial" panose="020B0604020202020204" pitchFamily="34" charset="0"/>
                <a:cs typeface="Arial" panose="020B0604020202020204" pitchFamily="34" charset="0"/>
              </a:defRPr>
            </a:lvl3pPr>
            <a:lvl4pPr>
              <a:defRPr>
                <a:solidFill>
                  <a:srgbClr val="484848"/>
                </a:solidFill>
                <a:latin typeface="Arial" panose="020B0604020202020204" pitchFamily="34" charset="0"/>
                <a:cs typeface="Arial" panose="020B0604020202020204" pitchFamily="34" charset="0"/>
              </a:defRPr>
            </a:lvl4pPr>
            <a:lvl5pPr>
              <a:defRPr>
                <a:solidFill>
                  <a:srgbClr val="48484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a:extLst>
              <a:ext uri="{FF2B5EF4-FFF2-40B4-BE49-F238E27FC236}">
                <a16:creationId xmlns:a16="http://schemas.microsoft.com/office/drawing/2014/main" id="{2DAADC7F-18AD-0E4F-8435-AD2BFB7F6FA4}"/>
              </a:ext>
            </a:extLst>
          </p:cNvPr>
          <p:cNvSpPr>
            <a:spLocks noGrp="1"/>
          </p:cNvSpPr>
          <p:nvPr>
            <p:ph type="title"/>
          </p:nvPr>
        </p:nvSpPr>
        <p:spPr>
          <a:xfrm>
            <a:off x="5830498" y="775629"/>
            <a:ext cx="5228903" cy="957263"/>
          </a:xfrm>
        </p:spPr>
        <p:txBody>
          <a:bodyPr>
            <a:normAutofit/>
          </a:bodyPr>
          <a:lstStyle>
            <a:lvl1pPr>
              <a:defRPr sz="4000">
                <a:solidFill>
                  <a:srgbClr val="48484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203B8924-B5FE-2146-9294-5F385F1B02CB}"/>
              </a:ext>
            </a:extLst>
          </p:cNvPr>
          <p:cNvSpPr>
            <a:spLocks noGrp="1"/>
          </p:cNvSpPr>
          <p:nvPr>
            <p:ph type="sldNum" sz="quarter" idx="12"/>
          </p:nvPr>
        </p:nvSpPr>
        <p:spPr/>
        <p:txBody>
          <a:bodyPr/>
          <a:lstStyle/>
          <a:p>
            <a:fld id="{134963C9-8782-3D49-8550-AD3256CD0CA3}" type="slidenum">
              <a:rPr lang="en-US" smtClean="0"/>
              <a:t>‹#›</a:t>
            </a:fld>
            <a:endParaRPr lang="en-US"/>
          </a:p>
        </p:txBody>
      </p:sp>
      <p:sp>
        <p:nvSpPr>
          <p:cNvPr id="13" name="Rectangle 12">
            <a:extLst>
              <a:ext uri="{FF2B5EF4-FFF2-40B4-BE49-F238E27FC236}">
                <a16:creationId xmlns:a16="http://schemas.microsoft.com/office/drawing/2014/main" id="{1AFDF62F-6C94-5D41-9940-7CF7C884DEEE}"/>
              </a:ext>
            </a:extLst>
          </p:cNvPr>
          <p:cNvSpPr/>
          <p:nvPr userDrawn="1"/>
        </p:nvSpPr>
        <p:spPr>
          <a:xfrm>
            <a:off x="516626" y="1191802"/>
            <a:ext cx="4797245" cy="4592549"/>
          </a:xfrm>
          <a:prstGeom prst="rect">
            <a:avLst/>
          </a:prstGeom>
          <a:solidFill>
            <a:srgbClr val="2F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7667B37E-0EF8-A047-B358-ADD790418758}"/>
              </a:ext>
            </a:extLst>
          </p:cNvPr>
          <p:cNvSpPr>
            <a:spLocks noGrp="1"/>
          </p:cNvSpPr>
          <p:nvPr>
            <p:ph idx="14"/>
          </p:nvPr>
        </p:nvSpPr>
        <p:spPr>
          <a:xfrm>
            <a:off x="756510" y="1376736"/>
            <a:ext cx="4324448" cy="4243227"/>
          </a:xfrm>
        </p:spPr>
        <p:txBody>
          <a:bodyPr>
            <a:normAutofit/>
          </a:bodyPr>
          <a:lstStyle>
            <a:lvl1pPr marL="0" indent="0">
              <a:buNone/>
              <a:defRPr sz="1800">
                <a:solidFill>
                  <a:srgbClr val="09104A"/>
                </a:solidFill>
                <a:latin typeface="Arial" panose="020B0604020202020204" pitchFamily="34" charset="0"/>
                <a:cs typeface="Arial" panose="020B0604020202020204" pitchFamily="34" charset="0"/>
              </a:defRPr>
            </a:lvl1pPr>
            <a:lvl2pPr>
              <a:defRPr sz="1600">
                <a:solidFill>
                  <a:schemeClr val="bg1"/>
                </a:solidFill>
                <a:latin typeface="Arial" panose="020B0604020202020204" pitchFamily="34" charset="0"/>
                <a:cs typeface="Arial" panose="020B0604020202020204" pitchFamily="34" charset="0"/>
              </a:defRPr>
            </a:lvl2pPr>
            <a:lvl3pPr>
              <a:defRPr sz="1400">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15" name="Content Placeholder 2">
            <a:extLst>
              <a:ext uri="{FF2B5EF4-FFF2-40B4-BE49-F238E27FC236}">
                <a16:creationId xmlns:a16="http://schemas.microsoft.com/office/drawing/2014/main" id="{7667B37E-0EF8-A047-B358-ADD790418758}"/>
              </a:ext>
            </a:extLst>
          </p:cNvPr>
          <p:cNvSpPr>
            <a:spLocks noGrp="1"/>
          </p:cNvSpPr>
          <p:nvPr>
            <p:ph idx="15" hasCustomPrompt="1"/>
          </p:nvPr>
        </p:nvSpPr>
        <p:spPr>
          <a:xfrm>
            <a:off x="5830497" y="1958856"/>
            <a:ext cx="5892799" cy="527558"/>
          </a:xfrm>
        </p:spPr>
        <p:txBody>
          <a:bodyPr/>
          <a:lstStyle>
            <a:lvl1pPr marL="0" indent="0">
              <a:buNone/>
              <a:defRPr>
                <a:solidFill>
                  <a:srgbClr val="484848"/>
                </a:solidFill>
                <a:latin typeface="Arial" panose="020B0604020202020204" pitchFamily="34" charset="0"/>
                <a:cs typeface="Arial" panose="020B0604020202020204" pitchFamily="34" charset="0"/>
              </a:defRPr>
            </a:lvl1pPr>
            <a:lvl2pPr>
              <a:defRPr>
                <a:solidFill>
                  <a:srgbClr val="484848"/>
                </a:solidFill>
                <a:latin typeface="Arial" panose="020B0604020202020204" pitchFamily="34" charset="0"/>
                <a:cs typeface="Arial" panose="020B0604020202020204" pitchFamily="34" charset="0"/>
              </a:defRPr>
            </a:lvl2pPr>
            <a:lvl3pPr>
              <a:defRPr>
                <a:solidFill>
                  <a:srgbClr val="484848"/>
                </a:solidFill>
                <a:latin typeface="Arial" panose="020B0604020202020204" pitchFamily="34" charset="0"/>
                <a:cs typeface="Arial" panose="020B0604020202020204" pitchFamily="34" charset="0"/>
              </a:defRPr>
            </a:lvl3pPr>
            <a:lvl4pPr>
              <a:defRPr>
                <a:solidFill>
                  <a:srgbClr val="484848"/>
                </a:solidFill>
                <a:latin typeface="Arial" panose="020B0604020202020204" pitchFamily="34" charset="0"/>
                <a:cs typeface="Arial" panose="020B0604020202020204" pitchFamily="34" charset="0"/>
              </a:defRPr>
            </a:lvl4pPr>
            <a:lvl5pPr>
              <a:defRPr>
                <a:solidFill>
                  <a:srgbClr val="484848"/>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4348351"/>
      </p:ext>
    </p:extLst>
  </p:cSld>
  <p:clrMapOvr>
    <a:masterClrMapping/>
  </p:clrMapOvr>
</p:sldLayout>
</file>

<file path=ppt/slideLayouts/slideLayout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34BED7D-33D0-8545-AE6A-070B703C698E}"/>
              </a:ext>
            </a:extLst>
          </p:cNvPr>
          <p:cNvSpPr>
            <a:spLocks noGrp="1"/>
          </p:cNvSpPr>
          <p:nvPr>
            <p:ph type="sldNum" sz="quarter" idx="12"/>
          </p:nvPr>
        </p:nvSpPr>
        <p:spPr/>
        <p:txBody>
          <a:bodyPr/>
          <a:lstStyle/>
          <a:p>
            <a:fld id="{134963C9-8782-3D49-8550-AD3256CD0CA3}" type="slidenum">
              <a:rPr lang="en-US" smtClean="0"/>
              <a:t>‹#›</a:t>
            </a:fld>
            <a:endParaRPr lang="en-US"/>
          </a:p>
        </p:txBody>
      </p:sp>
      <p:sp>
        <p:nvSpPr>
          <p:cNvPr id="8" name="Rectangle 7">
            <a:extLst>
              <a:ext uri="{FF2B5EF4-FFF2-40B4-BE49-F238E27FC236}">
                <a16:creationId xmlns:a16="http://schemas.microsoft.com/office/drawing/2014/main" id="{90DEF75D-A5EC-EA46-9834-92CBEF831BFC}"/>
              </a:ext>
            </a:extLst>
          </p:cNvPr>
          <p:cNvSpPr/>
          <p:nvPr userDrawn="1"/>
        </p:nvSpPr>
        <p:spPr>
          <a:xfrm>
            <a:off x="425821" y="261591"/>
            <a:ext cx="4105081" cy="2922374"/>
          </a:xfrm>
          <a:prstGeom prst="rect">
            <a:avLst/>
          </a:prstGeom>
          <a:solidFill>
            <a:srgbClr val="484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0D6CFC-BB05-0741-9F66-2161399A3BFD}"/>
              </a:ext>
            </a:extLst>
          </p:cNvPr>
          <p:cNvPicPr>
            <a:picLocks noChangeAspect="1"/>
          </p:cNvPicPr>
          <p:nvPr userDrawn="1"/>
        </p:nvPicPr>
        <p:blipFill>
          <a:blip r:embed="rId2"/>
          <a:stretch>
            <a:fillRect/>
          </a:stretch>
        </p:blipFill>
        <p:spPr>
          <a:xfrm>
            <a:off x="3930277" y="3183965"/>
            <a:ext cx="431800" cy="355600"/>
          </a:xfrm>
          <a:prstGeom prst="rect">
            <a:avLst/>
          </a:prstGeom>
        </p:spPr>
      </p:pic>
      <p:pic>
        <p:nvPicPr>
          <p:cNvPr id="19" name="Picture 18">
            <a:extLst>
              <a:ext uri="{FF2B5EF4-FFF2-40B4-BE49-F238E27FC236}">
                <a16:creationId xmlns:a16="http://schemas.microsoft.com/office/drawing/2014/main" id="{E72AA7E4-131E-7C49-961C-80A611E766C8}"/>
              </a:ext>
            </a:extLst>
          </p:cNvPr>
          <p:cNvPicPr>
            <a:picLocks noChangeAspect="1"/>
          </p:cNvPicPr>
          <p:nvPr userDrawn="1"/>
        </p:nvPicPr>
        <p:blipFill>
          <a:blip r:embed="rId2"/>
          <a:stretch>
            <a:fillRect/>
          </a:stretch>
        </p:blipFill>
        <p:spPr>
          <a:xfrm>
            <a:off x="10438653" y="3183965"/>
            <a:ext cx="431800" cy="355600"/>
          </a:xfrm>
          <a:prstGeom prst="rect">
            <a:avLst/>
          </a:prstGeom>
        </p:spPr>
      </p:pic>
      <p:sp>
        <p:nvSpPr>
          <p:cNvPr id="27" name="Content Placeholder 2">
            <a:extLst>
              <a:ext uri="{FF2B5EF4-FFF2-40B4-BE49-F238E27FC236}">
                <a16:creationId xmlns:a16="http://schemas.microsoft.com/office/drawing/2014/main" id="{7667B37E-0EF8-A047-B358-ADD790418758}"/>
              </a:ext>
            </a:extLst>
          </p:cNvPr>
          <p:cNvSpPr>
            <a:spLocks noGrp="1"/>
          </p:cNvSpPr>
          <p:nvPr>
            <p:ph idx="15" hasCustomPrompt="1"/>
          </p:nvPr>
        </p:nvSpPr>
        <p:spPr>
          <a:xfrm>
            <a:off x="425821" y="3629457"/>
            <a:ext cx="5553739" cy="3024784"/>
          </a:xfrm>
        </p:spPr>
        <p:txBody>
          <a:bodyPr>
            <a:normAutofit/>
          </a:bodyPr>
          <a:lstStyle>
            <a:lvl1pPr>
              <a:defRPr sz="2000">
                <a:solidFill>
                  <a:schemeClr val="tx1"/>
                </a:solidFill>
                <a:latin typeface="Arial" panose="020B0604020202020204" pitchFamily="34" charset="0"/>
                <a:cs typeface="Arial" panose="020B0604020202020204" pitchFamily="34" charset="0"/>
              </a:defRPr>
            </a:lvl1pPr>
            <a:lvl2pPr>
              <a:defRPr sz="1800">
                <a:solidFill>
                  <a:schemeClr val="tx1"/>
                </a:solidFill>
                <a:latin typeface="Arial" panose="020B0604020202020204" pitchFamily="34" charset="0"/>
                <a:cs typeface="Arial" panose="020B0604020202020204" pitchFamily="34" charset="0"/>
              </a:defRPr>
            </a:lvl2pPr>
            <a:lvl3pPr>
              <a:defRPr sz="1600">
                <a:solidFill>
                  <a:schemeClr val="tx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2">
            <a:extLst>
              <a:ext uri="{FF2B5EF4-FFF2-40B4-BE49-F238E27FC236}">
                <a16:creationId xmlns:a16="http://schemas.microsoft.com/office/drawing/2014/main" id="{7667B37E-0EF8-A047-B358-ADD790418758}"/>
              </a:ext>
            </a:extLst>
          </p:cNvPr>
          <p:cNvSpPr>
            <a:spLocks noGrp="1"/>
          </p:cNvSpPr>
          <p:nvPr>
            <p:ph idx="17" hasCustomPrompt="1"/>
          </p:nvPr>
        </p:nvSpPr>
        <p:spPr>
          <a:xfrm>
            <a:off x="6352298" y="3629457"/>
            <a:ext cx="5553739" cy="3024784"/>
          </a:xfrm>
        </p:spPr>
        <p:txBody>
          <a:bodyPr>
            <a:normAutofit/>
          </a:bodyPr>
          <a:lstStyle>
            <a:lvl1pPr>
              <a:defRPr sz="2000">
                <a:solidFill>
                  <a:schemeClr val="tx1"/>
                </a:solidFill>
                <a:latin typeface="Arial" panose="020B0604020202020204" pitchFamily="34" charset="0"/>
                <a:cs typeface="Arial" panose="020B0604020202020204" pitchFamily="34" charset="0"/>
              </a:defRPr>
            </a:lvl1pPr>
            <a:lvl2pPr>
              <a:defRPr sz="1800">
                <a:solidFill>
                  <a:schemeClr val="tx1"/>
                </a:solidFill>
                <a:latin typeface="Arial" panose="020B0604020202020204" pitchFamily="34" charset="0"/>
                <a:cs typeface="Arial" panose="020B0604020202020204" pitchFamily="34" charset="0"/>
              </a:defRPr>
            </a:lvl2pPr>
            <a:lvl3pPr>
              <a:defRPr sz="1600">
                <a:solidFill>
                  <a:schemeClr val="tx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t="18805" b="18024"/>
          <a:stretch/>
        </p:blipFill>
        <p:spPr>
          <a:xfrm>
            <a:off x="4866637" y="261591"/>
            <a:ext cx="6930278" cy="2917861"/>
          </a:xfrm>
          <a:prstGeom prst="rect">
            <a:avLst/>
          </a:prstGeom>
        </p:spPr>
      </p:pic>
      <p:sp>
        <p:nvSpPr>
          <p:cNvPr id="6" name="Title 5"/>
          <p:cNvSpPr>
            <a:spLocks noGrp="1"/>
          </p:cNvSpPr>
          <p:nvPr>
            <p:ph type="title"/>
          </p:nvPr>
        </p:nvSpPr>
        <p:spPr>
          <a:xfrm>
            <a:off x="669375" y="743967"/>
            <a:ext cx="3692702" cy="2039510"/>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a:extLst>
              <a:ext uri="{FF2B5EF4-FFF2-40B4-BE49-F238E27FC236}">
                <a16:creationId xmlns:a16="http://schemas.microsoft.com/office/drawing/2014/main" id="{141CFBB1-F847-174A-8EAF-AD1E8FB15CC2}"/>
              </a:ext>
            </a:extLst>
          </p:cNvPr>
          <p:cNvPicPr>
            <a:picLocks noChangeAspect="1"/>
          </p:cNvPicPr>
          <p:nvPr userDrawn="1"/>
        </p:nvPicPr>
        <p:blipFill>
          <a:blip r:embed="rId4"/>
          <a:stretch>
            <a:fillRect/>
          </a:stretch>
        </p:blipFill>
        <p:spPr>
          <a:xfrm>
            <a:off x="2388359" y="261591"/>
            <a:ext cx="2147150" cy="2910097"/>
          </a:xfrm>
          <a:prstGeom prst="rect">
            <a:avLst/>
          </a:prstGeom>
        </p:spPr>
      </p:pic>
      <p:sp>
        <p:nvSpPr>
          <p:cNvPr id="16" name="Rectangle 15"/>
          <p:cNvSpPr/>
          <p:nvPr userDrawn="1"/>
        </p:nvSpPr>
        <p:spPr>
          <a:xfrm>
            <a:off x="4866637" y="261591"/>
            <a:ext cx="6930278" cy="2910097"/>
          </a:xfrm>
          <a:prstGeom prst="rect">
            <a:avLst/>
          </a:prstGeom>
          <a:solidFill>
            <a:srgbClr val="2B71B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619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C8AD1-9DFF-E448-BB25-FA2D05E86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D4E99-95A8-AB42-8AFB-994EB18D2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4822D-E336-8944-8C46-5476DB99A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62311-53BA-7643-A6D4-8CECC2BD925F}" type="datetimeFigureOut">
              <a:rPr lang="en-US" smtClean="0"/>
              <a:t>2/10/2026</a:t>
            </a:fld>
            <a:endParaRPr lang="en-US"/>
          </a:p>
        </p:txBody>
      </p:sp>
      <p:sp>
        <p:nvSpPr>
          <p:cNvPr id="5" name="Footer Placeholder 4">
            <a:extLst>
              <a:ext uri="{FF2B5EF4-FFF2-40B4-BE49-F238E27FC236}">
                <a16:creationId xmlns:a16="http://schemas.microsoft.com/office/drawing/2014/main" id="{6B736B15-C6EF-A54A-BD3B-0D7A81B8B0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7BCC29-5921-F145-821A-08AB4D216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963C9-8782-3D49-8550-AD3256CD0CA3}" type="slidenum">
              <a:rPr lang="en-US" smtClean="0"/>
              <a:t>‹#›</a:t>
            </a:fld>
            <a:endParaRPr lang="en-US"/>
          </a:p>
        </p:txBody>
      </p:sp>
    </p:spTree>
    <p:extLst>
      <p:ext uri="{BB962C8B-B14F-4D97-AF65-F5344CB8AC3E}">
        <p14:creationId xmlns:p14="http://schemas.microsoft.com/office/powerpoint/2010/main" val="1927167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2" r:id="rId5"/>
    <p:sldLayoutId id="2147483661" r:id="rId6"/>
    <p:sldLayoutId id="214748365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erucker@wnj.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ctrTitle"/>
          </p:nvPr>
        </p:nvSpPr>
        <p:spPr>
          <a:xfrm>
            <a:off x="1039461" y="1868476"/>
            <a:ext cx="8690166" cy="956917"/>
          </a:xfrm>
        </p:spPr>
        <p:txBody>
          <a:bodyPr>
            <a:noAutofit/>
          </a:bodyPr>
          <a:lstStyle/>
          <a:p>
            <a:r>
              <a:rPr lang="en-US" sz="4400" b="0" dirty="0"/>
              <a:t>Nuts and Bolts of the Michigan Construction Lien Act</a:t>
            </a:r>
          </a:p>
        </p:txBody>
      </p:sp>
      <p:sp>
        <p:nvSpPr>
          <p:cNvPr id="4" name="Footer Placeholder 3" descr="" title=""/>
          <p:cNvSpPr>
            <a:spLocks noGrp="1"/>
          </p:cNvSpPr>
          <p:nvPr>
            <p:ph type="ftr" sz="quarter" idx="11"/>
          </p:nvPr>
        </p:nvSpPr>
        <p:spPr/>
        <p:txBody>
          <a:bodyPr/>
          <a:lstStyle/>
          <a:p>
            <a:r>
              <a:rPr lang="en-US" dirty="0"/>
              <a:t>© Warner Norcross + Judd LL</a:t>
            </a:r>
            <a:r>
              <a:rPr lang="en-US" spc="-100" dirty="0"/>
              <a:t>P</a:t>
            </a:r>
          </a:p>
          <a:p>
            <a:r>
              <a:rPr lang="en-US" dirty="0"/>
              <a:t>These materials are for educational use only. This is not legal advice and does not create an attorney-client relationship.</a:t>
            </a:r>
          </a:p>
          <a:p>
            <a:endParaRPr lang="en-US" dirty="0"/>
          </a:p>
        </p:txBody>
      </p:sp>
      <p:sp>
        <p:nvSpPr>
          <p:cNvPr id="5" name="Title 1" descr="" title=""/>
          <p:cNvSpPr txBox="1">
            <a:spLocks/>
          </p:cNvSpPr>
          <p:nvPr/>
        </p:nvSpPr>
        <p:spPr>
          <a:xfrm>
            <a:off x="1039461" y="3686708"/>
            <a:ext cx="8690166" cy="9569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2400" b="0"/>
              <a:t>Emily </a:t>
            </a:r>
            <a:r>
              <a:rPr lang="en-US" sz="2400" b="0" dirty="0"/>
              <a:t>Rucker </a:t>
            </a:r>
          </a:p>
          <a:p>
            <a:r>
              <a:rPr lang="en-US" sz="2400" b="0" dirty="0"/>
              <a:t>Michigan Aggregates Association</a:t>
            </a:r>
          </a:p>
          <a:p>
            <a:r>
              <a:rPr lang="en-US" sz="2400" b="0" dirty="0"/>
              <a:t>Wednesday, February 11, 2026</a:t>
            </a:r>
          </a:p>
        </p:txBody>
      </p:sp>
    </p:spTree>
    <p:extLst>
      <p:ext uri="{BB962C8B-B14F-4D97-AF65-F5344CB8AC3E}">
        <p14:creationId xmlns:p14="http://schemas.microsoft.com/office/powerpoint/2010/main" val="1401650348"/>
      </p:ext>
    </p:extLst>
  </p:cSld>
  <p:clrMapOvr>
    <a:masterClrMapping/>
  </p:clrMapOvr>
</p:sld>
</file>

<file path=ppt/slides/slide1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p:txBody>
          <a:bodyPr/>
          <a:lstStyle/>
          <a:p>
            <a:r>
              <a:rPr lang="en-US" dirty="0"/>
              <a:t>Document created and submitted by anyone who does not have a direct contract with the owner/lessee.</a:t>
            </a:r>
          </a:p>
          <a:p>
            <a:r>
              <a:rPr lang="en-US" dirty="0"/>
              <a:t>Subcontractor or supplier provides this notice to owner/lessee </a:t>
            </a:r>
            <a:r>
              <a:rPr lang="en-US" i="1" u="sng" dirty="0"/>
              <a:t>within 20 days</a:t>
            </a:r>
            <a:r>
              <a:rPr lang="en-US" i="1" dirty="0"/>
              <a:t> </a:t>
            </a:r>
            <a:r>
              <a:rPr lang="en-US" dirty="0"/>
              <a:t>after furnishing first labor/material.</a:t>
            </a:r>
          </a:p>
          <a:p>
            <a:r>
              <a:rPr lang="en-US" dirty="0"/>
              <a:t>Laborers provide this notice </a:t>
            </a:r>
            <a:r>
              <a:rPr lang="en-US" i="1" u="sng" dirty="0"/>
              <a:t>within 30 days </a:t>
            </a:r>
            <a:r>
              <a:rPr lang="en-US" dirty="0"/>
              <a:t>after payment was due.</a:t>
            </a:r>
          </a:p>
          <a:p>
            <a:r>
              <a:rPr lang="en-US" dirty="0"/>
              <a:t>Allows owner/lessee to know which parties have potential lien interests.  </a:t>
            </a:r>
          </a:p>
        </p:txBody>
      </p:sp>
      <p:sp>
        <p:nvSpPr>
          <p:cNvPr id="3" name="Title 2" descr="" title=""/>
          <p:cNvSpPr>
            <a:spLocks noGrp="1"/>
          </p:cNvSpPr>
          <p:nvPr>
            <p:ph type="title"/>
          </p:nvPr>
        </p:nvSpPr>
        <p:spPr/>
        <p:txBody>
          <a:bodyPr/>
          <a:lstStyle/>
          <a:p>
            <a:r>
              <a:rPr lang="en-US" dirty="0"/>
              <a:t>2. Notice of Furnishing 	</a:t>
            </a:r>
          </a:p>
        </p:txBody>
      </p:sp>
    </p:spTree>
    <p:extLst>
      <p:ext uri="{BB962C8B-B14F-4D97-AF65-F5344CB8AC3E}">
        <p14:creationId xmlns:p14="http://schemas.microsoft.com/office/powerpoint/2010/main" val="27143177"/>
      </p:ext>
    </p:extLst>
  </p:cSld>
  <p:clrMapOvr>
    <a:masterClrMapping/>
  </p:clrMapOvr>
</p:sld>
</file>

<file path=ppt/slides/slide1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p:txBody>
          <a:bodyPr/>
          <a:lstStyle/>
          <a:p>
            <a:r>
              <a:rPr lang="en-US" dirty="0"/>
              <a:t>Document provided to the owner/lessee by the general contractor (and by subcontractors to general contractors on request)</a:t>
            </a:r>
          </a:p>
          <a:p>
            <a:r>
              <a:rPr lang="en-US" dirty="0"/>
              <a:t>Must list each subcontractor or supplier with whom the general contractor has contracted, plus any laborers who are owed money, and payments made to date.</a:t>
            </a:r>
          </a:p>
          <a:p>
            <a:r>
              <a:rPr lang="en-US" dirty="0"/>
              <a:t>Must be provided:</a:t>
            </a:r>
          </a:p>
          <a:p>
            <a:pPr lvl="1"/>
            <a:r>
              <a:rPr lang="en-US" dirty="0"/>
              <a:t>When payment is due to the general contractor;</a:t>
            </a:r>
          </a:p>
          <a:p>
            <a:pPr lvl="1"/>
            <a:r>
              <a:rPr lang="en-US" dirty="0"/>
              <a:t>When general contractor requests payment; or</a:t>
            </a:r>
          </a:p>
          <a:p>
            <a:pPr lvl="1"/>
            <a:r>
              <a:rPr lang="en-US" dirty="0"/>
              <a:t>Whenever the owner/lessee requests one.</a:t>
            </a:r>
          </a:p>
        </p:txBody>
      </p:sp>
      <p:sp>
        <p:nvSpPr>
          <p:cNvPr id="3" name="Title 2" descr="" title=""/>
          <p:cNvSpPr>
            <a:spLocks noGrp="1"/>
          </p:cNvSpPr>
          <p:nvPr>
            <p:ph type="title"/>
          </p:nvPr>
        </p:nvSpPr>
        <p:spPr/>
        <p:txBody>
          <a:bodyPr/>
          <a:lstStyle/>
          <a:p>
            <a:r>
              <a:rPr lang="en-US" dirty="0"/>
              <a:t>3. Sworn Statement	</a:t>
            </a:r>
          </a:p>
        </p:txBody>
      </p:sp>
    </p:spTree>
    <p:extLst>
      <p:ext uri="{BB962C8B-B14F-4D97-AF65-F5344CB8AC3E}">
        <p14:creationId xmlns:p14="http://schemas.microsoft.com/office/powerpoint/2010/main" val="4270005199"/>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a:xfrm>
            <a:off x="838200" y="1690778"/>
            <a:ext cx="5502442" cy="4833848"/>
          </a:xfrm>
        </p:spPr>
        <p:txBody>
          <a:bodyPr>
            <a:normAutofit/>
          </a:bodyPr>
          <a:lstStyle/>
          <a:p>
            <a:r>
              <a:rPr lang="en-US" dirty="0"/>
              <a:t>Owner/lessee may withhold from the payment due to the general contractor an amount sufficient to pay:</a:t>
            </a:r>
          </a:p>
          <a:p>
            <a:pPr lvl="1"/>
            <a:r>
              <a:rPr lang="en-US" dirty="0"/>
              <a:t>Subcontractors;</a:t>
            </a:r>
          </a:p>
          <a:p>
            <a:pPr lvl="1"/>
            <a:r>
              <a:rPr lang="en-US" dirty="0"/>
              <a:t>Suppliers; or </a:t>
            </a:r>
          </a:p>
          <a:p>
            <a:pPr lvl="1"/>
            <a:r>
              <a:rPr lang="en-US" dirty="0"/>
              <a:t>Laborers.</a:t>
            </a:r>
          </a:p>
          <a:p>
            <a:pPr marL="457200" lvl="1" indent="0">
              <a:buNone/>
            </a:pPr>
            <a:r>
              <a:rPr lang="en-US" dirty="0">
                <a:sym typeface="Wingdings" panose="05000000000000000000" pitchFamily="2" charset="2"/>
              </a:rPr>
              <a:t> </a:t>
            </a:r>
            <a:r>
              <a:rPr lang="en-US" dirty="0"/>
              <a:t>So long as they are shown on the sworn statement, have provided notice of furnishing, or the owner has actual notice.</a:t>
            </a:r>
          </a:p>
        </p:txBody>
      </p:sp>
      <p:sp>
        <p:nvSpPr>
          <p:cNvPr id="3" name="Title 2" descr="" title=""/>
          <p:cNvSpPr>
            <a:spLocks noGrp="1"/>
          </p:cNvSpPr>
          <p:nvPr>
            <p:ph type="title"/>
          </p:nvPr>
        </p:nvSpPr>
        <p:spPr/>
        <p:txBody>
          <a:bodyPr/>
          <a:lstStyle/>
          <a:p>
            <a:r>
              <a:rPr lang="en-US" dirty="0"/>
              <a:t>4. Payment 	</a:t>
            </a:r>
          </a:p>
        </p:txBody>
      </p:sp>
      <p:pic>
        <p:nvPicPr>
          <p:cNvPr id="4" name="Picture 3" descr="" title="">
            <a:extLst>
              <a:ext uri="{FF2B5EF4-FFF2-40B4-BE49-F238E27FC236}">
                <a16:creationId xmlns:a16="http://schemas.microsoft.com/office/drawing/2014/main" id="{5F718A17-0252-F7BA-EDB1-212CDA0B1703}"/>
              </a:ext>
            </a:extLst>
          </p:cNvPr>
          <p:cNvPicPr>
            <a:picLocks noChangeAspect="1"/>
          </p:cNvPicPr>
          <p:nvPr/>
        </p:nvPicPr>
        <p:blipFill>
          <a:blip r:embed="rId2"/>
          <a:stretch>
            <a:fillRect/>
          </a:stretch>
        </p:blipFill>
        <p:spPr>
          <a:xfrm>
            <a:off x="6577263" y="1792704"/>
            <a:ext cx="2885915" cy="2885915"/>
          </a:xfrm>
          <a:prstGeom prst="rect">
            <a:avLst/>
          </a:prstGeom>
        </p:spPr>
      </p:pic>
    </p:spTree>
    <p:extLst>
      <p:ext uri="{BB962C8B-B14F-4D97-AF65-F5344CB8AC3E}">
        <p14:creationId xmlns:p14="http://schemas.microsoft.com/office/powerpoint/2010/main" val="2299605141"/>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85AC8E3-7821-1B05-E8AF-53D897FDBAEC}"/>
              </a:ext>
            </a:extLst>
          </p:cNvPr>
          <p:cNvSpPr>
            <a:spLocks noGrp="1"/>
          </p:cNvSpPr>
          <p:nvPr>
            <p:ph idx="1"/>
          </p:nvPr>
        </p:nvSpPr>
        <p:spPr>
          <a:xfrm>
            <a:off x="5928852" y="1690778"/>
            <a:ext cx="4034996" cy="4833848"/>
          </a:xfrm>
        </p:spPr>
        <p:txBody>
          <a:bodyPr/>
          <a:lstStyle/>
          <a:p>
            <a:r>
              <a:rPr lang="en-US" dirty="0"/>
              <a:t>Partial conditional: in anticipation of progress payment</a:t>
            </a:r>
          </a:p>
          <a:p>
            <a:r>
              <a:rPr lang="en-US" dirty="0"/>
              <a:t>Partial unconditional: after progress payment</a:t>
            </a:r>
          </a:p>
          <a:p>
            <a:r>
              <a:rPr lang="en-US" dirty="0"/>
              <a:t>Final conditional: in anticipation of final payment</a:t>
            </a:r>
          </a:p>
          <a:p>
            <a:r>
              <a:rPr lang="en-US" dirty="0"/>
              <a:t>Final unconditional: after final payment</a:t>
            </a:r>
          </a:p>
          <a:p>
            <a:endParaRPr lang="en-US" dirty="0"/>
          </a:p>
        </p:txBody>
      </p:sp>
      <p:sp>
        <p:nvSpPr>
          <p:cNvPr id="3" name="Title 2" descr="" title="">
            <a:extLst>
              <a:ext uri="{FF2B5EF4-FFF2-40B4-BE49-F238E27FC236}">
                <a16:creationId xmlns:a16="http://schemas.microsoft.com/office/drawing/2014/main" id="{AE657CCF-A363-B6ED-A1A1-A1FEDC8F8865}"/>
              </a:ext>
            </a:extLst>
          </p:cNvPr>
          <p:cNvSpPr>
            <a:spLocks noGrp="1"/>
          </p:cNvSpPr>
          <p:nvPr>
            <p:ph type="title"/>
          </p:nvPr>
        </p:nvSpPr>
        <p:spPr/>
        <p:txBody>
          <a:bodyPr/>
          <a:lstStyle/>
          <a:p>
            <a:r>
              <a:rPr lang="en-US" dirty="0"/>
              <a:t>Lien Waivers</a:t>
            </a:r>
          </a:p>
        </p:txBody>
      </p:sp>
      <p:pic>
        <p:nvPicPr>
          <p:cNvPr id="4" name="Picture 3" descr="" title="">
            <a:extLst>
              <a:ext uri="{FF2B5EF4-FFF2-40B4-BE49-F238E27FC236}">
                <a16:creationId xmlns:a16="http://schemas.microsoft.com/office/drawing/2014/main" id="{4A644DF6-4C41-8E13-0357-5E947757B9DB}"/>
              </a:ext>
            </a:extLst>
          </p:cNvPr>
          <p:cNvPicPr>
            <a:picLocks noChangeAspect="1"/>
          </p:cNvPicPr>
          <p:nvPr/>
        </p:nvPicPr>
        <p:blipFill>
          <a:blip r:embed="rId2"/>
          <a:stretch>
            <a:fillRect/>
          </a:stretch>
        </p:blipFill>
        <p:spPr>
          <a:xfrm>
            <a:off x="838200" y="2040105"/>
            <a:ext cx="4685287" cy="3128210"/>
          </a:xfrm>
          <a:prstGeom prst="rect">
            <a:avLst/>
          </a:prstGeom>
        </p:spPr>
      </p:pic>
    </p:spTree>
    <p:extLst>
      <p:ext uri="{BB962C8B-B14F-4D97-AF65-F5344CB8AC3E}">
        <p14:creationId xmlns:p14="http://schemas.microsoft.com/office/powerpoint/2010/main" val="1859228748"/>
      </p:ext>
    </p:extLst>
  </p:cSld>
  <p:clrMapOvr>
    <a:masterClrMapping/>
  </p:clrMapOvr>
</p:sld>
</file>

<file path=ppt/slides/slide1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a:xfrm>
            <a:off x="838200" y="1487578"/>
            <a:ext cx="9125648" cy="4833848"/>
          </a:xfrm>
        </p:spPr>
        <p:txBody>
          <a:bodyPr/>
          <a:lstStyle/>
          <a:p>
            <a:pPr marL="0" indent="0">
              <a:buNone/>
            </a:pPr>
            <a:r>
              <a:rPr lang="en-US" b="1" dirty="0"/>
              <a:t>Perfecting a lien:</a:t>
            </a:r>
          </a:p>
          <a:p>
            <a:r>
              <a:rPr lang="en-US" dirty="0"/>
              <a:t>A claim of lien must be </a:t>
            </a:r>
          </a:p>
          <a:p>
            <a:pPr lvl="1"/>
            <a:r>
              <a:rPr lang="en-US" dirty="0"/>
              <a:t>Recorded</a:t>
            </a:r>
          </a:p>
          <a:p>
            <a:pPr lvl="1"/>
            <a:r>
              <a:rPr lang="en-US" dirty="0"/>
              <a:t>With proof of service</a:t>
            </a:r>
          </a:p>
          <a:p>
            <a:pPr lvl="1"/>
            <a:r>
              <a:rPr lang="en-US" dirty="0"/>
              <a:t>Within 90 days of “last furnishing” and</a:t>
            </a:r>
          </a:p>
          <a:p>
            <a:pPr lvl="1"/>
            <a:r>
              <a:rPr lang="en-US" dirty="0"/>
              <a:t>Served on owner/lessee and general contractor within 15 days of the recording.</a:t>
            </a:r>
          </a:p>
          <a:p>
            <a:r>
              <a:rPr lang="en-US" dirty="0"/>
              <a:t>After recording the lien, the claimant has one (1) year to file suit. </a:t>
            </a:r>
          </a:p>
          <a:p>
            <a:r>
              <a:rPr lang="en-US" dirty="0"/>
              <a:t>Notice of </a:t>
            </a:r>
            <a:r>
              <a:rPr lang="en-US" dirty="0" err="1"/>
              <a:t>lis</a:t>
            </a:r>
            <a:r>
              <a:rPr lang="en-US" dirty="0"/>
              <a:t> pendens should be filed immediately after filing a foreclosure suit.</a:t>
            </a:r>
          </a:p>
          <a:p>
            <a:endParaRPr lang="en-US" dirty="0"/>
          </a:p>
          <a:p>
            <a:endParaRPr lang="en-US" dirty="0"/>
          </a:p>
        </p:txBody>
      </p:sp>
      <p:sp>
        <p:nvSpPr>
          <p:cNvPr id="3" name="Title 2" descr="" title=""/>
          <p:cNvSpPr>
            <a:spLocks noGrp="1"/>
          </p:cNvSpPr>
          <p:nvPr>
            <p:ph type="title"/>
          </p:nvPr>
        </p:nvSpPr>
        <p:spPr/>
        <p:txBody>
          <a:bodyPr/>
          <a:lstStyle/>
          <a:p>
            <a:r>
              <a:rPr lang="en-US" dirty="0"/>
              <a:t>5. Claim of Lien and Foreclosure</a:t>
            </a:r>
          </a:p>
        </p:txBody>
      </p:sp>
    </p:spTree>
    <p:extLst>
      <p:ext uri="{BB962C8B-B14F-4D97-AF65-F5344CB8AC3E}">
        <p14:creationId xmlns:p14="http://schemas.microsoft.com/office/powerpoint/2010/main" val="173806623"/>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a:xfrm>
            <a:off x="5378244" y="1690778"/>
            <a:ext cx="4585603" cy="4833848"/>
          </a:xfrm>
        </p:spPr>
        <p:txBody>
          <a:bodyPr/>
          <a:lstStyle/>
          <a:p>
            <a:r>
              <a:rPr lang="en-US" dirty="0"/>
              <a:t>All construction liens have equal priority.</a:t>
            </a:r>
          </a:p>
          <a:p>
            <a:r>
              <a:rPr lang="en-US" dirty="0"/>
              <a:t>Construction liens are subject only to interests recorded before the first actual physical improvement on the project </a:t>
            </a:r>
            <a:r>
              <a:rPr lang="en-US" i="1" dirty="0"/>
              <a:t>as a whole</a:t>
            </a:r>
            <a:r>
              <a:rPr lang="en-US" dirty="0"/>
              <a:t>.</a:t>
            </a:r>
          </a:p>
          <a:p>
            <a:pPr lvl="1"/>
            <a:r>
              <a:rPr lang="en-US" dirty="0"/>
              <a:t>Priority does not depend on the date that the lien was recorded.</a:t>
            </a:r>
          </a:p>
        </p:txBody>
      </p:sp>
      <p:sp>
        <p:nvSpPr>
          <p:cNvPr id="3" name="Title 2" descr="" title=""/>
          <p:cNvSpPr>
            <a:spLocks noGrp="1"/>
          </p:cNvSpPr>
          <p:nvPr>
            <p:ph type="title"/>
          </p:nvPr>
        </p:nvSpPr>
        <p:spPr/>
        <p:txBody>
          <a:bodyPr/>
          <a:lstStyle/>
          <a:p>
            <a:r>
              <a:rPr lang="en-US" dirty="0"/>
              <a:t>Who Has Priority?</a:t>
            </a:r>
          </a:p>
        </p:txBody>
      </p:sp>
      <p:pic>
        <p:nvPicPr>
          <p:cNvPr id="4" name="Picture 3" descr="" title="">
            <a:extLst>
              <a:ext uri="{FF2B5EF4-FFF2-40B4-BE49-F238E27FC236}">
                <a16:creationId xmlns:a16="http://schemas.microsoft.com/office/drawing/2014/main" id="{902FFF05-3109-2095-5F54-A3D8FEDD8E26}"/>
              </a:ext>
            </a:extLst>
          </p:cNvPr>
          <p:cNvPicPr>
            <a:picLocks noChangeAspect="1"/>
          </p:cNvPicPr>
          <p:nvPr/>
        </p:nvPicPr>
        <p:blipFill>
          <a:blip r:embed="rId3"/>
          <a:stretch>
            <a:fillRect/>
          </a:stretch>
        </p:blipFill>
        <p:spPr>
          <a:xfrm>
            <a:off x="737042" y="2042376"/>
            <a:ext cx="4154194" cy="2773248"/>
          </a:xfrm>
          <a:prstGeom prst="rect">
            <a:avLst/>
          </a:prstGeom>
        </p:spPr>
      </p:pic>
    </p:spTree>
    <p:extLst>
      <p:ext uri="{BB962C8B-B14F-4D97-AF65-F5344CB8AC3E}">
        <p14:creationId xmlns:p14="http://schemas.microsoft.com/office/powerpoint/2010/main" val="86787508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a:xfrm>
            <a:off x="5811252" y="1690778"/>
            <a:ext cx="4152595" cy="4833848"/>
          </a:xfrm>
        </p:spPr>
        <p:txBody>
          <a:bodyPr/>
          <a:lstStyle/>
          <a:p>
            <a:r>
              <a:rPr lang="en-US" dirty="0"/>
              <a:t>Failing to serve a notice of furnishing. </a:t>
            </a:r>
          </a:p>
          <a:p>
            <a:r>
              <a:rPr lang="en-US" dirty="0"/>
              <a:t>Missing strict deadlines.</a:t>
            </a:r>
          </a:p>
          <a:p>
            <a:r>
              <a:rPr lang="en-US" dirty="0"/>
              <a:t>Misunderstanding lien rights.</a:t>
            </a:r>
          </a:p>
        </p:txBody>
      </p:sp>
      <p:sp>
        <p:nvSpPr>
          <p:cNvPr id="3" name="Title 2" descr="" title=""/>
          <p:cNvSpPr>
            <a:spLocks noGrp="1"/>
          </p:cNvSpPr>
          <p:nvPr>
            <p:ph type="title"/>
          </p:nvPr>
        </p:nvSpPr>
        <p:spPr/>
        <p:txBody>
          <a:bodyPr>
            <a:normAutofit fontScale="90000"/>
          </a:bodyPr>
          <a:lstStyle/>
          <a:p>
            <a:r>
              <a:rPr lang="en-US" dirty="0"/>
              <a:t>Common Mistakes </a:t>
            </a:r>
            <a:r>
              <a:rPr lang="en-US" i="1" dirty="0"/>
              <a:t>–and how to avoid them</a:t>
            </a:r>
            <a:endParaRPr lang="en-US" dirty="0"/>
          </a:p>
        </p:txBody>
      </p:sp>
      <p:pic>
        <p:nvPicPr>
          <p:cNvPr id="4" name="Picture 3" descr="" title="">
            <a:extLst>
              <a:ext uri="{FF2B5EF4-FFF2-40B4-BE49-F238E27FC236}">
                <a16:creationId xmlns:a16="http://schemas.microsoft.com/office/drawing/2014/main" id="{5187B70B-2427-45C8-0D3C-7495AA0B6C42}"/>
              </a:ext>
            </a:extLst>
          </p:cNvPr>
          <p:cNvPicPr>
            <a:picLocks noChangeAspect="1"/>
          </p:cNvPicPr>
          <p:nvPr/>
        </p:nvPicPr>
        <p:blipFill>
          <a:blip r:embed="rId2"/>
          <a:stretch>
            <a:fillRect/>
          </a:stretch>
        </p:blipFill>
        <p:spPr>
          <a:xfrm>
            <a:off x="487959" y="1690778"/>
            <a:ext cx="4946192" cy="4306484"/>
          </a:xfrm>
          <a:prstGeom prst="rect">
            <a:avLst/>
          </a:prstGeom>
        </p:spPr>
      </p:pic>
    </p:spTree>
    <p:extLst>
      <p:ext uri="{BB962C8B-B14F-4D97-AF65-F5344CB8AC3E}">
        <p14:creationId xmlns:p14="http://schemas.microsoft.com/office/powerpoint/2010/main" val="1105167844"/>
      </p:ext>
    </p:extLst>
  </p:cSld>
  <p:clrMapOvr>
    <a:masterClrMapping/>
  </p:clrMapOvr>
</p:sld>
</file>

<file path=ppt/slides/slide1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a:xfrm>
            <a:off x="592394" y="1907088"/>
            <a:ext cx="9125648" cy="2635416"/>
          </a:xfrm>
        </p:spPr>
        <p:txBody>
          <a:bodyPr>
            <a:normAutofit fontScale="92500" lnSpcReduction="10000"/>
          </a:bodyPr>
          <a:lstStyle/>
          <a:p>
            <a:r>
              <a:rPr lang="en-US" dirty="0"/>
              <a:t>Michigan Construction Lien Act is a remedial statute so substantial compliance suffices in most cases. </a:t>
            </a:r>
          </a:p>
          <a:p>
            <a:pPr marL="0" indent="0">
              <a:buNone/>
            </a:pPr>
            <a:r>
              <a:rPr lang="en-US" dirty="0"/>
              <a:t> BUT certain timing requirements are strictly enforced:</a:t>
            </a:r>
          </a:p>
          <a:p>
            <a:pPr lvl="1"/>
            <a:r>
              <a:rPr lang="en-US" dirty="0"/>
              <a:t>90 days after date of last furnishing is deadline to record a claim of lien;</a:t>
            </a:r>
          </a:p>
          <a:p>
            <a:pPr lvl="1"/>
            <a:r>
              <a:rPr lang="en-US" dirty="0"/>
              <a:t>1 year after claim of lien recording to file foreclosure suit.</a:t>
            </a:r>
          </a:p>
          <a:p>
            <a:r>
              <a:rPr lang="en-US" dirty="0"/>
              <a:t>Protect yourself now: can always work things out later. </a:t>
            </a:r>
          </a:p>
          <a:p>
            <a:pPr marL="0" indent="0">
              <a:buNone/>
            </a:pPr>
            <a:endParaRPr lang="en-US" dirty="0"/>
          </a:p>
        </p:txBody>
      </p:sp>
      <p:sp>
        <p:nvSpPr>
          <p:cNvPr id="3" name="Title 2" descr="" title=""/>
          <p:cNvSpPr>
            <a:spLocks noGrp="1"/>
          </p:cNvSpPr>
          <p:nvPr>
            <p:ph type="title"/>
          </p:nvPr>
        </p:nvSpPr>
        <p:spPr/>
        <p:txBody>
          <a:bodyPr>
            <a:normAutofit/>
          </a:bodyPr>
          <a:lstStyle/>
          <a:p>
            <a:r>
              <a:rPr lang="en-US" dirty="0"/>
              <a:t>Missing Strict Deadlines</a:t>
            </a:r>
          </a:p>
        </p:txBody>
      </p:sp>
    </p:spTree>
    <p:extLst>
      <p:ext uri="{BB962C8B-B14F-4D97-AF65-F5344CB8AC3E}">
        <p14:creationId xmlns:p14="http://schemas.microsoft.com/office/powerpoint/2010/main" val="2474311530"/>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E7C5C17-F1A0-2E2F-30EB-46105C0809AF}"/>
              </a:ext>
            </a:extLst>
          </p:cNvPr>
          <p:cNvSpPr>
            <a:spLocks noGrp="1"/>
          </p:cNvSpPr>
          <p:nvPr>
            <p:ph idx="1"/>
          </p:nvPr>
        </p:nvSpPr>
        <p:spPr/>
        <p:txBody>
          <a:bodyPr/>
          <a:lstStyle/>
          <a:p>
            <a:r>
              <a:rPr lang="fr-FR" dirty="0"/>
              <a:t>Concurrent construction liens are permissible.</a:t>
            </a:r>
          </a:p>
          <a:p>
            <a:r>
              <a:rPr lang="en-US" dirty="0"/>
              <a:t>Construction liens (concurrent or otherwise) cannot exceed the amount of the lien claimant’s contract, less payments made on the contract.</a:t>
            </a:r>
          </a:p>
          <a:p>
            <a:r>
              <a:rPr lang="en-US" dirty="0"/>
              <a:t>Contracts cannot waive the right to a construction lien in advance of the work performed or in advance of payment.</a:t>
            </a:r>
          </a:p>
          <a:p>
            <a:pPr lvl="1">
              <a:buFont typeface="Wingdings" panose="05000000000000000000" pitchFamily="2" charset="2"/>
              <a:buChar char="à"/>
            </a:pPr>
            <a:r>
              <a:rPr lang="en-US" dirty="0"/>
              <a:t>Void as against public policy. </a:t>
            </a:r>
          </a:p>
          <a:p>
            <a:pPr marL="0" indent="0">
              <a:buNone/>
            </a:pPr>
            <a:endParaRPr lang="en-US" dirty="0"/>
          </a:p>
          <a:p>
            <a:endParaRPr lang="en-US" dirty="0"/>
          </a:p>
        </p:txBody>
      </p:sp>
      <p:sp>
        <p:nvSpPr>
          <p:cNvPr id="3" name="Title 2" descr="" title="">
            <a:extLst>
              <a:ext uri="{FF2B5EF4-FFF2-40B4-BE49-F238E27FC236}">
                <a16:creationId xmlns:a16="http://schemas.microsoft.com/office/drawing/2014/main" id="{A8A0C9D1-701C-47FB-A648-65D6015E26D0}"/>
              </a:ext>
            </a:extLst>
          </p:cNvPr>
          <p:cNvSpPr>
            <a:spLocks noGrp="1"/>
          </p:cNvSpPr>
          <p:nvPr>
            <p:ph type="title"/>
          </p:nvPr>
        </p:nvSpPr>
        <p:spPr/>
        <p:txBody>
          <a:bodyPr/>
          <a:lstStyle/>
          <a:p>
            <a:r>
              <a:rPr lang="en-US" dirty="0"/>
              <a:t>Misunderstanding Lien Rights</a:t>
            </a:r>
          </a:p>
        </p:txBody>
      </p:sp>
    </p:spTree>
    <p:extLst>
      <p:ext uri="{BB962C8B-B14F-4D97-AF65-F5344CB8AC3E}">
        <p14:creationId xmlns:p14="http://schemas.microsoft.com/office/powerpoint/2010/main" val="573084372"/>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D060E7A9-AFFD-3F0F-2FFB-DE63FB2F61DE}"/>
              </a:ext>
            </a:extLst>
          </p:cNvPr>
          <p:cNvSpPr>
            <a:spLocks noGrp="1"/>
          </p:cNvSpPr>
          <p:nvPr>
            <p:ph idx="1"/>
          </p:nvPr>
        </p:nvSpPr>
        <p:spPr/>
        <p:txBody>
          <a:bodyPr/>
          <a:lstStyle/>
          <a:p>
            <a:r>
              <a:rPr lang="en-US" dirty="0"/>
              <a:t>Lien law is complicated, but many clients handle lien perfection process through their business office with trained employees</a:t>
            </a:r>
          </a:p>
          <a:p>
            <a:r>
              <a:rPr lang="en-US" dirty="0"/>
              <a:t>Easier to be proactive when things are going right than react when things </a:t>
            </a:r>
            <a:r>
              <a:rPr lang="en-US"/>
              <a:t>go wrong</a:t>
            </a:r>
            <a:endParaRPr lang="en-US" dirty="0"/>
          </a:p>
        </p:txBody>
      </p:sp>
      <p:sp>
        <p:nvSpPr>
          <p:cNvPr id="3" name="Title 2" descr="" title="">
            <a:extLst>
              <a:ext uri="{FF2B5EF4-FFF2-40B4-BE49-F238E27FC236}">
                <a16:creationId xmlns:a16="http://schemas.microsoft.com/office/drawing/2014/main" id="{2983E190-BFA5-EC05-E7E6-86144E1BB61F}"/>
              </a:ext>
            </a:extLst>
          </p:cNvPr>
          <p:cNvSpPr>
            <a:spLocks noGrp="1"/>
          </p:cNvSpPr>
          <p:nvPr>
            <p:ph type="title"/>
          </p:nvPr>
        </p:nvSpPr>
        <p:spPr/>
        <p:txBody>
          <a:bodyPr/>
          <a:lstStyle/>
          <a:p>
            <a:r>
              <a:rPr lang="en-US" dirty="0"/>
              <a:t>Process</a:t>
            </a:r>
          </a:p>
        </p:txBody>
      </p:sp>
    </p:spTree>
    <p:extLst>
      <p:ext uri="{BB962C8B-B14F-4D97-AF65-F5344CB8AC3E}">
        <p14:creationId xmlns:p14="http://schemas.microsoft.com/office/powerpoint/2010/main" val="2728430092"/>
      </p:ext>
    </p:extLst>
  </p:cSld>
  <p:clrMapOvr>
    <a:masterClrMapping/>
  </p:clrMapOvr>
</p:sld>
</file>

<file path=ppt/slides/slide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p:txBody>
          <a:bodyPr/>
          <a:lstStyle/>
          <a:p>
            <a:r>
              <a:rPr lang="en-US" dirty="0"/>
              <a:t>Established in 1931.</a:t>
            </a:r>
          </a:p>
          <a:p>
            <a:r>
              <a:rPr lang="en-US" dirty="0"/>
              <a:t>230+ attorneys.</a:t>
            </a:r>
          </a:p>
          <a:p>
            <a:r>
              <a:rPr lang="en-US" dirty="0"/>
              <a:t>Nine offices across Michigan.</a:t>
            </a:r>
          </a:p>
          <a:p>
            <a:r>
              <a:rPr lang="en-US" dirty="0"/>
              <a:t>Client-focused, proactive legal counsel to clients of all sizes – from startups to Fortune 500 companies.</a:t>
            </a:r>
          </a:p>
          <a:p>
            <a:r>
              <a:rPr lang="en-US" dirty="0"/>
              <a:t>Member of TerraLex – a network of leading law firms serving international clients.</a:t>
            </a:r>
          </a:p>
          <a:p>
            <a:endParaRPr lang="en-US" dirty="0"/>
          </a:p>
        </p:txBody>
      </p:sp>
      <p:sp>
        <p:nvSpPr>
          <p:cNvPr id="3" name="Title 2" descr="" title=""/>
          <p:cNvSpPr>
            <a:spLocks noGrp="1"/>
          </p:cNvSpPr>
          <p:nvPr>
            <p:ph type="title"/>
          </p:nvPr>
        </p:nvSpPr>
        <p:spPr/>
        <p:txBody>
          <a:bodyPr/>
          <a:lstStyle/>
          <a:p>
            <a:r>
              <a:rPr lang="en-US" dirty="0"/>
              <a:t>Just the Facts</a:t>
            </a:r>
          </a:p>
        </p:txBody>
      </p:sp>
    </p:spTree>
    <p:extLst>
      <p:ext uri="{BB962C8B-B14F-4D97-AF65-F5344CB8AC3E}">
        <p14:creationId xmlns:p14="http://schemas.microsoft.com/office/powerpoint/2010/main" val="415085387"/>
      </p:ext>
    </p:extLst>
  </p:cSld>
  <p:clrMapOvr>
    <a:masterClrMapping/>
  </p:clrMapOvr>
</p:sld>
</file>

<file path=ppt/slides/slide2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p:txBody>
          <a:bodyPr/>
          <a:lstStyle/>
          <a:p>
            <a:r>
              <a:rPr lang="en-US" dirty="0"/>
              <a:t>Even if unaccounted for in the parties’ contract, attorney fees are recoverable for the prevailing lien claimant.</a:t>
            </a:r>
          </a:p>
          <a:p>
            <a:pPr marL="0" indent="0">
              <a:buNone/>
            </a:pPr>
            <a:r>
              <a:rPr lang="en-US" dirty="0">
                <a:sym typeface="Wingdings" panose="05000000000000000000" pitchFamily="2" charset="2"/>
              </a:rPr>
              <a:t>	 </a:t>
            </a:r>
            <a:r>
              <a:rPr lang="en-US" dirty="0"/>
              <a:t>But they are not guaranteed!</a:t>
            </a:r>
          </a:p>
          <a:p>
            <a:r>
              <a:rPr lang="en-US" dirty="0"/>
              <a:t>Attorney fees for owner are available at court’s discretion only if the action brought by lien claimant was </a:t>
            </a:r>
            <a:r>
              <a:rPr lang="en-US" u="sng" dirty="0"/>
              <a:t>vexatious</a:t>
            </a:r>
            <a:r>
              <a:rPr lang="en-US" dirty="0"/>
              <a:t>.</a:t>
            </a:r>
          </a:p>
        </p:txBody>
      </p:sp>
      <p:sp>
        <p:nvSpPr>
          <p:cNvPr id="3" name="Title 2" descr="" title=""/>
          <p:cNvSpPr>
            <a:spLocks noGrp="1"/>
          </p:cNvSpPr>
          <p:nvPr>
            <p:ph type="title"/>
          </p:nvPr>
        </p:nvSpPr>
        <p:spPr/>
        <p:txBody>
          <a:bodyPr/>
          <a:lstStyle/>
          <a:p>
            <a:r>
              <a:rPr lang="en-US" dirty="0"/>
              <a:t>Attorney Fees and Other Awards	</a:t>
            </a:r>
          </a:p>
        </p:txBody>
      </p:sp>
    </p:spTree>
    <p:extLst>
      <p:ext uri="{BB962C8B-B14F-4D97-AF65-F5344CB8AC3E}">
        <p14:creationId xmlns:p14="http://schemas.microsoft.com/office/powerpoint/2010/main" val="768180352"/>
      </p:ext>
    </p:extLst>
  </p:cSld>
  <p:clrMapOvr>
    <a:masterClrMapping/>
  </p:clrMapOvr>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4" name="Content Placeholder 3" descr="" title="">
            <a:extLst>
              <a:ext uri="{FF2B5EF4-FFF2-40B4-BE49-F238E27FC236}">
                <a16:creationId xmlns:a16="http://schemas.microsoft.com/office/drawing/2014/main" id="{153413A2-371C-7ACC-342A-19B2720690C7}"/>
              </a:ext>
            </a:extLst>
          </p:cNvPr>
          <p:cNvPicPr>
            <a:picLocks noGrp="1" noChangeAspect="1"/>
          </p:cNvPicPr>
          <p:nvPr>
            <p:ph idx="1"/>
          </p:nvPr>
        </p:nvPicPr>
        <p:blipFill>
          <a:blip r:embed="rId2"/>
          <a:stretch>
            <a:fillRect/>
          </a:stretch>
        </p:blipFill>
        <p:spPr>
          <a:xfrm>
            <a:off x="1114425" y="1697831"/>
            <a:ext cx="8572500" cy="4819650"/>
          </a:xfrm>
          <a:prstGeom prst="rect">
            <a:avLst/>
          </a:prstGeom>
        </p:spPr>
      </p:pic>
      <p:sp>
        <p:nvSpPr>
          <p:cNvPr id="3" name="Title 2" descr="" title="">
            <a:extLst>
              <a:ext uri="{FF2B5EF4-FFF2-40B4-BE49-F238E27FC236}">
                <a16:creationId xmlns:a16="http://schemas.microsoft.com/office/drawing/2014/main" id="{2533E652-9345-3FE1-2915-EBCB4D3D426F}"/>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1281774397"/>
      </p:ext>
    </p:extLst>
  </p:cSld>
  <p:clrMapOvr>
    <a:masterClrMapping/>
  </p:clrMapOvr>
</p:sld>
</file>

<file path=ppt/slides/slide2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ctrTitle"/>
          </p:nvPr>
        </p:nvSpPr>
        <p:spPr/>
        <p:txBody>
          <a:bodyPr/>
          <a:lstStyle/>
          <a:p>
            <a:r>
              <a:rPr lang="en-US" dirty="0"/>
              <a:t>Thank you!</a:t>
            </a:r>
          </a:p>
        </p:txBody>
      </p:sp>
      <p:sp>
        <p:nvSpPr>
          <p:cNvPr id="3" name="Title 1" descr="" title=""/>
          <p:cNvSpPr txBox="1">
            <a:spLocks/>
          </p:cNvSpPr>
          <p:nvPr/>
        </p:nvSpPr>
        <p:spPr>
          <a:xfrm>
            <a:off x="330544" y="3589696"/>
            <a:ext cx="9144000" cy="12779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2800" dirty="0"/>
              <a:t>wnj.com</a:t>
            </a:r>
          </a:p>
        </p:txBody>
      </p:sp>
      <p:sp>
        <p:nvSpPr>
          <p:cNvPr id="4" name="Footer Placeholder 3" descr="" title=""/>
          <p:cNvSpPr>
            <a:spLocks noGrp="1"/>
          </p:cNvSpPr>
          <p:nvPr>
            <p:ph type="ftr" sz="quarter" idx="11"/>
          </p:nvPr>
        </p:nvSpPr>
        <p:spPr/>
        <p:txBody>
          <a:bodyPr/>
          <a:lstStyle/>
          <a:p>
            <a:r>
              <a:rPr lang="en-US" dirty="0"/>
              <a:t>© Warner Norcross + Judd LL</a:t>
            </a:r>
            <a:r>
              <a:rPr lang="en-US" spc="-100" dirty="0"/>
              <a:t>P</a:t>
            </a:r>
          </a:p>
          <a:p>
            <a:r>
              <a:rPr lang="en-US" dirty="0"/>
              <a:t>These materials are for educational use only. This is not legal advice and does not create an attorney-client relationship.</a:t>
            </a:r>
          </a:p>
          <a:p>
            <a:endParaRPr lang="en-US" dirty="0"/>
          </a:p>
        </p:txBody>
      </p:sp>
    </p:spTree>
    <p:extLst>
      <p:ext uri="{BB962C8B-B14F-4D97-AF65-F5344CB8AC3E}">
        <p14:creationId xmlns:p14="http://schemas.microsoft.com/office/powerpoint/2010/main" val="3410189843"/>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a:xfrm>
            <a:off x="5830498" y="2845942"/>
            <a:ext cx="6005331" cy="3678148"/>
          </a:xfrm>
        </p:spPr>
        <p:txBody>
          <a:bodyPr>
            <a:normAutofit fontScale="92500" lnSpcReduction="20000"/>
          </a:bodyPr>
          <a:lstStyle/>
          <a:p>
            <a:r>
              <a:rPr lang="en-US" dirty="0"/>
              <a:t>Commercial litigator who focuses on construction and supply chain matters.</a:t>
            </a:r>
          </a:p>
          <a:p>
            <a:r>
              <a:rPr lang="en-US" dirty="0"/>
              <a:t>Represents clients in automotive, manufacturing and construction industries on a variety of disputes – including breach of contract, contract termination and construction lien, defect and delay issues.</a:t>
            </a:r>
          </a:p>
          <a:p>
            <a:r>
              <a:rPr lang="en-US" dirty="0"/>
              <a:t>Co-chair of Warner’s Construction Industry Group</a:t>
            </a:r>
          </a:p>
        </p:txBody>
      </p:sp>
      <p:sp>
        <p:nvSpPr>
          <p:cNvPr id="3" name="Title 2" descr="" title=""/>
          <p:cNvSpPr>
            <a:spLocks noGrp="1"/>
          </p:cNvSpPr>
          <p:nvPr>
            <p:ph type="title"/>
          </p:nvPr>
        </p:nvSpPr>
        <p:spPr/>
        <p:txBody>
          <a:bodyPr>
            <a:normAutofit fontScale="90000"/>
          </a:bodyPr>
          <a:lstStyle/>
          <a:p>
            <a:r>
              <a:rPr lang="en-US" dirty="0"/>
              <a:t>Emily Rucker | Partner</a:t>
            </a:r>
          </a:p>
        </p:txBody>
      </p:sp>
      <p:sp>
        <p:nvSpPr>
          <p:cNvPr id="5" name="Content Placeholder 4" descr="" title=""/>
          <p:cNvSpPr>
            <a:spLocks noGrp="1"/>
          </p:cNvSpPr>
          <p:nvPr>
            <p:ph idx="15"/>
          </p:nvPr>
        </p:nvSpPr>
        <p:spPr/>
        <p:txBody>
          <a:bodyPr/>
          <a:lstStyle/>
          <a:p>
            <a:r>
              <a:rPr lang="en-US" dirty="0">
                <a:hlinkClick r:id="rId2"/>
              </a:rPr>
              <a:t>erucker@wnj.com</a:t>
            </a:r>
            <a:r>
              <a:rPr lang="en-US" dirty="0"/>
              <a:t> | 616.752.2764</a:t>
            </a:r>
          </a:p>
        </p:txBody>
      </p:sp>
      <p:pic>
        <p:nvPicPr>
          <p:cNvPr id="8" name="Content Placeholder 7" descr="" title="">
            <a:extLst>
              <a:ext uri="{FF2B5EF4-FFF2-40B4-BE49-F238E27FC236}">
                <a16:creationId xmlns:a16="http://schemas.microsoft.com/office/drawing/2014/main" id="{6B807DA9-9373-20E5-8B80-E8B9A945BF53}"/>
              </a:ext>
            </a:extLst>
          </p:cNvPr>
          <p:cNvPicPr>
            <a:picLocks noGrp="1" noChangeAspect="1"/>
          </p:cNvPicPr>
          <p:nvPr>
            <p:ph idx="14"/>
          </p:nvPr>
        </p:nvPicPr>
        <p:blipFill>
          <a:blip r:embed="rId3"/>
          <a:stretch>
            <a:fillRect/>
          </a:stretch>
        </p:blipFill>
        <p:spPr>
          <a:xfrm>
            <a:off x="1232102" y="1376363"/>
            <a:ext cx="3374622" cy="4243387"/>
          </a:xfrm>
          <a:prstGeom prst="rect">
            <a:avLst/>
          </a:prstGeom>
        </p:spPr>
      </p:pic>
    </p:spTree>
    <p:extLst>
      <p:ext uri="{BB962C8B-B14F-4D97-AF65-F5344CB8AC3E}">
        <p14:creationId xmlns:p14="http://schemas.microsoft.com/office/powerpoint/2010/main" val="1102084657"/>
      </p:ext>
    </p:extLst>
  </p:cSld>
  <p:clrMapOvr>
    <a:masterClrMapping/>
  </p:clrMapOvr>
</p:sld>
</file>

<file path=ppt/slides/slide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Content Placeholder 1" descr="" title=""/>
          <p:cNvSpPr>
            <a:spLocks noGrp="1"/>
          </p:cNvSpPr>
          <p:nvPr>
            <p:ph idx="1"/>
          </p:nvPr>
        </p:nvSpPr>
        <p:spPr>
          <a:xfrm>
            <a:off x="838201" y="1618601"/>
            <a:ext cx="8933761" cy="1704462"/>
          </a:xfrm>
        </p:spPr>
        <p:txBody>
          <a:bodyPr>
            <a:normAutofit fontScale="32500" lnSpcReduction="20000"/>
          </a:bodyPr>
          <a:lstStyle/>
          <a:p>
            <a:pPr marL="0" indent="0">
              <a:lnSpc>
                <a:spcPct val="120000"/>
              </a:lnSpc>
              <a:spcBef>
                <a:spcPts val="600"/>
              </a:spcBef>
              <a:buNone/>
            </a:pPr>
            <a:r>
              <a:rPr lang="en-US" sz="4900" dirty="0"/>
              <a:t>Warner’s experienced team of nationally recognized attorneys take a multidisciplinary approach to construction and real estate law. We regularly work with contractors, construction managers, architects, engineers, developers, landlords and tenants, brokers, condominium associations, lenders and others involved in commercial, industrial and residential construction. We provide counsel on a wide range of issues in the construction industry, including:</a:t>
            </a:r>
          </a:p>
          <a:p>
            <a:pPr marL="0" indent="0">
              <a:lnSpc>
                <a:spcPct val="120000"/>
              </a:lnSpc>
              <a:spcBef>
                <a:spcPts val="600"/>
              </a:spcBef>
              <a:buNone/>
            </a:pPr>
            <a:endParaRPr lang="en-US" sz="3800" dirty="0"/>
          </a:p>
          <a:p>
            <a:pPr marL="0" indent="0">
              <a:lnSpc>
                <a:spcPct val="120000"/>
              </a:lnSpc>
              <a:spcBef>
                <a:spcPts val="600"/>
              </a:spcBef>
              <a:buNone/>
            </a:pPr>
            <a:endParaRPr lang="en-US" sz="3800" dirty="0"/>
          </a:p>
          <a:p>
            <a:pPr marL="0" indent="0">
              <a:buNone/>
            </a:pPr>
            <a:endParaRPr lang="en-US" dirty="0"/>
          </a:p>
        </p:txBody>
      </p:sp>
      <p:sp>
        <p:nvSpPr>
          <p:cNvPr id="5" name="Title 2" descr="" title=""/>
          <p:cNvSpPr>
            <a:spLocks noGrp="1"/>
          </p:cNvSpPr>
          <p:nvPr>
            <p:ph type="title"/>
          </p:nvPr>
        </p:nvSpPr>
        <p:spPr>
          <a:xfrm>
            <a:off x="838200" y="409895"/>
            <a:ext cx="9125648" cy="957263"/>
          </a:xfrm>
        </p:spPr>
        <p:txBody>
          <a:bodyPr>
            <a:normAutofit/>
          </a:bodyPr>
          <a:lstStyle/>
          <a:p>
            <a:r>
              <a:rPr lang="en-US" dirty="0"/>
              <a:t>Construction</a:t>
            </a:r>
          </a:p>
        </p:txBody>
      </p:sp>
      <p:sp>
        <p:nvSpPr>
          <p:cNvPr id="6" name="Content Placeholder 1" descr="" title=""/>
          <p:cNvSpPr txBox="1">
            <a:spLocks/>
          </p:cNvSpPr>
          <p:nvPr/>
        </p:nvSpPr>
        <p:spPr>
          <a:xfrm>
            <a:off x="838200" y="3585239"/>
            <a:ext cx="4110317" cy="2923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848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8484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484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484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8484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Labor and employment</a:t>
            </a:r>
          </a:p>
          <a:p>
            <a:r>
              <a:rPr lang="en-US" sz="1600" dirty="0"/>
              <a:t>Contract development, negotiation and administration</a:t>
            </a:r>
          </a:p>
          <a:p>
            <a:r>
              <a:rPr lang="en-US" sz="1600" dirty="0"/>
              <a:t>Lending</a:t>
            </a:r>
          </a:p>
          <a:p>
            <a:r>
              <a:rPr lang="en-US" sz="1600" dirty="0"/>
              <a:t>Dispute resolution</a:t>
            </a:r>
          </a:p>
          <a:p>
            <a:r>
              <a:rPr lang="en-US" sz="1600" dirty="0"/>
              <a:t>Construction claims</a:t>
            </a:r>
          </a:p>
          <a:p>
            <a:r>
              <a:rPr lang="en-US" sz="1600" dirty="0"/>
              <a:t>Collective bargaining</a:t>
            </a:r>
          </a:p>
          <a:p>
            <a:r>
              <a:rPr lang="en-US" sz="1600" dirty="0"/>
              <a:t>Personal property damage</a:t>
            </a:r>
          </a:p>
          <a:p>
            <a:endParaRPr lang="en-US" sz="1800" dirty="0"/>
          </a:p>
        </p:txBody>
      </p:sp>
      <p:sp>
        <p:nvSpPr>
          <p:cNvPr id="7" name="Rectangle 6" descr="" title=""/>
          <p:cNvSpPr/>
          <p:nvPr/>
        </p:nvSpPr>
        <p:spPr>
          <a:xfrm>
            <a:off x="5876692" y="3563269"/>
            <a:ext cx="4087155" cy="2762808"/>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Professional malpractice defense</a:t>
            </a:r>
          </a:p>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Environmental issues</a:t>
            </a:r>
          </a:p>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Insurance claims and coverage</a:t>
            </a:r>
          </a:p>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Delay and disruption claims</a:t>
            </a:r>
          </a:p>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Cost escalation</a:t>
            </a:r>
          </a:p>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Back charges and change orders</a:t>
            </a:r>
          </a:p>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Lost productivity</a:t>
            </a:r>
          </a:p>
          <a:p>
            <a:pPr marL="228600" indent="-228600">
              <a:lnSpc>
                <a:spcPct val="90000"/>
              </a:lnSpc>
              <a:spcBef>
                <a:spcPts val="1000"/>
              </a:spcBef>
              <a:buFont typeface="Arial" panose="020B0604020202020204" pitchFamily="34" charset="0"/>
              <a:buChar char="•"/>
            </a:pPr>
            <a:r>
              <a:rPr lang="en-US" sz="1600" dirty="0">
                <a:solidFill>
                  <a:srgbClr val="484848"/>
                </a:solidFill>
                <a:latin typeface="Arial" panose="020B0604020202020204" pitchFamily="34" charset="0"/>
                <a:cs typeface="Arial" panose="020B0604020202020204" pitchFamily="34" charset="0"/>
              </a:rPr>
              <a:t>Bidding and award disputes</a:t>
            </a:r>
          </a:p>
        </p:txBody>
      </p:sp>
    </p:spTree>
    <p:extLst>
      <p:ext uri="{BB962C8B-B14F-4D97-AF65-F5344CB8AC3E}">
        <p14:creationId xmlns:p14="http://schemas.microsoft.com/office/powerpoint/2010/main" val="3950173846"/>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a:xfrm>
            <a:off x="4920916" y="1690778"/>
            <a:ext cx="5042932" cy="4833848"/>
          </a:xfrm>
        </p:spPr>
        <p:txBody>
          <a:bodyPr>
            <a:normAutofit/>
          </a:bodyPr>
          <a:lstStyle/>
          <a:p>
            <a:r>
              <a:rPr lang="en-US" dirty="0"/>
              <a:t>Secures payment for labor or materials to those who participate in construction projects</a:t>
            </a:r>
          </a:p>
          <a:p>
            <a:r>
              <a:rPr lang="en-US" dirty="0"/>
              <a:t>Limited to </a:t>
            </a:r>
            <a:r>
              <a:rPr lang="en-US" u="sng" dirty="0"/>
              <a:t>private</a:t>
            </a:r>
            <a:r>
              <a:rPr lang="en-US" dirty="0"/>
              <a:t> projects.</a:t>
            </a:r>
          </a:p>
          <a:p>
            <a:r>
              <a:rPr lang="en-US" dirty="0"/>
              <a:t>Creates extracontractual rights and responsibilities.</a:t>
            </a:r>
          </a:p>
          <a:p>
            <a:r>
              <a:rPr lang="en-US" dirty="0"/>
              <a:t>Remedial statute.</a:t>
            </a:r>
          </a:p>
          <a:p>
            <a:pPr marL="457200" lvl="1" indent="0">
              <a:buNone/>
            </a:pPr>
            <a:endParaRPr lang="en-US" dirty="0"/>
          </a:p>
        </p:txBody>
      </p:sp>
      <p:sp>
        <p:nvSpPr>
          <p:cNvPr id="3" name="Title 2" descr="" title=""/>
          <p:cNvSpPr>
            <a:spLocks noGrp="1"/>
          </p:cNvSpPr>
          <p:nvPr>
            <p:ph type="title"/>
          </p:nvPr>
        </p:nvSpPr>
        <p:spPr/>
        <p:txBody>
          <a:bodyPr/>
          <a:lstStyle/>
          <a:p>
            <a:r>
              <a:rPr lang="en-US" dirty="0"/>
              <a:t>The Michigan Construction Lien Act</a:t>
            </a:r>
          </a:p>
        </p:txBody>
      </p:sp>
      <p:pic>
        <p:nvPicPr>
          <p:cNvPr id="4" name="Picture 3" descr="" title="">
            <a:extLst>
              <a:ext uri="{FF2B5EF4-FFF2-40B4-BE49-F238E27FC236}">
                <a16:creationId xmlns:a16="http://schemas.microsoft.com/office/drawing/2014/main" id="{DC3BBE8A-1E6D-C17A-E8C1-D405A91C4F70}"/>
              </a:ext>
            </a:extLst>
          </p:cNvPr>
          <p:cNvPicPr>
            <a:picLocks noChangeAspect="1"/>
          </p:cNvPicPr>
          <p:nvPr/>
        </p:nvPicPr>
        <p:blipFill>
          <a:blip r:embed="rId2"/>
          <a:stretch>
            <a:fillRect/>
          </a:stretch>
        </p:blipFill>
        <p:spPr>
          <a:xfrm>
            <a:off x="357342" y="1961148"/>
            <a:ext cx="4398057" cy="2935703"/>
          </a:xfrm>
          <a:prstGeom prst="rect">
            <a:avLst/>
          </a:prstGeom>
        </p:spPr>
      </p:pic>
    </p:spTree>
    <p:extLst>
      <p:ext uri="{BB962C8B-B14F-4D97-AF65-F5344CB8AC3E}">
        <p14:creationId xmlns:p14="http://schemas.microsoft.com/office/powerpoint/2010/main" val="951701733"/>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FE2EF394-6603-FC08-DC39-978CCAC5CF4A}"/>
              </a:ext>
            </a:extLst>
          </p:cNvPr>
          <p:cNvSpPr>
            <a:spLocks noGrp="1"/>
          </p:cNvSpPr>
          <p:nvPr>
            <p:ph idx="1"/>
          </p:nvPr>
        </p:nvSpPr>
        <p:spPr>
          <a:xfrm>
            <a:off x="838200" y="1690778"/>
            <a:ext cx="4373479" cy="4833848"/>
          </a:xfrm>
        </p:spPr>
        <p:txBody>
          <a:bodyPr>
            <a:normAutofit lnSpcReduction="10000"/>
          </a:bodyPr>
          <a:lstStyle/>
          <a:p>
            <a:r>
              <a:rPr lang="en-US" dirty="0"/>
              <a:t>Contractors;</a:t>
            </a:r>
          </a:p>
          <a:p>
            <a:r>
              <a:rPr lang="en-US" dirty="0"/>
              <a:t>Subcontractors;</a:t>
            </a:r>
          </a:p>
          <a:p>
            <a:r>
              <a:rPr lang="en-US" dirty="0"/>
              <a:t>Suppliers;</a:t>
            </a:r>
          </a:p>
          <a:p>
            <a:r>
              <a:rPr lang="en-US" dirty="0"/>
              <a:t>Laborers; and</a:t>
            </a:r>
          </a:p>
          <a:p>
            <a:r>
              <a:rPr lang="en-US" dirty="0"/>
              <a:t>Design professionals; </a:t>
            </a:r>
          </a:p>
          <a:p>
            <a:r>
              <a:rPr lang="en-US" dirty="0"/>
              <a:t>... who provide an improvement to real property</a:t>
            </a:r>
          </a:p>
          <a:p>
            <a:r>
              <a:rPr lang="en-US" dirty="0"/>
              <a:t>All levels of subcontractors and suppliers</a:t>
            </a:r>
          </a:p>
          <a:p>
            <a:endParaRPr lang="en-US" dirty="0"/>
          </a:p>
        </p:txBody>
      </p:sp>
      <p:sp>
        <p:nvSpPr>
          <p:cNvPr id="3" name="Title 2" descr="" title="">
            <a:extLst>
              <a:ext uri="{FF2B5EF4-FFF2-40B4-BE49-F238E27FC236}">
                <a16:creationId xmlns:a16="http://schemas.microsoft.com/office/drawing/2014/main" id="{4B55B66E-26EF-4329-0865-7BEE01DE3325}"/>
              </a:ext>
            </a:extLst>
          </p:cNvPr>
          <p:cNvSpPr>
            <a:spLocks noGrp="1"/>
          </p:cNvSpPr>
          <p:nvPr>
            <p:ph type="title"/>
          </p:nvPr>
        </p:nvSpPr>
        <p:spPr/>
        <p:txBody>
          <a:bodyPr/>
          <a:lstStyle/>
          <a:p>
            <a:r>
              <a:rPr lang="en-US" dirty="0"/>
              <a:t>Who is entitled to a lien? </a:t>
            </a:r>
          </a:p>
        </p:txBody>
      </p:sp>
      <p:pic>
        <p:nvPicPr>
          <p:cNvPr id="5" name="Picture 4" descr="" title="">
            <a:extLst>
              <a:ext uri="{FF2B5EF4-FFF2-40B4-BE49-F238E27FC236}">
                <a16:creationId xmlns:a16="http://schemas.microsoft.com/office/drawing/2014/main" id="{736535CF-4034-1E74-F915-550CCF11D4AE}"/>
              </a:ext>
            </a:extLst>
          </p:cNvPr>
          <p:cNvPicPr>
            <a:picLocks noChangeAspect="1"/>
          </p:cNvPicPr>
          <p:nvPr/>
        </p:nvPicPr>
        <p:blipFill>
          <a:blip r:embed="rId2"/>
          <a:stretch>
            <a:fillRect/>
          </a:stretch>
        </p:blipFill>
        <p:spPr>
          <a:xfrm>
            <a:off x="4663221" y="2177715"/>
            <a:ext cx="5300627" cy="3537285"/>
          </a:xfrm>
          <a:prstGeom prst="rect">
            <a:avLst/>
          </a:prstGeom>
        </p:spPr>
      </p:pic>
    </p:spTree>
    <p:extLst>
      <p:ext uri="{BB962C8B-B14F-4D97-AF65-F5344CB8AC3E}">
        <p14:creationId xmlns:p14="http://schemas.microsoft.com/office/powerpoint/2010/main" val="31464092"/>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0E217B9B-AF00-49C9-51F6-AB9FC9F9BD2F}"/>
              </a:ext>
            </a:extLst>
          </p:cNvPr>
          <p:cNvSpPr>
            <a:spLocks noGrp="1"/>
          </p:cNvSpPr>
          <p:nvPr>
            <p:ph idx="1"/>
          </p:nvPr>
        </p:nvSpPr>
        <p:spPr>
          <a:xfrm>
            <a:off x="838200" y="1690778"/>
            <a:ext cx="8443452" cy="4833848"/>
          </a:xfrm>
        </p:spPr>
        <p:txBody>
          <a:bodyPr numCol="2">
            <a:normAutofit fontScale="92500"/>
          </a:bodyPr>
          <a:lstStyle/>
          <a:p>
            <a:r>
              <a:rPr lang="en-US" dirty="0"/>
              <a:t>surveying</a:t>
            </a:r>
          </a:p>
          <a:p>
            <a:r>
              <a:rPr lang="en-US" dirty="0"/>
              <a:t>engineering and architectural planning</a:t>
            </a:r>
          </a:p>
          <a:p>
            <a:r>
              <a:rPr lang="en-US" dirty="0"/>
              <a:t>construction management</a:t>
            </a:r>
          </a:p>
          <a:p>
            <a:r>
              <a:rPr lang="en-US" dirty="0"/>
              <a:t>clearing</a:t>
            </a:r>
          </a:p>
          <a:p>
            <a:r>
              <a:rPr lang="en-US" dirty="0"/>
              <a:t>demolition</a:t>
            </a:r>
          </a:p>
          <a:p>
            <a:r>
              <a:rPr lang="en-US" dirty="0"/>
              <a:t>excavation</a:t>
            </a:r>
          </a:p>
          <a:p>
            <a:r>
              <a:rPr lang="en-US" dirty="0"/>
              <a:t>filling</a:t>
            </a:r>
          </a:p>
          <a:p>
            <a:r>
              <a:rPr lang="en-US" dirty="0"/>
              <a:t>building</a:t>
            </a:r>
          </a:p>
          <a:p>
            <a:r>
              <a:rPr lang="en-US" dirty="0"/>
              <a:t>erection</a:t>
            </a:r>
          </a:p>
          <a:p>
            <a:r>
              <a:rPr lang="en-US" dirty="0"/>
              <a:t>construction</a:t>
            </a:r>
          </a:p>
          <a:p>
            <a:r>
              <a:rPr lang="en-US" dirty="0"/>
              <a:t>alteration</a:t>
            </a:r>
          </a:p>
          <a:p>
            <a:r>
              <a:rPr lang="en-US" dirty="0"/>
              <a:t>repairs</a:t>
            </a:r>
          </a:p>
          <a:p>
            <a:r>
              <a:rPr lang="en-US" dirty="0"/>
              <a:t>ornamentation</a:t>
            </a:r>
          </a:p>
          <a:p>
            <a:r>
              <a:rPr lang="en-US" dirty="0"/>
              <a:t>landscaping</a:t>
            </a:r>
          </a:p>
          <a:p>
            <a:r>
              <a:rPr lang="en-US" dirty="0"/>
              <a:t>paving</a:t>
            </a:r>
          </a:p>
          <a:p>
            <a:r>
              <a:rPr lang="en-US" dirty="0"/>
              <a:t>leasing equipment</a:t>
            </a:r>
          </a:p>
          <a:p>
            <a:r>
              <a:rPr lang="en-US" dirty="0"/>
              <a:t>installing or affixing a fixture or material</a:t>
            </a:r>
          </a:p>
          <a:p>
            <a:r>
              <a:rPr lang="en-US" dirty="0"/>
              <a:t>non-exhaustive list</a:t>
            </a:r>
          </a:p>
        </p:txBody>
      </p:sp>
      <p:sp>
        <p:nvSpPr>
          <p:cNvPr id="3" name="Title 2" descr="" title="">
            <a:extLst>
              <a:ext uri="{FF2B5EF4-FFF2-40B4-BE49-F238E27FC236}">
                <a16:creationId xmlns:a16="http://schemas.microsoft.com/office/drawing/2014/main" id="{41FC4BDF-EFBF-31F7-1720-220E02BC9B31}"/>
              </a:ext>
            </a:extLst>
          </p:cNvPr>
          <p:cNvSpPr>
            <a:spLocks noGrp="1"/>
          </p:cNvSpPr>
          <p:nvPr>
            <p:ph type="title"/>
          </p:nvPr>
        </p:nvSpPr>
        <p:spPr/>
        <p:txBody>
          <a:bodyPr>
            <a:normAutofit fontScale="90000"/>
          </a:bodyPr>
          <a:lstStyle/>
          <a:p>
            <a:r>
              <a:rPr lang="en-US" dirty="0"/>
              <a:t>What is an improvement to real property? </a:t>
            </a:r>
          </a:p>
        </p:txBody>
      </p:sp>
    </p:spTree>
    <p:extLst>
      <p:ext uri="{BB962C8B-B14F-4D97-AF65-F5344CB8AC3E}">
        <p14:creationId xmlns:p14="http://schemas.microsoft.com/office/powerpoint/2010/main" val="1956343099"/>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p:txBody>
          <a:bodyPr/>
          <a:lstStyle/>
          <a:p>
            <a:pPr marL="514350" indent="-514350">
              <a:buAutoNum type="arabicPeriod"/>
            </a:pPr>
            <a:r>
              <a:rPr lang="en-US" dirty="0"/>
              <a:t>Notice of Commencement.</a:t>
            </a:r>
          </a:p>
          <a:p>
            <a:pPr marL="514350" indent="-514350">
              <a:buAutoNum type="arabicPeriod"/>
            </a:pPr>
            <a:r>
              <a:rPr lang="en-US" dirty="0"/>
              <a:t>Notice of Furnishing.</a:t>
            </a:r>
          </a:p>
          <a:p>
            <a:pPr marL="514350" indent="-514350">
              <a:buAutoNum type="arabicPeriod"/>
            </a:pPr>
            <a:r>
              <a:rPr lang="en-US" dirty="0"/>
              <a:t>Sworn Statements.</a:t>
            </a:r>
          </a:p>
          <a:p>
            <a:pPr marL="514350" indent="-514350">
              <a:buAutoNum type="arabicPeriod"/>
            </a:pPr>
            <a:r>
              <a:rPr lang="en-US" dirty="0"/>
              <a:t>Payment – or not. </a:t>
            </a:r>
          </a:p>
          <a:p>
            <a:pPr marL="514350" indent="-514350">
              <a:buAutoNum type="arabicPeriod"/>
            </a:pPr>
            <a:r>
              <a:rPr lang="en-US" dirty="0"/>
              <a:t>Claim of Lien.</a:t>
            </a:r>
          </a:p>
          <a:p>
            <a:pPr marL="514350" indent="-514350">
              <a:buAutoNum type="arabicPeriod"/>
            </a:pPr>
            <a:r>
              <a:rPr lang="en-US" dirty="0"/>
              <a:t>Foreclosure.</a:t>
            </a:r>
          </a:p>
        </p:txBody>
      </p:sp>
      <p:sp>
        <p:nvSpPr>
          <p:cNvPr id="3" name="Title 2" descr="" title=""/>
          <p:cNvSpPr>
            <a:spLocks noGrp="1"/>
          </p:cNvSpPr>
          <p:nvPr>
            <p:ph type="title"/>
          </p:nvPr>
        </p:nvSpPr>
        <p:spPr>
          <a:xfrm>
            <a:off x="838200" y="459530"/>
            <a:ext cx="9125648" cy="957263"/>
          </a:xfrm>
        </p:spPr>
        <p:txBody>
          <a:bodyPr/>
          <a:lstStyle/>
          <a:p>
            <a:r>
              <a:rPr lang="en-US" dirty="0"/>
              <a:t>Overview of Lien Process</a:t>
            </a:r>
          </a:p>
        </p:txBody>
      </p:sp>
      <p:pic>
        <p:nvPicPr>
          <p:cNvPr id="4" name="Picture 3" descr="" title="">
            <a:extLst>
              <a:ext uri="{FF2B5EF4-FFF2-40B4-BE49-F238E27FC236}">
                <a16:creationId xmlns:a16="http://schemas.microsoft.com/office/drawing/2014/main" id="{D8168870-5DA1-5CF4-45EB-A0BAF9A67324}"/>
              </a:ext>
            </a:extLst>
          </p:cNvPr>
          <p:cNvPicPr>
            <a:picLocks noChangeAspect="1"/>
          </p:cNvPicPr>
          <p:nvPr/>
        </p:nvPicPr>
        <p:blipFill>
          <a:blip r:embed="rId2"/>
          <a:stretch>
            <a:fillRect/>
          </a:stretch>
        </p:blipFill>
        <p:spPr>
          <a:xfrm>
            <a:off x="6494045" y="3140242"/>
            <a:ext cx="3249759" cy="2905285"/>
          </a:xfrm>
          <a:prstGeom prst="rect">
            <a:avLst/>
          </a:prstGeom>
        </p:spPr>
      </p:pic>
    </p:spTree>
    <p:extLst>
      <p:ext uri="{BB962C8B-B14F-4D97-AF65-F5344CB8AC3E}">
        <p14:creationId xmlns:p14="http://schemas.microsoft.com/office/powerpoint/2010/main" val="4105791740"/>
      </p:ext>
    </p:extLst>
  </p:cSld>
  <p:clrMapOvr>
    <a:masterClrMapping/>
  </p:clrMapOvr>
</p:sld>
</file>

<file path=ppt/slides/slide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p:cNvSpPr>
            <a:spLocks noGrp="1"/>
          </p:cNvSpPr>
          <p:nvPr>
            <p:ph idx="1"/>
          </p:nvPr>
        </p:nvSpPr>
        <p:spPr/>
        <p:txBody>
          <a:bodyPr>
            <a:normAutofit/>
          </a:bodyPr>
          <a:lstStyle/>
          <a:p>
            <a:r>
              <a:rPr lang="en-US" dirty="0"/>
              <a:t>Owner/Lessee records a Notice of Commencement with the county Register of Deeds and posts it in a conspicuous place before any “actual physical improvement” begins.</a:t>
            </a:r>
          </a:p>
          <a:p>
            <a:r>
              <a:rPr lang="en-US" dirty="0"/>
              <a:t>“Actual physical improvement:”</a:t>
            </a:r>
          </a:p>
          <a:p>
            <a:pPr lvl="1"/>
            <a:r>
              <a:rPr lang="en-US" dirty="0"/>
              <a:t>actual physical change in, or alteration of, real property;</a:t>
            </a:r>
          </a:p>
          <a:p>
            <a:pPr lvl="1"/>
            <a:r>
              <a:rPr lang="en-US" dirty="0"/>
              <a:t>readily visible;</a:t>
            </a:r>
          </a:p>
          <a:p>
            <a:pPr lvl="1"/>
            <a:r>
              <a:rPr lang="en-US" dirty="0"/>
              <a:t>that would alert a person of the existence of an improvement.</a:t>
            </a:r>
          </a:p>
          <a:p>
            <a:pPr lvl="1"/>
            <a:r>
              <a:rPr lang="en-US" b="1" i="1" u="sng" dirty="0"/>
              <a:t>Does not include:</a:t>
            </a:r>
            <a:r>
              <a:rPr lang="en-US" i="1" dirty="0"/>
              <a:t> surveying, soil boring/testing, architectural or engineering planning, delivery of supplies. </a:t>
            </a:r>
          </a:p>
        </p:txBody>
      </p:sp>
      <p:sp>
        <p:nvSpPr>
          <p:cNvPr id="3" name="Title 2" descr="" title=""/>
          <p:cNvSpPr>
            <a:spLocks noGrp="1"/>
          </p:cNvSpPr>
          <p:nvPr>
            <p:ph type="title"/>
          </p:nvPr>
        </p:nvSpPr>
        <p:spPr/>
        <p:txBody>
          <a:bodyPr/>
          <a:lstStyle/>
          <a:p>
            <a:r>
              <a:rPr lang="en-US" dirty="0"/>
              <a:t>1. Notice of Commencement</a:t>
            </a:r>
          </a:p>
        </p:txBody>
      </p:sp>
    </p:spTree>
    <p:extLst>
      <p:ext uri="{BB962C8B-B14F-4D97-AF65-F5344CB8AC3E}">
        <p14:creationId xmlns:p14="http://schemas.microsoft.com/office/powerpoint/2010/main" val="1558453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1900-01-01T05:00:00.0000000Z</dcterms:created>
  <dcterms:modified xsi:type="dcterms:W3CDTF">1900-01-01T05:00:00.0000000Z</dcterms:modified>
</coreProperties>
</file>